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1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18288000" cy="10287000"/>
  <p:notesSz cx="6985000" cy="9283700"/>
  <p:embeddedFontLst>
    <p:embeddedFont>
      <p:font typeface="Grotesque MT Std" panose="020B0504020202020204" charset="0"/>
      <p:regular r:id="rId66"/>
      <p:bold r:id="rId67"/>
      <p:italic r:id="rId68"/>
    </p:embeddedFont>
    <p:embeddedFont>
      <p:font typeface="Grotesque MT Std Light" panose="020B0304020202020204" charset="0"/>
      <p:regular r:id="rId69"/>
      <p: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sv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3" Type="http://schemas.openxmlformats.org/officeDocument/2006/relationships/image" Target="../media/image71.svg"/><Relationship Id="rId7" Type="http://schemas.openxmlformats.org/officeDocument/2006/relationships/image" Target="../media/image19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19" Type="http://schemas.openxmlformats.org/officeDocument/2006/relationships/image" Target="../media/image85.svg"/><Relationship Id="rId4" Type="http://schemas.openxmlformats.org/officeDocument/2006/relationships/image" Target="../media/image72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3" Type="http://schemas.openxmlformats.org/officeDocument/2006/relationships/image" Target="../media/image87.sv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55.png"/><Relationship Id="rId5" Type="http://schemas.openxmlformats.org/officeDocument/2006/relationships/image" Target="../media/image89.svg"/><Relationship Id="rId10" Type="http://schemas.openxmlformats.org/officeDocument/2006/relationships/image" Target="../media/image94.sv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0.svg"/><Relationship Id="rId5" Type="http://schemas.openxmlformats.org/officeDocument/2006/relationships/image" Target="../media/image98.svg"/><Relationship Id="rId10" Type="http://schemas.openxmlformats.org/officeDocument/2006/relationships/image" Target="../media/image99.png"/><Relationship Id="rId4" Type="http://schemas.openxmlformats.org/officeDocument/2006/relationships/image" Target="../media/image97.png"/><Relationship Id="rId9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3" Type="http://schemas.openxmlformats.org/officeDocument/2006/relationships/image" Target="../media/image106.svg"/><Relationship Id="rId7" Type="http://schemas.openxmlformats.org/officeDocument/2006/relationships/image" Target="../media/image100.svg"/><Relationship Id="rId12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10.svg"/><Relationship Id="rId5" Type="http://schemas.openxmlformats.org/officeDocument/2006/relationships/image" Target="../media/image5.svg"/><Relationship Id="rId10" Type="http://schemas.openxmlformats.org/officeDocument/2006/relationships/image" Target="../media/image109.png"/><Relationship Id="rId4" Type="http://schemas.openxmlformats.org/officeDocument/2006/relationships/image" Target="../media/image4.png"/><Relationship Id="rId9" Type="http://schemas.openxmlformats.org/officeDocument/2006/relationships/image" Target="../media/image10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4.svg"/><Relationship Id="rId7" Type="http://schemas.openxmlformats.org/officeDocument/2006/relationships/image" Target="../media/image110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0.svg"/><Relationship Id="rId7" Type="http://schemas.openxmlformats.org/officeDocument/2006/relationships/image" Target="../media/image5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9.svg"/><Relationship Id="rId3" Type="http://schemas.openxmlformats.org/officeDocument/2006/relationships/image" Target="../media/image122.svg"/><Relationship Id="rId7" Type="http://schemas.openxmlformats.org/officeDocument/2006/relationships/image" Target="../media/image124.svg"/><Relationship Id="rId12" Type="http://schemas.openxmlformats.org/officeDocument/2006/relationships/image" Target="../media/image1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5" Type="http://schemas.openxmlformats.org/officeDocument/2006/relationships/image" Target="../media/image114.svg"/><Relationship Id="rId10" Type="http://schemas.openxmlformats.org/officeDocument/2006/relationships/image" Target="../media/image127.png"/><Relationship Id="rId4" Type="http://schemas.openxmlformats.org/officeDocument/2006/relationships/image" Target="../media/image119.png"/><Relationship Id="rId9" Type="http://schemas.openxmlformats.org/officeDocument/2006/relationships/image" Target="../media/image126.svg"/><Relationship Id="rId1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4" Type="http://schemas.openxmlformats.org/officeDocument/2006/relationships/image" Target="../media/image13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12" Type="http://schemas.openxmlformats.org/officeDocument/2006/relationships/image" Target="../media/image14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sv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61.svg"/><Relationship Id="rId3" Type="http://schemas.openxmlformats.org/officeDocument/2006/relationships/image" Target="../media/image154.svg"/><Relationship Id="rId7" Type="http://schemas.openxmlformats.org/officeDocument/2006/relationships/image" Target="../media/image158.svg"/><Relationship Id="rId12" Type="http://schemas.openxmlformats.org/officeDocument/2006/relationships/image" Target="../media/image16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46.png"/><Relationship Id="rId5" Type="http://schemas.openxmlformats.org/officeDocument/2006/relationships/image" Target="../media/image156.svg"/><Relationship Id="rId10" Type="http://schemas.openxmlformats.org/officeDocument/2006/relationships/image" Target="../media/image159.png"/><Relationship Id="rId4" Type="http://schemas.openxmlformats.org/officeDocument/2006/relationships/image" Target="../media/image155.png"/><Relationship Id="rId9" Type="http://schemas.openxmlformats.org/officeDocument/2006/relationships/image" Target="../media/image150.svg"/><Relationship Id="rId14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svg"/><Relationship Id="rId3" Type="http://schemas.openxmlformats.org/officeDocument/2006/relationships/image" Target="../media/image25.sv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5" Type="http://schemas.openxmlformats.org/officeDocument/2006/relationships/image" Target="../media/image98.svg"/><Relationship Id="rId15" Type="http://schemas.openxmlformats.org/officeDocument/2006/relationships/image" Target="../media/image176.svg"/><Relationship Id="rId10" Type="http://schemas.openxmlformats.org/officeDocument/2006/relationships/image" Target="../media/image171.png"/><Relationship Id="rId4" Type="http://schemas.openxmlformats.org/officeDocument/2006/relationships/image" Target="../media/image97.png"/><Relationship Id="rId9" Type="http://schemas.openxmlformats.org/officeDocument/2006/relationships/image" Target="../media/image170.svg"/><Relationship Id="rId14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4.svg"/><Relationship Id="rId3" Type="http://schemas.openxmlformats.org/officeDocument/2006/relationships/image" Target="../media/image172.svg"/><Relationship Id="rId7" Type="http://schemas.openxmlformats.org/officeDocument/2006/relationships/image" Target="../media/image180.svg"/><Relationship Id="rId12" Type="http://schemas.openxmlformats.org/officeDocument/2006/relationships/image" Target="../media/image18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22.svg"/><Relationship Id="rId5" Type="http://schemas.openxmlformats.org/officeDocument/2006/relationships/image" Target="../media/image178.svg"/><Relationship Id="rId10" Type="http://schemas.openxmlformats.org/officeDocument/2006/relationships/image" Target="../media/image121.png"/><Relationship Id="rId4" Type="http://schemas.openxmlformats.org/officeDocument/2006/relationships/image" Target="../media/image177.png"/><Relationship Id="rId9" Type="http://schemas.openxmlformats.org/officeDocument/2006/relationships/image" Target="../media/image18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43.sv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89.svg"/><Relationship Id="rId4" Type="http://schemas.openxmlformats.org/officeDocument/2006/relationships/image" Target="../media/image188.png"/><Relationship Id="rId9" Type="http://schemas.openxmlformats.org/officeDocument/2006/relationships/image" Target="../media/image4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7" Type="http://schemas.openxmlformats.org/officeDocument/2006/relationships/image" Target="../media/image18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svg"/><Relationship Id="rId13" Type="http://schemas.openxmlformats.org/officeDocument/2006/relationships/image" Target="../media/image208.png"/><Relationship Id="rId18" Type="http://schemas.openxmlformats.org/officeDocument/2006/relationships/image" Target="../media/image211.svg"/><Relationship Id="rId3" Type="http://schemas.openxmlformats.org/officeDocument/2006/relationships/image" Target="../media/image134.png"/><Relationship Id="rId7" Type="http://schemas.openxmlformats.org/officeDocument/2006/relationships/image" Target="../media/image202.png"/><Relationship Id="rId12" Type="http://schemas.openxmlformats.org/officeDocument/2006/relationships/image" Target="../media/image207.svg"/><Relationship Id="rId17" Type="http://schemas.openxmlformats.org/officeDocument/2006/relationships/image" Target="../media/image210.png"/><Relationship Id="rId2" Type="http://schemas.openxmlformats.org/officeDocument/2006/relationships/image" Target="../media/image199.png"/><Relationship Id="rId16" Type="http://schemas.openxmlformats.org/officeDocument/2006/relationships/image" Target="../media/image1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sv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5" Type="http://schemas.openxmlformats.org/officeDocument/2006/relationships/image" Target="../media/image169.png"/><Relationship Id="rId10" Type="http://schemas.openxmlformats.org/officeDocument/2006/relationships/image" Target="../media/image205.svg"/><Relationship Id="rId4" Type="http://schemas.openxmlformats.org/officeDocument/2006/relationships/image" Target="../media/image135.svg"/><Relationship Id="rId9" Type="http://schemas.openxmlformats.org/officeDocument/2006/relationships/image" Target="../media/image204.png"/><Relationship Id="rId14" Type="http://schemas.openxmlformats.org/officeDocument/2006/relationships/image" Target="../media/image20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3.svg"/><Relationship Id="rId3" Type="http://schemas.openxmlformats.org/officeDocument/2006/relationships/image" Target="../media/image201.svg"/><Relationship Id="rId7" Type="http://schemas.openxmlformats.org/officeDocument/2006/relationships/image" Target="../media/image205.svg"/><Relationship Id="rId12" Type="http://schemas.openxmlformats.org/officeDocument/2006/relationships/image" Target="../media/image212.png"/><Relationship Id="rId17" Type="http://schemas.openxmlformats.org/officeDocument/2006/relationships/image" Target="../media/image147.png"/><Relationship Id="rId2" Type="http://schemas.openxmlformats.org/officeDocument/2006/relationships/image" Target="../media/image200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11" Type="http://schemas.openxmlformats.org/officeDocument/2006/relationships/image" Target="../media/image209.svg"/><Relationship Id="rId5" Type="http://schemas.openxmlformats.org/officeDocument/2006/relationships/image" Target="../media/image203.svg"/><Relationship Id="rId15" Type="http://schemas.openxmlformats.org/officeDocument/2006/relationships/image" Target="../media/image215.sv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svg"/><Relationship Id="rId14" Type="http://schemas.openxmlformats.org/officeDocument/2006/relationships/image" Target="../media/image2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13" Type="http://schemas.openxmlformats.org/officeDocument/2006/relationships/image" Target="../media/image216.png"/><Relationship Id="rId3" Type="http://schemas.openxmlformats.org/officeDocument/2006/relationships/image" Target="../media/image200.png"/><Relationship Id="rId7" Type="http://schemas.openxmlformats.org/officeDocument/2006/relationships/image" Target="../media/image208.png"/><Relationship Id="rId12" Type="http://schemas.openxmlformats.org/officeDocument/2006/relationships/image" Target="../media/image170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svg"/><Relationship Id="rId11" Type="http://schemas.openxmlformats.org/officeDocument/2006/relationships/image" Target="../media/image169.png"/><Relationship Id="rId5" Type="http://schemas.openxmlformats.org/officeDocument/2006/relationships/image" Target="../media/image204.png"/><Relationship Id="rId10" Type="http://schemas.openxmlformats.org/officeDocument/2006/relationships/image" Target="../media/image135.svg"/><Relationship Id="rId4" Type="http://schemas.openxmlformats.org/officeDocument/2006/relationships/image" Target="../media/image201.svg"/><Relationship Id="rId9" Type="http://schemas.openxmlformats.org/officeDocument/2006/relationships/image" Target="../media/image134.png"/><Relationship Id="rId14" Type="http://schemas.openxmlformats.org/officeDocument/2006/relationships/image" Target="../media/image217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176.svg"/><Relationship Id="rId3" Type="http://schemas.openxmlformats.org/officeDocument/2006/relationships/image" Target="../media/image223.svg"/><Relationship Id="rId7" Type="http://schemas.openxmlformats.org/officeDocument/2006/relationships/image" Target="../media/image174.svg"/><Relationship Id="rId12" Type="http://schemas.openxmlformats.org/officeDocument/2006/relationships/image" Target="../media/image175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11" Type="http://schemas.openxmlformats.org/officeDocument/2006/relationships/image" Target="../media/image227.svg"/><Relationship Id="rId5" Type="http://schemas.openxmlformats.org/officeDocument/2006/relationships/image" Target="../media/image172.svg"/><Relationship Id="rId15" Type="http://schemas.openxmlformats.org/officeDocument/2006/relationships/image" Target="../media/image229.svg"/><Relationship Id="rId10" Type="http://schemas.openxmlformats.org/officeDocument/2006/relationships/image" Target="../media/image226.png"/><Relationship Id="rId4" Type="http://schemas.openxmlformats.org/officeDocument/2006/relationships/image" Target="../media/image171.png"/><Relationship Id="rId9" Type="http://schemas.openxmlformats.org/officeDocument/2006/relationships/image" Target="../media/image225.svg"/><Relationship Id="rId14" Type="http://schemas.openxmlformats.org/officeDocument/2006/relationships/image" Target="../media/image2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231.svg"/><Relationship Id="rId3" Type="http://schemas.openxmlformats.org/officeDocument/2006/relationships/image" Target="../media/image172.svg"/><Relationship Id="rId7" Type="http://schemas.openxmlformats.org/officeDocument/2006/relationships/image" Target="../media/image122.svg"/><Relationship Id="rId12" Type="http://schemas.openxmlformats.org/officeDocument/2006/relationships/image" Target="../media/image23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70.svg"/><Relationship Id="rId5" Type="http://schemas.openxmlformats.org/officeDocument/2006/relationships/image" Target="../media/image182.svg"/><Relationship Id="rId10" Type="http://schemas.openxmlformats.org/officeDocument/2006/relationships/image" Target="../media/image169.png"/><Relationship Id="rId4" Type="http://schemas.openxmlformats.org/officeDocument/2006/relationships/image" Target="../media/image181.png"/><Relationship Id="rId9" Type="http://schemas.openxmlformats.org/officeDocument/2006/relationships/image" Target="../media/image184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13" Type="http://schemas.openxmlformats.org/officeDocument/2006/relationships/image" Target="../media/image203.svg"/><Relationship Id="rId18" Type="http://schemas.openxmlformats.org/officeDocument/2006/relationships/image" Target="../media/image147.png"/><Relationship Id="rId3" Type="http://schemas.openxmlformats.org/officeDocument/2006/relationships/image" Target="../media/image200.png"/><Relationship Id="rId7" Type="http://schemas.openxmlformats.org/officeDocument/2006/relationships/image" Target="../media/image208.png"/><Relationship Id="rId12" Type="http://schemas.openxmlformats.org/officeDocument/2006/relationships/image" Target="../media/image202.png"/><Relationship Id="rId17" Type="http://schemas.openxmlformats.org/officeDocument/2006/relationships/image" Target="../media/image242.svg"/><Relationship Id="rId2" Type="http://schemas.openxmlformats.org/officeDocument/2006/relationships/image" Target="../media/image238.pn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svg"/><Relationship Id="rId11" Type="http://schemas.openxmlformats.org/officeDocument/2006/relationships/image" Target="../media/image144.png"/><Relationship Id="rId5" Type="http://schemas.openxmlformats.org/officeDocument/2006/relationships/image" Target="../media/image204.png"/><Relationship Id="rId15" Type="http://schemas.openxmlformats.org/officeDocument/2006/relationships/image" Target="../media/image207.svg"/><Relationship Id="rId10" Type="http://schemas.openxmlformats.org/officeDocument/2006/relationships/image" Target="../media/image240.svg"/><Relationship Id="rId19" Type="http://schemas.openxmlformats.org/officeDocument/2006/relationships/image" Target="../media/image145.png"/><Relationship Id="rId4" Type="http://schemas.openxmlformats.org/officeDocument/2006/relationships/image" Target="../media/image201.svg"/><Relationship Id="rId9" Type="http://schemas.openxmlformats.org/officeDocument/2006/relationships/image" Target="../media/image239.png"/><Relationship Id="rId14" Type="http://schemas.openxmlformats.org/officeDocument/2006/relationships/image" Target="../media/image20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4.svg"/><Relationship Id="rId7" Type="http://schemas.openxmlformats.org/officeDocument/2006/relationships/image" Target="../media/image124.sv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43.svg"/><Relationship Id="rId5" Type="http://schemas.openxmlformats.org/officeDocument/2006/relationships/image" Target="../media/image246.svg"/><Relationship Id="rId10" Type="http://schemas.openxmlformats.org/officeDocument/2006/relationships/image" Target="../media/image42.png"/><Relationship Id="rId4" Type="http://schemas.openxmlformats.org/officeDocument/2006/relationships/image" Target="../media/image245.png"/><Relationship Id="rId9" Type="http://schemas.openxmlformats.org/officeDocument/2006/relationships/image" Target="../media/image248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40.svg"/><Relationship Id="rId18" Type="http://schemas.openxmlformats.org/officeDocument/2006/relationships/image" Target="../media/image251.png"/><Relationship Id="rId3" Type="http://schemas.openxmlformats.org/officeDocument/2006/relationships/image" Target="../media/image174.svg"/><Relationship Id="rId7" Type="http://schemas.openxmlformats.org/officeDocument/2006/relationships/image" Target="../media/image201.svg"/><Relationship Id="rId12" Type="http://schemas.openxmlformats.org/officeDocument/2006/relationships/image" Target="../media/image239.png"/><Relationship Id="rId17" Type="http://schemas.openxmlformats.org/officeDocument/2006/relationships/image" Target="../media/image106.svg"/><Relationship Id="rId2" Type="http://schemas.openxmlformats.org/officeDocument/2006/relationships/image" Target="../media/image173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09.svg"/><Relationship Id="rId5" Type="http://schemas.openxmlformats.org/officeDocument/2006/relationships/image" Target="../media/image19.svg"/><Relationship Id="rId15" Type="http://schemas.openxmlformats.org/officeDocument/2006/relationships/image" Target="../media/image250.svg"/><Relationship Id="rId10" Type="http://schemas.openxmlformats.org/officeDocument/2006/relationships/image" Target="../media/image208.png"/><Relationship Id="rId19" Type="http://schemas.openxmlformats.org/officeDocument/2006/relationships/image" Target="../media/image252.svg"/><Relationship Id="rId4" Type="http://schemas.openxmlformats.org/officeDocument/2006/relationships/image" Target="../media/image18.png"/><Relationship Id="rId9" Type="http://schemas.openxmlformats.org/officeDocument/2006/relationships/image" Target="../media/image205.svg"/><Relationship Id="rId14" Type="http://schemas.openxmlformats.org/officeDocument/2006/relationships/image" Target="../media/image2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svg"/><Relationship Id="rId4" Type="http://schemas.openxmlformats.org/officeDocument/2006/relationships/image" Target="../media/image25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svg"/><Relationship Id="rId3" Type="http://schemas.openxmlformats.org/officeDocument/2006/relationships/image" Target="../media/image258.jpeg"/><Relationship Id="rId7" Type="http://schemas.openxmlformats.org/officeDocument/2006/relationships/image" Target="../media/image261.pn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2.svg"/><Relationship Id="rId18" Type="http://schemas.openxmlformats.org/officeDocument/2006/relationships/image" Target="../media/image269.png"/><Relationship Id="rId3" Type="http://schemas.openxmlformats.org/officeDocument/2006/relationships/image" Target="../media/image240.svg"/><Relationship Id="rId21" Type="http://schemas.openxmlformats.org/officeDocument/2006/relationships/image" Target="../media/image272.svg"/><Relationship Id="rId7" Type="http://schemas.openxmlformats.org/officeDocument/2006/relationships/image" Target="../media/image264.svg"/><Relationship Id="rId12" Type="http://schemas.openxmlformats.org/officeDocument/2006/relationships/image" Target="../media/image171.png"/><Relationship Id="rId17" Type="http://schemas.openxmlformats.org/officeDocument/2006/relationships/image" Target="../media/image268.svg"/><Relationship Id="rId2" Type="http://schemas.openxmlformats.org/officeDocument/2006/relationships/image" Target="../media/image239.pn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png"/><Relationship Id="rId11" Type="http://schemas.openxmlformats.org/officeDocument/2006/relationships/image" Target="../media/image266.svg"/><Relationship Id="rId5" Type="http://schemas.openxmlformats.org/officeDocument/2006/relationships/image" Target="../media/image114.svg"/><Relationship Id="rId15" Type="http://schemas.openxmlformats.org/officeDocument/2006/relationships/image" Target="../media/image143.svg"/><Relationship Id="rId10" Type="http://schemas.openxmlformats.org/officeDocument/2006/relationships/image" Target="../media/image265.png"/><Relationship Id="rId19" Type="http://schemas.openxmlformats.org/officeDocument/2006/relationships/image" Target="../media/image270.svg"/><Relationship Id="rId4" Type="http://schemas.openxmlformats.org/officeDocument/2006/relationships/image" Target="../media/image113.png"/><Relationship Id="rId9" Type="http://schemas.openxmlformats.org/officeDocument/2006/relationships/image" Target="../media/image25.svg"/><Relationship Id="rId14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5.png"/><Relationship Id="rId4" Type="http://schemas.openxmlformats.org/officeDocument/2006/relationships/image" Target="../media/image27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8.png"/><Relationship Id="rId4" Type="http://schemas.openxmlformats.org/officeDocument/2006/relationships/image" Target="../media/image27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253.jpeg"/><Relationship Id="rId7" Type="http://schemas.openxmlformats.org/officeDocument/2006/relationships/image" Target="../media/image2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21" y="-131413"/>
            <a:ext cx="18547636" cy="6817963"/>
            <a:chOff x="0" y="0"/>
            <a:chExt cx="4884974" cy="1795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4974" cy="1795677"/>
            </a:xfrm>
            <a:custGeom>
              <a:avLst/>
              <a:gdLst/>
              <a:ahLst/>
              <a:cxnLst/>
              <a:rect l="l" t="t" r="r" b="b"/>
              <a:pathLst>
                <a:path w="4884974" h="1795677">
                  <a:moveTo>
                    <a:pt x="0" y="0"/>
                  </a:moveTo>
                  <a:lnTo>
                    <a:pt x="4884974" y="0"/>
                  </a:lnTo>
                  <a:lnTo>
                    <a:pt x="4884974" y="1795677"/>
                  </a:lnTo>
                  <a:lnTo>
                    <a:pt x="0" y="1795677"/>
                  </a:lnTo>
                  <a:close/>
                </a:path>
              </a:pathLst>
            </a:custGeom>
            <a:solidFill>
              <a:srgbClr val="1E9D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84974" cy="1871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028884"/>
            <a:ext cx="18373815" cy="1315332"/>
            <a:chOff x="0" y="0"/>
            <a:chExt cx="4839194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39194" cy="346425"/>
            </a:xfrm>
            <a:custGeom>
              <a:avLst/>
              <a:gdLst/>
              <a:ahLst/>
              <a:cxnLst/>
              <a:rect l="l" t="t" r="r" b="b"/>
              <a:pathLst>
                <a:path w="4839194" h="346425">
                  <a:moveTo>
                    <a:pt x="0" y="0"/>
                  </a:moveTo>
                  <a:lnTo>
                    <a:pt x="4839194" y="0"/>
                  </a:lnTo>
                  <a:lnTo>
                    <a:pt x="4839194" y="346425"/>
                  </a:lnTo>
                  <a:lnTo>
                    <a:pt x="0" y="346425"/>
                  </a:ln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39194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467397" y="8371446"/>
            <a:ext cx="7419731" cy="1550724"/>
          </a:xfrm>
          <a:custGeom>
            <a:avLst/>
            <a:gdLst/>
            <a:ahLst/>
            <a:cxnLst/>
            <a:rect l="l" t="t" r="r" b="b"/>
            <a:pathLst>
              <a:path w="7419731" h="1550724">
                <a:moveTo>
                  <a:pt x="0" y="0"/>
                </a:moveTo>
                <a:lnTo>
                  <a:pt x="7419730" y="0"/>
                </a:lnTo>
                <a:lnTo>
                  <a:pt x="7419730" y="1550724"/>
                </a:lnTo>
                <a:lnTo>
                  <a:pt x="0" y="1550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41037" y="567717"/>
            <a:ext cx="5110246" cy="5221197"/>
          </a:xfrm>
          <a:custGeom>
            <a:avLst/>
            <a:gdLst/>
            <a:ahLst/>
            <a:cxnLst/>
            <a:rect l="l" t="t" r="r" b="b"/>
            <a:pathLst>
              <a:path w="5110246" h="5221197">
                <a:moveTo>
                  <a:pt x="0" y="0"/>
                </a:moveTo>
                <a:lnTo>
                  <a:pt x="5110246" y="0"/>
                </a:lnTo>
                <a:lnTo>
                  <a:pt x="5110246" y="5221196"/>
                </a:lnTo>
                <a:lnTo>
                  <a:pt x="0" y="5221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7848" y="567717"/>
            <a:ext cx="5287133" cy="5287133"/>
          </a:xfrm>
          <a:custGeom>
            <a:avLst/>
            <a:gdLst/>
            <a:ahLst/>
            <a:cxnLst/>
            <a:rect l="l" t="t" r="r" b="b"/>
            <a:pathLst>
              <a:path w="5287133" h="5287133">
                <a:moveTo>
                  <a:pt x="0" y="0"/>
                </a:moveTo>
                <a:lnTo>
                  <a:pt x="5287133" y="0"/>
                </a:lnTo>
                <a:lnTo>
                  <a:pt x="5287133" y="5287133"/>
                </a:lnTo>
                <a:lnTo>
                  <a:pt x="0" y="528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25743" y="567717"/>
            <a:ext cx="5208144" cy="5221197"/>
          </a:xfrm>
          <a:custGeom>
            <a:avLst/>
            <a:gdLst/>
            <a:ahLst/>
            <a:cxnLst/>
            <a:rect l="l" t="t" r="r" b="b"/>
            <a:pathLst>
              <a:path w="5208144" h="5221197">
                <a:moveTo>
                  <a:pt x="0" y="0"/>
                </a:moveTo>
                <a:lnTo>
                  <a:pt x="5208144" y="0"/>
                </a:lnTo>
                <a:lnTo>
                  <a:pt x="5208144" y="5221196"/>
                </a:lnTo>
                <a:lnTo>
                  <a:pt x="0" y="5221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625743" y="1217987"/>
            <a:ext cx="5083715" cy="147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06"/>
              </a:lnSpc>
            </a:pPr>
            <a:r>
              <a:rPr lang="en-US" sz="8861" dirty="0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CHOICES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688" y="-106166"/>
            <a:ext cx="18627015" cy="8109584"/>
            <a:chOff x="0" y="0"/>
            <a:chExt cx="4905881" cy="21358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5881" cy="2135857"/>
            </a:xfrm>
            <a:custGeom>
              <a:avLst/>
              <a:gdLst/>
              <a:ahLst/>
              <a:cxnLst/>
              <a:rect l="l" t="t" r="r" b="b"/>
              <a:pathLst>
                <a:path w="4905881" h="2135857">
                  <a:moveTo>
                    <a:pt x="0" y="0"/>
                  </a:moveTo>
                  <a:lnTo>
                    <a:pt x="4905881" y="0"/>
                  </a:lnTo>
                  <a:lnTo>
                    <a:pt x="4905881" y="2135857"/>
                  </a:lnTo>
                  <a:lnTo>
                    <a:pt x="0" y="2135857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05881" cy="2212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81346" y="2773672"/>
            <a:ext cx="5268878" cy="6806603"/>
            <a:chOff x="0" y="0"/>
            <a:chExt cx="1387688" cy="1792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7688" cy="1792686"/>
            </a:xfrm>
            <a:custGeom>
              <a:avLst/>
              <a:gdLst/>
              <a:ahLst/>
              <a:cxnLst/>
              <a:rect l="l" t="t" r="r" b="b"/>
              <a:pathLst>
                <a:path w="1387688" h="1792686">
                  <a:moveTo>
                    <a:pt x="74938" y="0"/>
                  </a:moveTo>
                  <a:lnTo>
                    <a:pt x="1312750" y="0"/>
                  </a:lnTo>
                  <a:cubicBezTo>
                    <a:pt x="1332625" y="0"/>
                    <a:pt x="1351686" y="7895"/>
                    <a:pt x="1365739" y="21949"/>
                  </a:cubicBezTo>
                  <a:cubicBezTo>
                    <a:pt x="1379793" y="36002"/>
                    <a:pt x="1387688" y="55063"/>
                    <a:pt x="1387688" y="74938"/>
                  </a:cubicBezTo>
                  <a:lnTo>
                    <a:pt x="1387688" y="1717748"/>
                  </a:lnTo>
                  <a:cubicBezTo>
                    <a:pt x="1387688" y="1737622"/>
                    <a:pt x="1379793" y="1756683"/>
                    <a:pt x="1365739" y="1770737"/>
                  </a:cubicBezTo>
                  <a:cubicBezTo>
                    <a:pt x="1351686" y="1784790"/>
                    <a:pt x="1332625" y="1792686"/>
                    <a:pt x="1312750" y="1792686"/>
                  </a:cubicBezTo>
                  <a:lnTo>
                    <a:pt x="74938" y="1792686"/>
                  </a:lnTo>
                  <a:cubicBezTo>
                    <a:pt x="55063" y="1792686"/>
                    <a:pt x="36002" y="1784790"/>
                    <a:pt x="21949" y="1770737"/>
                  </a:cubicBezTo>
                  <a:cubicBezTo>
                    <a:pt x="7895" y="1756683"/>
                    <a:pt x="0" y="1737622"/>
                    <a:pt x="0" y="1717748"/>
                  </a:cubicBezTo>
                  <a:lnTo>
                    <a:pt x="0" y="74938"/>
                  </a:lnTo>
                  <a:cubicBezTo>
                    <a:pt x="0" y="55063"/>
                    <a:pt x="7895" y="36002"/>
                    <a:pt x="21949" y="21949"/>
                  </a:cubicBezTo>
                  <a:cubicBezTo>
                    <a:pt x="36002" y="7895"/>
                    <a:pt x="55063" y="0"/>
                    <a:pt x="74938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387688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12200" y="2773672"/>
            <a:ext cx="5010009" cy="6806603"/>
            <a:chOff x="0" y="0"/>
            <a:chExt cx="1319509" cy="17926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9509" cy="1792686"/>
            </a:xfrm>
            <a:custGeom>
              <a:avLst/>
              <a:gdLst/>
              <a:ahLst/>
              <a:cxnLst/>
              <a:rect l="l" t="t" r="r" b="b"/>
              <a:pathLst>
                <a:path w="1319509" h="1792686">
                  <a:moveTo>
                    <a:pt x="78810" y="0"/>
                  </a:moveTo>
                  <a:lnTo>
                    <a:pt x="1240699" y="0"/>
                  </a:lnTo>
                  <a:cubicBezTo>
                    <a:pt x="1261600" y="0"/>
                    <a:pt x="1281646" y="8303"/>
                    <a:pt x="1296426" y="23083"/>
                  </a:cubicBezTo>
                  <a:cubicBezTo>
                    <a:pt x="1311205" y="37863"/>
                    <a:pt x="1319509" y="57908"/>
                    <a:pt x="1319509" y="78810"/>
                  </a:cubicBezTo>
                  <a:lnTo>
                    <a:pt x="1319509" y="1713876"/>
                  </a:lnTo>
                  <a:cubicBezTo>
                    <a:pt x="1319509" y="1757401"/>
                    <a:pt x="1284224" y="1792686"/>
                    <a:pt x="1240699" y="1792686"/>
                  </a:cubicBezTo>
                  <a:lnTo>
                    <a:pt x="78810" y="1792686"/>
                  </a:lnTo>
                  <a:cubicBezTo>
                    <a:pt x="57908" y="1792686"/>
                    <a:pt x="37863" y="1784382"/>
                    <a:pt x="23083" y="1769603"/>
                  </a:cubicBezTo>
                  <a:cubicBezTo>
                    <a:pt x="8303" y="1754823"/>
                    <a:pt x="0" y="1734777"/>
                    <a:pt x="0" y="1713876"/>
                  </a:cubicBezTo>
                  <a:lnTo>
                    <a:pt x="0" y="78810"/>
                  </a:lnTo>
                  <a:cubicBezTo>
                    <a:pt x="0" y="57908"/>
                    <a:pt x="8303" y="37863"/>
                    <a:pt x="23083" y="23083"/>
                  </a:cubicBezTo>
                  <a:cubicBezTo>
                    <a:pt x="37863" y="8303"/>
                    <a:pt x="57908" y="0"/>
                    <a:pt x="7881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319509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2773672"/>
            <a:ext cx="5090671" cy="6806603"/>
            <a:chOff x="0" y="0"/>
            <a:chExt cx="1340753" cy="17926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0753" cy="1792686"/>
            </a:xfrm>
            <a:custGeom>
              <a:avLst/>
              <a:gdLst/>
              <a:ahLst/>
              <a:cxnLst/>
              <a:rect l="l" t="t" r="r" b="b"/>
              <a:pathLst>
                <a:path w="1340753" h="1792686">
                  <a:moveTo>
                    <a:pt x="77561" y="0"/>
                  </a:moveTo>
                  <a:lnTo>
                    <a:pt x="1263192" y="0"/>
                  </a:lnTo>
                  <a:cubicBezTo>
                    <a:pt x="1283762" y="0"/>
                    <a:pt x="1303490" y="8172"/>
                    <a:pt x="1318036" y="22717"/>
                  </a:cubicBezTo>
                  <a:cubicBezTo>
                    <a:pt x="1332581" y="37263"/>
                    <a:pt x="1340753" y="56991"/>
                    <a:pt x="1340753" y="77561"/>
                  </a:cubicBezTo>
                  <a:lnTo>
                    <a:pt x="1340753" y="1715124"/>
                  </a:lnTo>
                  <a:cubicBezTo>
                    <a:pt x="1340753" y="1735695"/>
                    <a:pt x="1332581" y="1755423"/>
                    <a:pt x="1318036" y="1769969"/>
                  </a:cubicBezTo>
                  <a:cubicBezTo>
                    <a:pt x="1303490" y="1784514"/>
                    <a:pt x="1283762" y="1792686"/>
                    <a:pt x="1263192" y="1792686"/>
                  </a:cubicBezTo>
                  <a:lnTo>
                    <a:pt x="77561" y="1792686"/>
                  </a:lnTo>
                  <a:cubicBezTo>
                    <a:pt x="56991" y="1792686"/>
                    <a:pt x="37263" y="1784514"/>
                    <a:pt x="22717" y="1769969"/>
                  </a:cubicBezTo>
                  <a:cubicBezTo>
                    <a:pt x="8172" y="1755423"/>
                    <a:pt x="0" y="1735695"/>
                    <a:pt x="0" y="1715124"/>
                  </a:cubicBezTo>
                  <a:lnTo>
                    <a:pt x="0" y="77561"/>
                  </a:lnTo>
                  <a:cubicBezTo>
                    <a:pt x="0" y="56991"/>
                    <a:pt x="8172" y="37263"/>
                    <a:pt x="22717" y="22717"/>
                  </a:cubicBezTo>
                  <a:cubicBezTo>
                    <a:pt x="37263" y="8172"/>
                    <a:pt x="56991" y="0"/>
                    <a:pt x="77561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340753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6135">
            <a:off x="2047172" y="4353164"/>
            <a:ext cx="2723354" cy="5061069"/>
          </a:xfrm>
          <a:custGeom>
            <a:avLst/>
            <a:gdLst/>
            <a:ahLst/>
            <a:cxnLst/>
            <a:rect l="l" t="t" r="r" b="b"/>
            <a:pathLst>
              <a:path w="2723354" h="5061069">
                <a:moveTo>
                  <a:pt x="0" y="0"/>
                </a:moveTo>
                <a:lnTo>
                  <a:pt x="2723354" y="0"/>
                </a:lnTo>
                <a:lnTo>
                  <a:pt x="2723354" y="5061069"/>
                </a:lnTo>
                <a:lnTo>
                  <a:pt x="0" y="506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64" t="-10972" r="-38382" b="-117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H="1">
            <a:off x="4145699" y="5062794"/>
            <a:ext cx="0" cy="2835336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549334" y="7331088"/>
            <a:ext cx="982399" cy="1134083"/>
          </a:xfrm>
          <a:custGeom>
            <a:avLst/>
            <a:gdLst/>
            <a:ahLst/>
            <a:cxnLst/>
            <a:rect l="l" t="t" r="r" b="b"/>
            <a:pathLst>
              <a:path w="982399" h="1134083">
                <a:moveTo>
                  <a:pt x="0" y="0"/>
                </a:moveTo>
                <a:lnTo>
                  <a:pt x="982399" y="0"/>
                </a:lnTo>
                <a:lnTo>
                  <a:pt x="982399" y="1134083"/>
                </a:lnTo>
                <a:lnTo>
                  <a:pt x="0" y="1134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437945" y="5850380"/>
            <a:ext cx="1205176" cy="1205176"/>
          </a:xfrm>
          <a:custGeom>
            <a:avLst/>
            <a:gdLst/>
            <a:ahLst/>
            <a:cxnLst/>
            <a:rect l="l" t="t" r="r" b="b"/>
            <a:pathLst>
              <a:path w="1205176" h="1205176">
                <a:moveTo>
                  <a:pt x="0" y="0"/>
                </a:moveTo>
                <a:lnTo>
                  <a:pt x="1205176" y="0"/>
                </a:lnTo>
                <a:lnTo>
                  <a:pt x="1205176" y="1205176"/>
                </a:lnTo>
                <a:lnTo>
                  <a:pt x="0" y="1205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 flipH="1" flipV="1">
            <a:off x="2054000" y="5850380"/>
            <a:ext cx="843512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18414328" y="6581891"/>
            <a:ext cx="0" cy="199969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2878462" y="4320419"/>
            <a:ext cx="19050" cy="1577586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040893" y="6452968"/>
            <a:ext cx="2584311" cy="3219392"/>
          </a:xfrm>
          <a:custGeom>
            <a:avLst/>
            <a:gdLst/>
            <a:ahLst/>
            <a:cxnLst/>
            <a:rect l="l" t="t" r="r" b="b"/>
            <a:pathLst>
              <a:path w="2584311" h="3219392">
                <a:moveTo>
                  <a:pt x="0" y="0"/>
                </a:moveTo>
                <a:lnTo>
                  <a:pt x="2584311" y="0"/>
                </a:lnTo>
                <a:lnTo>
                  <a:pt x="2584311" y="3219392"/>
                </a:lnTo>
                <a:lnTo>
                  <a:pt x="0" y="3219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18" r="-65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9100820" y="6553204"/>
            <a:ext cx="2584311" cy="3219392"/>
          </a:xfrm>
          <a:custGeom>
            <a:avLst/>
            <a:gdLst/>
            <a:ahLst/>
            <a:cxnLst/>
            <a:rect l="l" t="t" r="r" b="b"/>
            <a:pathLst>
              <a:path w="2584311" h="3219392">
                <a:moveTo>
                  <a:pt x="2584311" y="0"/>
                </a:moveTo>
                <a:lnTo>
                  <a:pt x="0" y="0"/>
                </a:lnTo>
                <a:lnTo>
                  <a:pt x="0" y="3219392"/>
                </a:lnTo>
                <a:lnTo>
                  <a:pt x="2584311" y="3219392"/>
                </a:lnTo>
                <a:lnTo>
                  <a:pt x="2584311" y="0"/>
                </a:lnTo>
                <a:close/>
              </a:path>
            </a:pathLst>
          </a:custGeom>
          <a:blipFill>
            <a:blip r:embed="rId7"/>
            <a:stretch>
              <a:fillRect t="-2318" r="-65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9144000" y="6673691"/>
            <a:ext cx="1276429" cy="1791479"/>
          </a:xfrm>
          <a:custGeom>
            <a:avLst/>
            <a:gdLst/>
            <a:ahLst/>
            <a:cxnLst/>
            <a:rect l="l" t="t" r="r" b="b"/>
            <a:pathLst>
              <a:path w="1276429" h="1791479">
                <a:moveTo>
                  <a:pt x="0" y="0"/>
                </a:moveTo>
                <a:lnTo>
                  <a:pt x="1276429" y="0"/>
                </a:lnTo>
                <a:lnTo>
                  <a:pt x="1276429" y="1791480"/>
                </a:lnTo>
                <a:lnTo>
                  <a:pt x="0" y="1791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3372926" y="5289665"/>
            <a:ext cx="2240220" cy="4382696"/>
          </a:xfrm>
          <a:custGeom>
            <a:avLst/>
            <a:gdLst/>
            <a:ahLst/>
            <a:cxnLst/>
            <a:rect l="l" t="t" r="r" b="b"/>
            <a:pathLst>
              <a:path w="2240220" h="4382696">
                <a:moveTo>
                  <a:pt x="0" y="0"/>
                </a:moveTo>
                <a:lnTo>
                  <a:pt x="2240220" y="0"/>
                </a:lnTo>
                <a:lnTo>
                  <a:pt x="2240220" y="4382695"/>
                </a:lnTo>
                <a:lnTo>
                  <a:pt x="0" y="43826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7160" b="-94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274981" y="6982162"/>
            <a:ext cx="742223" cy="960807"/>
          </a:xfrm>
          <a:custGeom>
            <a:avLst/>
            <a:gdLst/>
            <a:ahLst/>
            <a:cxnLst/>
            <a:rect l="l" t="t" r="r" b="b"/>
            <a:pathLst>
              <a:path w="742223" h="960807">
                <a:moveTo>
                  <a:pt x="0" y="0"/>
                </a:moveTo>
                <a:lnTo>
                  <a:pt x="742223" y="0"/>
                </a:lnTo>
                <a:lnTo>
                  <a:pt x="742223" y="960806"/>
                </a:lnTo>
                <a:lnTo>
                  <a:pt x="0" y="960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5017204" y="6037720"/>
            <a:ext cx="2586735" cy="2586735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17204" y="6019495"/>
            <a:ext cx="2623185" cy="262318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t="-14724" b="-14724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07511" y="973268"/>
            <a:ext cx="1016973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How Kidneys Work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99143" y="2778699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Waste and Water are filtered out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40893" y="2859405"/>
            <a:ext cx="4549784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Waste and Water build up and make you feel sick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135346" y="4981575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when kidneys stop working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813890" y="2859405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removes waste and water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032965" y="4155425"/>
            <a:ext cx="4330709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when kidneys stop working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4017" y="-58006"/>
            <a:ext cx="18674705" cy="8158099"/>
            <a:chOff x="0" y="0"/>
            <a:chExt cx="4918441" cy="2148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8441" cy="2148635"/>
            </a:xfrm>
            <a:custGeom>
              <a:avLst/>
              <a:gdLst/>
              <a:ahLst/>
              <a:cxnLst/>
              <a:rect l="l" t="t" r="r" b="b"/>
              <a:pathLst>
                <a:path w="4918441" h="2148635">
                  <a:moveTo>
                    <a:pt x="0" y="0"/>
                  </a:moveTo>
                  <a:lnTo>
                    <a:pt x="4918441" y="0"/>
                  </a:lnTo>
                  <a:lnTo>
                    <a:pt x="4918441" y="2148635"/>
                  </a:lnTo>
                  <a:lnTo>
                    <a:pt x="0" y="2148635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18441" cy="2224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5940" y="2773672"/>
            <a:ext cx="5103339" cy="6806603"/>
            <a:chOff x="0" y="0"/>
            <a:chExt cx="1344089" cy="1792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4089" cy="1792686"/>
            </a:xfrm>
            <a:custGeom>
              <a:avLst/>
              <a:gdLst/>
              <a:ahLst/>
              <a:cxnLst/>
              <a:rect l="l" t="t" r="r" b="b"/>
              <a:pathLst>
                <a:path w="1344089" h="1792686">
                  <a:moveTo>
                    <a:pt x="77369" y="0"/>
                  </a:moveTo>
                  <a:lnTo>
                    <a:pt x="1266721" y="0"/>
                  </a:lnTo>
                  <a:cubicBezTo>
                    <a:pt x="1309450" y="0"/>
                    <a:pt x="1344089" y="34639"/>
                    <a:pt x="1344089" y="77369"/>
                  </a:cubicBezTo>
                  <a:lnTo>
                    <a:pt x="1344089" y="1715317"/>
                  </a:lnTo>
                  <a:cubicBezTo>
                    <a:pt x="1344089" y="1758046"/>
                    <a:pt x="1309450" y="1792686"/>
                    <a:pt x="1266721" y="1792686"/>
                  </a:cubicBezTo>
                  <a:lnTo>
                    <a:pt x="77369" y="1792686"/>
                  </a:lnTo>
                  <a:cubicBezTo>
                    <a:pt x="34639" y="1792686"/>
                    <a:pt x="0" y="1758046"/>
                    <a:pt x="0" y="1715317"/>
                  </a:cubicBezTo>
                  <a:lnTo>
                    <a:pt x="0" y="77369"/>
                  </a:lnTo>
                  <a:cubicBezTo>
                    <a:pt x="0" y="34639"/>
                    <a:pt x="34639" y="0"/>
                    <a:pt x="77369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344089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50779" y="2773672"/>
            <a:ext cx="5166024" cy="6806603"/>
            <a:chOff x="0" y="0"/>
            <a:chExt cx="1360599" cy="17926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0599" cy="1792686"/>
            </a:xfrm>
            <a:custGeom>
              <a:avLst/>
              <a:gdLst/>
              <a:ahLst/>
              <a:cxnLst/>
              <a:rect l="l" t="t" r="r" b="b"/>
              <a:pathLst>
                <a:path w="1360599" h="1792686">
                  <a:moveTo>
                    <a:pt x="76430" y="0"/>
                  </a:moveTo>
                  <a:lnTo>
                    <a:pt x="1284169" y="0"/>
                  </a:lnTo>
                  <a:cubicBezTo>
                    <a:pt x="1326380" y="0"/>
                    <a:pt x="1360599" y="34219"/>
                    <a:pt x="1360599" y="76430"/>
                  </a:cubicBezTo>
                  <a:lnTo>
                    <a:pt x="1360599" y="1716256"/>
                  </a:lnTo>
                  <a:cubicBezTo>
                    <a:pt x="1360599" y="1758467"/>
                    <a:pt x="1326380" y="1792686"/>
                    <a:pt x="1284169" y="1792686"/>
                  </a:cubicBezTo>
                  <a:lnTo>
                    <a:pt x="76430" y="1792686"/>
                  </a:lnTo>
                  <a:cubicBezTo>
                    <a:pt x="34219" y="1792686"/>
                    <a:pt x="0" y="1758467"/>
                    <a:pt x="0" y="1716256"/>
                  </a:cubicBezTo>
                  <a:lnTo>
                    <a:pt x="0" y="76430"/>
                  </a:lnTo>
                  <a:cubicBezTo>
                    <a:pt x="0" y="34219"/>
                    <a:pt x="34219" y="0"/>
                    <a:pt x="7643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360599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3160" y="2773672"/>
            <a:ext cx="5187896" cy="6806603"/>
            <a:chOff x="0" y="0"/>
            <a:chExt cx="1366359" cy="17926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66360" cy="1792686"/>
            </a:xfrm>
            <a:custGeom>
              <a:avLst/>
              <a:gdLst/>
              <a:ahLst/>
              <a:cxnLst/>
              <a:rect l="l" t="t" r="r" b="b"/>
              <a:pathLst>
                <a:path w="1366360" h="1792686">
                  <a:moveTo>
                    <a:pt x="76108" y="0"/>
                  </a:moveTo>
                  <a:lnTo>
                    <a:pt x="1290252" y="0"/>
                  </a:lnTo>
                  <a:cubicBezTo>
                    <a:pt x="1310437" y="0"/>
                    <a:pt x="1329795" y="8018"/>
                    <a:pt x="1344068" y="22291"/>
                  </a:cubicBezTo>
                  <a:cubicBezTo>
                    <a:pt x="1358341" y="36564"/>
                    <a:pt x="1366360" y="55923"/>
                    <a:pt x="1366360" y="76108"/>
                  </a:cubicBezTo>
                  <a:lnTo>
                    <a:pt x="1366360" y="1716578"/>
                  </a:lnTo>
                  <a:cubicBezTo>
                    <a:pt x="1366360" y="1758611"/>
                    <a:pt x="1332285" y="1792686"/>
                    <a:pt x="1290252" y="1792686"/>
                  </a:cubicBezTo>
                  <a:lnTo>
                    <a:pt x="76108" y="1792686"/>
                  </a:lnTo>
                  <a:cubicBezTo>
                    <a:pt x="34074" y="1792686"/>
                    <a:pt x="0" y="1758611"/>
                    <a:pt x="0" y="1716578"/>
                  </a:cubicBezTo>
                  <a:lnTo>
                    <a:pt x="0" y="76108"/>
                  </a:lnTo>
                  <a:cubicBezTo>
                    <a:pt x="0" y="34074"/>
                    <a:pt x="34074" y="0"/>
                    <a:pt x="76108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366359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803204" y="4469067"/>
            <a:ext cx="2078625" cy="2539643"/>
          </a:xfrm>
          <a:custGeom>
            <a:avLst/>
            <a:gdLst/>
            <a:ahLst/>
            <a:cxnLst/>
            <a:rect l="l" t="t" r="r" b="b"/>
            <a:pathLst>
              <a:path w="2078625" h="2539643">
                <a:moveTo>
                  <a:pt x="0" y="0"/>
                </a:moveTo>
                <a:lnTo>
                  <a:pt x="2078625" y="0"/>
                </a:lnTo>
                <a:lnTo>
                  <a:pt x="2078625" y="2539643"/>
                </a:lnTo>
                <a:lnTo>
                  <a:pt x="0" y="253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5030471" y="4469067"/>
            <a:ext cx="2078625" cy="2539643"/>
          </a:xfrm>
          <a:custGeom>
            <a:avLst/>
            <a:gdLst/>
            <a:ahLst/>
            <a:cxnLst/>
            <a:rect l="l" t="t" r="r" b="b"/>
            <a:pathLst>
              <a:path w="2078625" h="2539643">
                <a:moveTo>
                  <a:pt x="2078625" y="0"/>
                </a:moveTo>
                <a:lnTo>
                  <a:pt x="0" y="0"/>
                </a:lnTo>
                <a:lnTo>
                  <a:pt x="0" y="2539643"/>
                </a:lnTo>
                <a:lnTo>
                  <a:pt x="2078625" y="2539643"/>
                </a:lnTo>
                <a:lnTo>
                  <a:pt x="207862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289143" y="3710940"/>
            <a:ext cx="1327660" cy="1178298"/>
          </a:xfrm>
          <a:custGeom>
            <a:avLst/>
            <a:gdLst/>
            <a:ahLst/>
            <a:cxnLst/>
            <a:rect l="l" t="t" r="r" b="b"/>
            <a:pathLst>
              <a:path w="1327660" h="1178298">
                <a:moveTo>
                  <a:pt x="0" y="0"/>
                </a:moveTo>
                <a:lnTo>
                  <a:pt x="1327660" y="0"/>
                </a:lnTo>
                <a:lnTo>
                  <a:pt x="1327660" y="1178298"/>
                </a:lnTo>
                <a:lnTo>
                  <a:pt x="0" y="117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360958" y="5996539"/>
            <a:ext cx="1742552" cy="1461566"/>
          </a:xfrm>
          <a:custGeom>
            <a:avLst/>
            <a:gdLst/>
            <a:ahLst/>
            <a:cxnLst/>
            <a:rect l="l" t="t" r="r" b="b"/>
            <a:pathLst>
              <a:path w="1742552" h="1461566">
                <a:moveTo>
                  <a:pt x="0" y="0"/>
                </a:moveTo>
                <a:lnTo>
                  <a:pt x="1742552" y="0"/>
                </a:lnTo>
                <a:lnTo>
                  <a:pt x="1742552" y="1461565"/>
                </a:lnTo>
                <a:lnTo>
                  <a:pt x="0" y="1461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9355372" y="4648165"/>
            <a:ext cx="2078625" cy="2539643"/>
          </a:xfrm>
          <a:custGeom>
            <a:avLst/>
            <a:gdLst/>
            <a:ahLst/>
            <a:cxnLst/>
            <a:rect l="l" t="t" r="r" b="b"/>
            <a:pathLst>
              <a:path w="2078625" h="2539643">
                <a:moveTo>
                  <a:pt x="2078625" y="0"/>
                </a:moveTo>
                <a:lnTo>
                  <a:pt x="0" y="0"/>
                </a:lnTo>
                <a:lnTo>
                  <a:pt x="0" y="2539642"/>
                </a:lnTo>
                <a:lnTo>
                  <a:pt x="2078625" y="2539642"/>
                </a:lnTo>
                <a:lnTo>
                  <a:pt x="207862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166010" y="4654136"/>
            <a:ext cx="2078625" cy="2539643"/>
          </a:xfrm>
          <a:custGeom>
            <a:avLst/>
            <a:gdLst/>
            <a:ahLst/>
            <a:cxnLst/>
            <a:rect l="l" t="t" r="r" b="b"/>
            <a:pathLst>
              <a:path w="2078625" h="2539643">
                <a:moveTo>
                  <a:pt x="0" y="0"/>
                </a:moveTo>
                <a:lnTo>
                  <a:pt x="2078625" y="0"/>
                </a:lnTo>
                <a:lnTo>
                  <a:pt x="2078625" y="2539643"/>
                </a:lnTo>
                <a:lnTo>
                  <a:pt x="0" y="253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31812" y="7180860"/>
            <a:ext cx="4594339" cy="982040"/>
          </a:xfrm>
          <a:custGeom>
            <a:avLst/>
            <a:gdLst/>
            <a:ahLst/>
            <a:cxnLst/>
            <a:rect l="l" t="t" r="r" b="b"/>
            <a:pathLst>
              <a:path w="4594339" h="982040">
                <a:moveTo>
                  <a:pt x="0" y="0"/>
                </a:moveTo>
                <a:lnTo>
                  <a:pt x="4594338" y="0"/>
                </a:lnTo>
                <a:lnTo>
                  <a:pt x="4594338" y="982040"/>
                </a:lnTo>
                <a:lnTo>
                  <a:pt x="0" y="98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605729" y="5476692"/>
            <a:ext cx="2562525" cy="1979283"/>
          </a:xfrm>
          <a:custGeom>
            <a:avLst/>
            <a:gdLst/>
            <a:ahLst/>
            <a:cxnLst/>
            <a:rect l="l" t="t" r="r" b="b"/>
            <a:pathLst>
              <a:path w="2562525" h="1979283">
                <a:moveTo>
                  <a:pt x="0" y="0"/>
                </a:moveTo>
                <a:lnTo>
                  <a:pt x="2562525" y="0"/>
                </a:lnTo>
                <a:lnTo>
                  <a:pt x="2562525" y="1979283"/>
                </a:lnTo>
                <a:lnTo>
                  <a:pt x="0" y="1979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07511" y="973268"/>
            <a:ext cx="960288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How Kidneys Work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58899" y="2859405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Kidneys make hormones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30508" y="7294050"/>
            <a:ext cx="4806566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that control blood pressure, red blood cells, and calcium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76366" y="2859405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Kidneys balance chemicals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76366" y="8659213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pH balance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82379" y="3787514"/>
            <a:ext cx="4749458" cy="3668461"/>
          </a:xfrm>
          <a:custGeom>
            <a:avLst/>
            <a:gdLst/>
            <a:ahLst/>
            <a:cxnLst/>
            <a:rect l="l" t="t" r="r" b="b"/>
            <a:pathLst>
              <a:path w="4749458" h="3668461">
                <a:moveTo>
                  <a:pt x="0" y="0"/>
                </a:moveTo>
                <a:lnTo>
                  <a:pt x="4749458" y="0"/>
                </a:lnTo>
                <a:lnTo>
                  <a:pt x="4749458" y="3668461"/>
                </a:lnTo>
                <a:lnTo>
                  <a:pt x="0" y="36684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182216" y="7294050"/>
            <a:ext cx="4549784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Heart pumps blood through the kidneys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2216" y="2859405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Kidneys clean the blood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688" y="-106166"/>
            <a:ext cx="18627015" cy="8109584"/>
            <a:chOff x="0" y="0"/>
            <a:chExt cx="4905881" cy="21358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5881" cy="2135857"/>
            </a:xfrm>
            <a:custGeom>
              <a:avLst/>
              <a:gdLst/>
              <a:ahLst/>
              <a:cxnLst/>
              <a:rect l="l" t="t" r="r" b="b"/>
              <a:pathLst>
                <a:path w="4905881" h="2135857">
                  <a:moveTo>
                    <a:pt x="0" y="0"/>
                  </a:moveTo>
                  <a:lnTo>
                    <a:pt x="4905881" y="0"/>
                  </a:lnTo>
                  <a:lnTo>
                    <a:pt x="4905881" y="2135857"/>
                  </a:lnTo>
                  <a:lnTo>
                    <a:pt x="0" y="2135857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05881" cy="2212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12200" y="2731207"/>
            <a:ext cx="5268878" cy="6806603"/>
            <a:chOff x="0" y="0"/>
            <a:chExt cx="1387688" cy="1792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7688" cy="1792686"/>
            </a:xfrm>
            <a:custGeom>
              <a:avLst/>
              <a:gdLst/>
              <a:ahLst/>
              <a:cxnLst/>
              <a:rect l="l" t="t" r="r" b="b"/>
              <a:pathLst>
                <a:path w="1387688" h="1792686">
                  <a:moveTo>
                    <a:pt x="74938" y="0"/>
                  </a:moveTo>
                  <a:lnTo>
                    <a:pt x="1312750" y="0"/>
                  </a:lnTo>
                  <a:cubicBezTo>
                    <a:pt x="1332625" y="0"/>
                    <a:pt x="1351686" y="7895"/>
                    <a:pt x="1365739" y="21949"/>
                  </a:cubicBezTo>
                  <a:cubicBezTo>
                    <a:pt x="1379793" y="36002"/>
                    <a:pt x="1387688" y="55063"/>
                    <a:pt x="1387688" y="74938"/>
                  </a:cubicBezTo>
                  <a:lnTo>
                    <a:pt x="1387688" y="1717748"/>
                  </a:lnTo>
                  <a:cubicBezTo>
                    <a:pt x="1387688" y="1737622"/>
                    <a:pt x="1379793" y="1756683"/>
                    <a:pt x="1365739" y="1770737"/>
                  </a:cubicBezTo>
                  <a:cubicBezTo>
                    <a:pt x="1351686" y="1784790"/>
                    <a:pt x="1332625" y="1792686"/>
                    <a:pt x="1312750" y="1792686"/>
                  </a:cubicBezTo>
                  <a:lnTo>
                    <a:pt x="74938" y="1792686"/>
                  </a:lnTo>
                  <a:cubicBezTo>
                    <a:pt x="55063" y="1792686"/>
                    <a:pt x="36002" y="1784790"/>
                    <a:pt x="21949" y="1770737"/>
                  </a:cubicBezTo>
                  <a:cubicBezTo>
                    <a:pt x="7895" y="1756683"/>
                    <a:pt x="0" y="1737622"/>
                    <a:pt x="0" y="1717748"/>
                  </a:cubicBezTo>
                  <a:lnTo>
                    <a:pt x="0" y="74938"/>
                  </a:lnTo>
                  <a:cubicBezTo>
                    <a:pt x="0" y="55063"/>
                    <a:pt x="7895" y="36002"/>
                    <a:pt x="21949" y="21949"/>
                  </a:cubicBezTo>
                  <a:cubicBezTo>
                    <a:pt x="36002" y="7895"/>
                    <a:pt x="55063" y="0"/>
                    <a:pt x="74938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387688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0493" y="2773672"/>
            <a:ext cx="5268878" cy="6806603"/>
            <a:chOff x="0" y="0"/>
            <a:chExt cx="1387688" cy="17926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7688" cy="1792686"/>
            </a:xfrm>
            <a:custGeom>
              <a:avLst/>
              <a:gdLst/>
              <a:ahLst/>
              <a:cxnLst/>
              <a:rect l="l" t="t" r="r" b="b"/>
              <a:pathLst>
                <a:path w="1387688" h="1792686">
                  <a:moveTo>
                    <a:pt x="74938" y="0"/>
                  </a:moveTo>
                  <a:lnTo>
                    <a:pt x="1312750" y="0"/>
                  </a:lnTo>
                  <a:cubicBezTo>
                    <a:pt x="1332625" y="0"/>
                    <a:pt x="1351686" y="7895"/>
                    <a:pt x="1365739" y="21949"/>
                  </a:cubicBezTo>
                  <a:cubicBezTo>
                    <a:pt x="1379793" y="36002"/>
                    <a:pt x="1387688" y="55063"/>
                    <a:pt x="1387688" y="74938"/>
                  </a:cubicBezTo>
                  <a:lnTo>
                    <a:pt x="1387688" y="1717748"/>
                  </a:lnTo>
                  <a:cubicBezTo>
                    <a:pt x="1387688" y="1737622"/>
                    <a:pt x="1379793" y="1756683"/>
                    <a:pt x="1365739" y="1770737"/>
                  </a:cubicBezTo>
                  <a:cubicBezTo>
                    <a:pt x="1351686" y="1784790"/>
                    <a:pt x="1332625" y="1792686"/>
                    <a:pt x="1312750" y="1792686"/>
                  </a:cubicBezTo>
                  <a:lnTo>
                    <a:pt x="74938" y="1792686"/>
                  </a:lnTo>
                  <a:cubicBezTo>
                    <a:pt x="55063" y="1792686"/>
                    <a:pt x="36002" y="1784790"/>
                    <a:pt x="21949" y="1770737"/>
                  </a:cubicBezTo>
                  <a:cubicBezTo>
                    <a:pt x="7895" y="1756683"/>
                    <a:pt x="0" y="1737622"/>
                    <a:pt x="0" y="1717748"/>
                  </a:cubicBezTo>
                  <a:lnTo>
                    <a:pt x="0" y="74938"/>
                  </a:lnTo>
                  <a:cubicBezTo>
                    <a:pt x="0" y="55063"/>
                    <a:pt x="7895" y="36002"/>
                    <a:pt x="21949" y="21949"/>
                  </a:cubicBezTo>
                  <a:cubicBezTo>
                    <a:pt x="36002" y="7895"/>
                    <a:pt x="55063" y="0"/>
                    <a:pt x="74938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387688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81346" y="2773672"/>
            <a:ext cx="5268878" cy="6806603"/>
            <a:chOff x="0" y="0"/>
            <a:chExt cx="1387688" cy="17926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87688" cy="1792686"/>
            </a:xfrm>
            <a:custGeom>
              <a:avLst/>
              <a:gdLst/>
              <a:ahLst/>
              <a:cxnLst/>
              <a:rect l="l" t="t" r="r" b="b"/>
              <a:pathLst>
                <a:path w="1387688" h="1792686">
                  <a:moveTo>
                    <a:pt x="74938" y="0"/>
                  </a:moveTo>
                  <a:lnTo>
                    <a:pt x="1312750" y="0"/>
                  </a:lnTo>
                  <a:cubicBezTo>
                    <a:pt x="1332625" y="0"/>
                    <a:pt x="1351686" y="7895"/>
                    <a:pt x="1365739" y="21949"/>
                  </a:cubicBezTo>
                  <a:cubicBezTo>
                    <a:pt x="1379793" y="36002"/>
                    <a:pt x="1387688" y="55063"/>
                    <a:pt x="1387688" y="74938"/>
                  </a:cubicBezTo>
                  <a:lnTo>
                    <a:pt x="1387688" y="1717748"/>
                  </a:lnTo>
                  <a:cubicBezTo>
                    <a:pt x="1387688" y="1737622"/>
                    <a:pt x="1379793" y="1756683"/>
                    <a:pt x="1365739" y="1770737"/>
                  </a:cubicBezTo>
                  <a:cubicBezTo>
                    <a:pt x="1351686" y="1784790"/>
                    <a:pt x="1332625" y="1792686"/>
                    <a:pt x="1312750" y="1792686"/>
                  </a:cubicBezTo>
                  <a:lnTo>
                    <a:pt x="74938" y="1792686"/>
                  </a:lnTo>
                  <a:cubicBezTo>
                    <a:pt x="55063" y="1792686"/>
                    <a:pt x="36002" y="1784790"/>
                    <a:pt x="21949" y="1770737"/>
                  </a:cubicBezTo>
                  <a:cubicBezTo>
                    <a:pt x="7895" y="1756683"/>
                    <a:pt x="0" y="1737622"/>
                    <a:pt x="0" y="1717748"/>
                  </a:cubicBezTo>
                  <a:lnTo>
                    <a:pt x="0" y="74938"/>
                  </a:lnTo>
                  <a:cubicBezTo>
                    <a:pt x="0" y="55063"/>
                    <a:pt x="7895" y="36002"/>
                    <a:pt x="21949" y="21949"/>
                  </a:cubicBezTo>
                  <a:cubicBezTo>
                    <a:pt x="36002" y="7895"/>
                    <a:pt x="55063" y="0"/>
                    <a:pt x="74938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387688" cy="1868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18414328" y="6581891"/>
            <a:ext cx="0" cy="199969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99143" y="6393721"/>
            <a:ext cx="2584311" cy="3219392"/>
          </a:xfrm>
          <a:custGeom>
            <a:avLst/>
            <a:gdLst/>
            <a:ahLst/>
            <a:cxnLst/>
            <a:rect l="l" t="t" r="r" b="b"/>
            <a:pathLst>
              <a:path w="2584311" h="3219392">
                <a:moveTo>
                  <a:pt x="0" y="0"/>
                </a:moveTo>
                <a:lnTo>
                  <a:pt x="2584311" y="0"/>
                </a:lnTo>
                <a:lnTo>
                  <a:pt x="2584311" y="3219392"/>
                </a:lnTo>
                <a:lnTo>
                  <a:pt x="0" y="321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8" r="-65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3220735" y="6393721"/>
            <a:ext cx="2584311" cy="3219392"/>
          </a:xfrm>
          <a:custGeom>
            <a:avLst/>
            <a:gdLst/>
            <a:ahLst/>
            <a:cxnLst/>
            <a:rect l="l" t="t" r="r" b="b"/>
            <a:pathLst>
              <a:path w="2584311" h="3219392">
                <a:moveTo>
                  <a:pt x="2584311" y="0"/>
                </a:moveTo>
                <a:lnTo>
                  <a:pt x="0" y="0"/>
                </a:lnTo>
                <a:lnTo>
                  <a:pt x="0" y="3219392"/>
                </a:lnTo>
                <a:lnTo>
                  <a:pt x="2584311" y="3219392"/>
                </a:lnTo>
                <a:lnTo>
                  <a:pt x="2584311" y="0"/>
                </a:lnTo>
                <a:close/>
              </a:path>
            </a:pathLst>
          </a:custGeom>
          <a:blipFill>
            <a:blip r:embed="rId2"/>
            <a:stretch>
              <a:fillRect t="-2318" r="-65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469972" y="6439846"/>
            <a:ext cx="982399" cy="1134083"/>
          </a:xfrm>
          <a:custGeom>
            <a:avLst/>
            <a:gdLst/>
            <a:ahLst/>
            <a:cxnLst/>
            <a:rect l="l" t="t" r="r" b="b"/>
            <a:pathLst>
              <a:path w="982399" h="1134083">
                <a:moveTo>
                  <a:pt x="0" y="0"/>
                </a:moveTo>
                <a:lnTo>
                  <a:pt x="982399" y="0"/>
                </a:lnTo>
                <a:lnTo>
                  <a:pt x="982399" y="1134082"/>
                </a:lnTo>
                <a:lnTo>
                  <a:pt x="0" y="1134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07511" y="973268"/>
            <a:ext cx="1016973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Kidneys and Urine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9143" y="2778699"/>
            <a:ext cx="4549784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If kidneys are not filtering water, your body is not making pee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040893" y="6134508"/>
            <a:ext cx="4682729" cy="3616920"/>
          </a:xfrm>
          <a:custGeom>
            <a:avLst/>
            <a:gdLst/>
            <a:ahLst/>
            <a:cxnLst/>
            <a:rect l="l" t="t" r="r" b="b"/>
            <a:pathLst>
              <a:path w="4682729" h="3616920">
                <a:moveTo>
                  <a:pt x="0" y="0"/>
                </a:moveTo>
                <a:lnTo>
                  <a:pt x="4682729" y="0"/>
                </a:lnTo>
                <a:lnTo>
                  <a:pt x="4682729" y="3616920"/>
                </a:lnTo>
                <a:lnTo>
                  <a:pt x="0" y="361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7040893" y="2778699"/>
            <a:ext cx="4549784" cy="376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The amount of pee you make can be a sign of how much kidney function you have 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341181" y="6581891"/>
            <a:ext cx="2554120" cy="3306305"/>
          </a:xfrm>
          <a:custGeom>
            <a:avLst/>
            <a:gdLst/>
            <a:ahLst/>
            <a:cxnLst/>
            <a:rect l="l" t="t" r="r" b="b"/>
            <a:pathLst>
              <a:path w="2554120" h="3306305">
                <a:moveTo>
                  <a:pt x="0" y="0"/>
                </a:moveTo>
                <a:lnTo>
                  <a:pt x="2554120" y="0"/>
                </a:lnTo>
                <a:lnTo>
                  <a:pt x="2554120" y="3306304"/>
                </a:lnTo>
                <a:lnTo>
                  <a:pt x="0" y="3306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372776" y="6255307"/>
            <a:ext cx="4582253" cy="3539790"/>
          </a:xfrm>
          <a:custGeom>
            <a:avLst/>
            <a:gdLst/>
            <a:ahLst/>
            <a:cxnLst/>
            <a:rect l="l" t="t" r="r" b="b"/>
            <a:pathLst>
              <a:path w="4582253" h="3539790">
                <a:moveTo>
                  <a:pt x="0" y="0"/>
                </a:moveTo>
                <a:lnTo>
                  <a:pt x="4582253" y="0"/>
                </a:lnTo>
                <a:lnTo>
                  <a:pt x="4582253" y="3539791"/>
                </a:lnTo>
                <a:lnTo>
                  <a:pt x="0" y="3539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4819815" y="7573928"/>
            <a:ext cx="557278" cy="721395"/>
          </a:xfrm>
          <a:custGeom>
            <a:avLst/>
            <a:gdLst/>
            <a:ahLst/>
            <a:cxnLst/>
            <a:rect l="l" t="t" r="r" b="b"/>
            <a:pathLst>
              <a:path w="557278" h="721395">
                <a:moveTo>
                  <a:pt x="0" y="0"/>
                </a:moveTo>
                <a:lnTo>
                  <a:pt x="557278" y="0"/>
                </a:lnTo>
                <a:lnTo>
                  <a:pt x="557278" y="721396"/>
                </a:lnTo>
                <a:lnTo>
                  <a:pt x="0" y="721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2562267" y="2778699"/>
            <a:ext cx="5168744" cy="376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The amount of dialysis you need changes over time depending on your kidneys and pee</a:t>
            </a:r>
          </a:p>
        </p:txBody>
      </p:sp>
      <p:sp>
        <p:nvSpPr>
          <p:cNvPr id="29" name="AutoShape 29"/>
          <p:cNvSpPr/>
          <p:nvPr/>
        </p:nvSpPr>
        <p:spPr>
          <a:xfrm flipV="1">
            <a:off x="3483898" y="6887135"/>
            <a:ext cx="50385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3220735" y="5805744"/>
            <a:ext cx="2460411" cy="1900411"/>
          </a:xfrm>
          <a:custGeom>
            <a:avLst/>
            <a:gdLst/>
            <a:ahLst/>
            <a:cxnLst/>
            <a:rect l="l" t="t" r="r" b="b"/>
            <a:pathLst>
              <a:path w="2460411" h="1900411">
                <a:moveTo>
                  <a:pt x="0" y="0"/>
                </a:moveTo>
                <a:lnTo>
                  <a:pt x="2460411" y="0"/>
                </a:lnTo>
                <a:lnTo>
                  <a:pt x="2460411" y="1900411"/>
                </a:lnTo>
                <a:lnTo>
                  <a:pt x="0" y="1900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070B8B-969C-6DDE-A95D-71DA9FE1A938}"/>
              </a:ext>
            </a:extLst>
          </p:cNvPr>
          <p:cNvCxnSpPr/>
          <p:nvPr/>
        </p:nvCxnSpPr>
        <p:spPr>
          <a:xfrm>
            <a:off x="8229600" y="7012818"/>
            <a:ext cx="0" cy="19812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812" y="-203543"/>
            <a:ext cx="18825140" cy="8206960"/>
            <a:chOff x="0" y="0"/>
            <a:chExt cx="4958062" cy="2161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8062" cy="2161504"/>
            </a:xfrm>
            <a:custGeom>
              <a:avLst/>
              <a:gdLst/>
              <a:ahLst/>
              <a:cxnLst/>
              <a:rect l="l" t="t" r="r" b="b"/>
              <a:pathLst>
                <a:path w="4958062" h="2161504">
                  <a:moveTo>
                    <a:pt x="0" y="0"/>
                  </a:moveTo>
                  <a:lnTo>
                    <a:pt x="4958062" y="0"/>
                  </a:lnTo>
                  <a:lnTo>
                    <a:pt x="4958062" y="2161504"/>
                  </a:lnTo>
                  <a:lnTo>
                    <a:pt x="0" y="216150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4443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58062" cy="2237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1501" y="2448077"/>
            <a:ext cx="7446392" cy="3725151"/>
            <a:chOff x="0" y="0"/>
            <a:chExt cx="1961190" cy="9811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190" cy="981110"/>
            </a:xfrm>
            <a:custGeom>
              <a:avLst/>
              <a:gdLst/>
              <a:ahLst/>
              <a:cxnLst/>
              <a:rect l="l" t="t" r="r" b="b"/>
              <a:pathLst>
                <a:path w="1961190" h="981110">
                  <a:moveTo>
                    <a:pt x="53024" y="0"/>
                  </a:moveTo>
                  <a:lnTo>
                    <a:pt x="1908166" y="0"/>
                  </a:lnTo>
                  <a:cubicBezTo>
                    <a:pt x="1937450" y="0"/>
                    <a:pt x="1961190" y="23740"/>
                    <a:pt x="1961190" y="53024"/>
                  </a:cubicBezTo>
                  <a:lnTo>
                    <a:pt x="1961190" y="928086"/>
                  </a:lnTo>
                  <a:cubicBezTo>
                    <a:pt x="1961190" y="957370"/>
                    <a:pt x="1937450" y="981110"/>
                    <a:pt x="1908166" y="981110"/>
                  </a:cubicBezTo>
                  <a:lnTo>
                    <a:pt x="53024" y="981110"/>
                  </a:lnTo>
                  <a:cubicBezTo>
                    <a:pt x="23740" y="981110"/>
                    <a:pt x="0" y="957370"/>
                    <a:pt x="0" y="928086"/>
                  </a:cubicBezTo>
                  <a:lnTo>
                    <a:pt x="0" y="53024"/>
                  </a:lnTo>
                  <a:cubicBezTo>
                    <a:pt x="0" y="23740"/>
                    <a:pt x="23740" y="0"/>
                    <a:pt x="5302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961190" cy="1057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2909" y="2448077"/>
            <a:ext cx="7445447" cy="3725151"/>
            <a:chOff x="0" y="0"/>
            <a:chExt cx="1960941" cy="9811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60941" cy="981110"/>
            </a:xfrm>
            <a:custGeom>
              <a:avLst/>
              <a:gdLst/>
              <a:ahLst/>
              <a:cxnLst/>
              <a:rect l="l" t="t" r="r" b="b"/>
              <a:pathLst>
                <a:path w="1960941" h="981110">
                  <a:moveTo>
                    <a:pt x="53031" y="0"/>
                  </a:moveTo>
                  <a:lnTo>
                    <a:pt x="1907910" y="0"/>
                  </a:lnTo>
                  <a:cubicBezTo>
                    <a:pt x="1921974" y="0"/>
                    <a:pt x="1935463" y="5587"/>
                    <a:pt x="1945408" y="15532"/>
                  </a:cubicBezTo>
                  <a:cubicBezTo>
                    <a:pt x="1955354" y="25478"/>
                    <a:pt x="1960941" y="38966"/>
                    <a:pt x="1960941" y="53031"/>
                  </a:cubicBezTo>
                  <a:lnTo>
                    <a:pt x="1960941" y="928079"/>
                  </a:lnTo>
                  <a:cubicBezTo>
                    <a:pt x="1960941" y="942144"/>
                    <a:pt x="1955354" y="955632"/>
                    <a:pt x="1945408" y="965577"/>
                  </a:cubicBezTo>
                  <a:cubicBezTo>
                    <a:pt x="1935463" y="975523"/>
                    <a:pt x="1921974" y="981110"/>
                    <a:pt x="1907910" y="981110"/>
                  </a:cubicBezTo>
                  <a:lnTo>
                    <a:pt x="53031" y="981110"/>
                  </a:lnTo>
                  <a:cubicBezTo>
                    <a:pt x="38966" y="981110"/>
                    <a:pt x="25478" y="975523"/>
                    <a:pt x="15532" y="965577"/>
                  </a:cubicBezTo>
                  <a:cubicBezTo>
                    <a:pt x="5587" y="955632"/>
                    <a:pt x="0" y="942144"/>
                    <a:pt x="0" y="928079"/>
                  </a:cubicBezTo>
                  <a:lnTo>
                    <a:pt x="0" y="53031"/>
                  </a:lnTo>
                  <a:cubicBezTo>
                    <a:pt x="0" y="38966"/>
                    <a:pt x="5587" y="25478"/>
                    <a:pt x="15532" y="15532"/>
                  </a:cubicBezTo>
                  <a:cubicBezTo>
                    <a:pt x="25478" y="5587"/>
                    <a:pt x="38966" y="0"/>
                    <a:pt x="53031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960941" cy="1057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8906" y="6301352"/>
            <a:ext cx="7446392" cy="3725151"/>
            <a:chOff x="0" y="0"/>
            <a:chExt cx="1961190" cy="9811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1190" cy="981110"/>
            </a:xfrm>
            <a:custGeom>
              <a:avLst/>
              <a:gdLst/>
              <a:ahLst/>
              <a:cxnLst/>
              <a:rect l="l" t="t" r="r" b="b"/>
              <a:pathLst>
                <a:path w="1961190" h="981110">
                  <a:moveTo>
                    <a:pt x="53024" y="0"/>
                  </a:moveTo>
                  <a:lnTo>
                    <a:pt x="1908166" y="0"/>
                  </a:lnTo>
                  <a:cubicBezTo>
                    <a:pt x="1937450" y="0"/>
                    <a:pt x="1961190" y="23740"/>
                    <a:pt x="1961190" y="53024"/>
                  </a:cubicBezTo>
                  <a:lnTo>
                    <a:pt x="1961190" y="928086"/>
                  </a:lnTo>
                  <a:cubicBezTo>
                    <a:pt x="1961190" y="957370"/>
                    <a:pt x="1937450" y="981110"/>
                    <a:pt x="1908166" y="981110"/>
                  </a:cubicBezTo>
                  <a:lnTo>
                    <a:pt x="53024" y="981110"/>
                  </a:lnTo>
                  <a:cubicBezTo>
                    <a:pt x="23740" y="981110"/>
                    <a:pt x="0" y="957370"/>
                    <a:pt x="0" y="928086"/>
                  </a:cubicBezTo>
                  <a:lnTo>
                    <a:pt x="0" y="53024"/>
                  </a:lnTo>
                  <a:cubicBezTo>
                    <a:pt x="0" y="23740"/>
                    <a:pt x="23740" y="0"/>
                    <a:pt x="5302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961190" cy="1057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21963" y="6301352"/>
            <a:ext cx="7446392" cy="3725151"/>
            <a:chOff x="0" y="0"/>
            <a:chExt cx="1961190" cy="9811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61190" cy="981110"/>
            </a:xfrm>
            <a:custGeom>
              <a:avLst/>
              <a:gdLst/>
              <a:ahLst/>
              <a:cxnLst/>
              <a:rect l="l" t="t" r="r" b="b"/>
              <a:pathLst>
                <a:path w="1961190" h="981110">
                  <a:moveTo>
                    <a:pt x="53024" y="0"/>
                  </a:moveTo>
                  <a:lnTo>
                    <a:pt x="1908166" y="0"/>
                  </a:lnTo>
                  <a:cubicBezTo>
                    <a:pt x="1937450" y="0"/>
                    <a:pt x="1961190" y="23740"/>
                    <a:pt x="1961190" y="53024"/>
                  </a:cubicBezTo>
                  <a:lnTo>
                    <a:pt x="1961190" y="928086"/>
                  </a:lnTo>
                  <a:cubicBezTo>
                    <a:pt x="1961190" y="957370"/>
                    <a:pt x="1937450" y="981110"/>
                    <a:pt x="1908166" y="981110"/>
                  </a:cubicBezTo>
                  <a:lnTo>
                    <a:pt x="53024" y="981110"/>
                  </a:lnTo>
                  <a:cubicBezTo>
                    <a:pt x="23740" y="981110"/>
                    <a:pt x="0" y="957370"/>
                    <a:pt x="0" y="928086"/>
                  </a:cubicBezTo>
                  <a:lnTo>
                    <a:pt x="0" y="53024"/>
                  </a:lnTo>
                  <a:cubicBezTo>
                    <a:pt x="0" y="23740"/>
                    <a:pt x="23740" y="0"/>
                    <a:pt x="5302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961190" cy="1057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641573" y="2090433"/>
            <a:ext cx="2783505" cy="2700338"/>
            <a:chOff x="0" y="0"/>
            <a:chExt cx="733104" cy="711200"/>
          </a:xfrm>
        </p:grpSpPr>
        <p:sp>
          <p:nvSpPr>
            <p:cNvPr id="21" name="Freeform 21"/>
            <p:cNvSpPr/>
            <p:nvPr/>
          </p:nvSpPr>
          <p:spPr>
            <a:xfrm>
              <a:off x="-33680" y="-8369"/>
              <a:ext cx="775250" cy="719569"/>
            </a:xfrm>
            <a:custGeom>
              <a:avLst/>
              <a:gdLst/>
              <a:ahLst/>
              <a:cxnLst/>
              <a:rect l="l" t="t" r="r" b="b"/>
              <a:pathLst>
                <a:path w="775250" h="719569">
                  <a:moveTo>
                    <a:pt x="62744" y="121927"/>
                  </a:moveTo>
                  <a:cubicBezTo>
                    <a:pt x="0" y="230500"/>
                    <a:pt x="45179" y="336178"/>
                    <a:pt x="97805" y="392266"/>
                  </a:cubicBezTo>
                  <a:lnTo>
                    <a:pt x="405506" y="719569"/>
                  </a:lnTo>
                  <a:lnTo>
                    <a:pt x="706712" y="393436"/>
                  </a:lnTo>
                  <a:cubicBezTo>
                    <a:pt x="755658" y="333099"/>
                    <a:pt x="775250" y="269099"/>
                    <a:pt x="764000" y="197834"/>
                  </a:cubicBezTo>
                  <a:cubicBezTo>
                    <a:pt x="749607" y="99251"/>
                    <a:pt x="676334" y="22767"/>
                    <a:pt x="585819" y="11845"/>
                  </a:cubicBezTo>
                  <a:cubicBezTo>
                    <a:pt x="530304" y="5218"/>
                    <a:pt x="476677" y="22636"/>
                    <a:pt x="434822" y="61198"/>
                  </a:cubicBezTo>
                  <a:cubicBezTo>
                    <a:pt x="423556" y="71573"/>
                    <a:pt x="413488" y="83173"/>
                    <a:pt x="404712" y="95780"/>
                  </a:cubicBezTo>
                  <a:cubicBezTo>
                    <a:pt x="394300" y="81425"/>
                    <a:pt x="382091" y="68294"/>
                    <a:pt x="368282" y="56657"/>
                  </a:cubicBezTo>
                  <a:cubicBezTo>
                    <a:pt x="320152" y="16102"/>
                    <a:pt x="258885" y="0"/>
                    <a:pt x="200035" y="12523"/>
                  </a:cubicBezTo>
                  <a:cubicBezTo>
                    <a:pt x="144297" y="24461"/>
                    <a:pt x="94267" y="64323"/>
                    <a:pt x="62744" y="121927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8729" y="-25400"/>
              <a:ext cx="595647" cy="609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16279110" y="2940440"/>
            <a:ext cx="1578491" cy="1578491"/>
          </a:xfrm>
          <a:custGeom>
            <a:avLst/>
            <a:gdLst/>
            <a:ahLst/>
            <a:cxnLst/>
            <a:rect l="l" t="t" r="r" b="b"/>
            <a:pathLst>
              <a:path w="1578491" h="1578491">
                <a:moveTo>
                  <a:pt x="0" y="0"/>
                </a:moveTo>
                <a:lnTo>
                  <a:pt x="1578491" y="0"/>
                </a:lnTo>
                <a:lnTo>
                  <a:pt x="1578491" y="1578491"/>
                </a:lnTo>
                <a:lnTo>
                  <a:pt x="0" y="157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3482411" flipH="1">
            <a:off x="16069224" y="2411156"/>
            <a:ext cx="1242389" cy="1258115"/>
          </a:xfrm>
          <a:custGeom>
            <a:avLst/>
            <a:gdLst/>
            <a:ahLst/>
            <a:cxnLst/>
            <a:rect l="l" t="t" r="r" b="b"/>
            <a:pathLst>
              <a:path w="1242389" h="1258115">
                <a:moveTo>
                  <a:pt x="1242389" y="0"/>
                </a:moveTo>
                <a:lnTo>
                  <a:pt x="0" y="0"/>
                </a:lnTo>
                <a:lnTo>
                  <a:pt x="0" y="1258115"/>
                </a:lnTo>
                <a:lnTo>
                  <a:pt x="1242389" y="1258115"/>
                </a:lnTo>
                <a:lnTo>
                  <a:pt x="12423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4639083" y="2903277"/>
            <a:ext cx="2785995" cy="910143"/>
            <a:chOff x="0" y="0"/>
            <a:chExt cx="733760" cy="2397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3760" cy="239708"/>
            </a:xfrm>
            <a:custGeom>
              <a:avLst/>
              <a:gdLst/>
              <a:ahLst/>
              <a:cxnLst/>
              <a:rect l="l" t="t" r="r" b="b"/>
              <a:pathLst>
                <a:path w="733760" h="239708">
                  <a:moveTo>
                    <a:pt x="0" y="0"/>
                  </a:moveTo>
                  <a:lnTo>
                    <a:pt x="733760" y="0"/>
                  </a:lnTo>
                  <a:lnTo>
                    <a:pt x="733760" y="239708"/>
                  </a:lnTo>
                  <a:lnTo>
                    <a:pt x="0" y="239708"/>
                  </a:lnTo>
                  <a:close/>
                </a:path>
              </a:pathLst>
            </a:custGeom>
            <a:solidFill>
              <a:srgbClr val="6C6F70"/>
            </a:solidFill>
            <a:ln w="38100" cap="sq">
              <a:solidFill>
                <a:srgbClr val="4443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733760" cy="315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5400000">
            <a:off x="17256970" y="4448940"/>
            <a:ext cx="973183" cy="683661"/>
          </a:xfrm>
          <a:custGeom>
            <a:avLst/>
            <a:gdLst/>
            <a:ahLst/>
            <a:cxnLst/>
            <a:rect l="l" t="t" r="r" b="b"/>
            <a:pathLst>
              <a:path w="973183" h="683661">
                <a:moveTo>
                  <a:pt x="0" y="0"/>
                </a:moveTo>
                <a:lnTo>
                  <a:pt x="973183" y="0"/>
                </a:lnTo>
                <a:lnTo>
                  <a:pt x="973183" y="683661"/>
                </a:lnTo>
                <a:lnTo>
                  <a:pt x="0" y="683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V="1">
            <a:off x="16671369" y="2834414"/>
            <a:ext cx="0" cy="979006"/>
          </a:xfrm>
          <a:prstGeom prst="line">
            <a:avLst/>
          </a:prstGeom>
          <a:ln w="95250" cap="flat">
            <a:solidFill>
              <a:srgbClr val="4443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3937981" y="3026303"/>
            <a:ext cx="1596808" cy="1115235"/>
            <a:chOff x="0" y="0"/>
            <a:chExt cx="420558" cy="29372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0558" cy="293724"/>
            </a:xfrm>
            <a:custGeom>
              <a:avLst/>
              <a:gdLst/>
              <a:ahLst/>
              <a:cxnLst/>
              <a:rect l="l" t="t" r="r" b="b"/>
              <a:pathLst>
                <a:path w="420558" h="293724">
                  <a:moveTo>
                    <a:pt x="146862" y="0"/>
                  </a:moveTo>
                  <a:lnTo>
                    <a:pt x="273696" y="0"/>
                  </a:lnTo>
                  <a:cubicBezTo>
                    <a:pt x="312646" y="0"/>
                    <a:pt x="350001" y="15473"/>
                    <a:pt x="377544" y="43015"/>
                  </a:cubicBezTo>
                  <a:cubicBezTo>
                    <a:pt x="405085" y="70557"/>
                    <a:pt x="420558" y="107912"/>
                    <a:pt x="420558" y="146862"/>
                  </a:cubicBezTo>
                  <a:lnTo>
                    <a:pt x="420558" y="146862"/>
                  </a:lnTo>
                  <a:cubicBezTo>
                    <a:pt x="420558" y="185813"/>
                    <a:pt x="405085" y="223167"/>
                    <a:pt x="377544" y="250710"/>
                  </a:cubicBezTo>
                  <a:cubicBezTo>
                    <a:pt x="350001" y="278251"/>
                    <a:pt x="312646" y="293724"/>
                    <a:pt x="273696" y="293724"/>
                  </a:cubicBezTo>
                  <a:lnTo>
                    <a:pt x="146862" y="293724"/>
                  </a:lnTo>
                  <a:cubicBezTo>
                    <a:pt x="107912" y="293724"/>
                    <a:pt x="70557" y="278251"/>
                    <a:pt x="43015" y="250710"/>
                  </a:cubicBezTo>
                  <a:cubicBezTo>
                    <a:pt x="15473" y="223167"/>
                    <a:pt x="0" y="185813"/>
                    <a:pt x="0" y="146862"/>
                  </a:cubicBezTo>
                  <a:lnTo>
                    <a:pt x="0" y="146862"/>
                  </a:lnTo>
                  <a:cubicBezTo>
                    <a:pt x="0" y="107912"/>
                    <a:pt x="15473" y="70557"/>
                    <a:pt x="43015" y="43015"/>
                  </a:cubicBezTo>
                  <a:cubicBezTo>
                    <a:pt x="70557" y="15473"/>
                    <a:pt x="107912" y="0"/>
                    <a:pt x="146862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420558" cy="369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150612" y="3206283"/>
            <a:ext cx="961141" cy="723671"/>
            <a:chOff x="0" y="0"/>
            <a:chExt cx="253140" cy="19059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53140" cy="190596"/>
            </a:xfrm>
            <a:custGeom>
              <a:avLst/>
              <a:gdLst/>
              <a:ahLst/>
              <a:cxnLst/>
              <a:rect l="l" t="t" r="r" b="b"/>
              <a:pathLst>
                <a:path w="253140" h="190596">
                  <a:moveTo>
                    <a:pt x="0" y="0"/>
                  </a:moveTo>
                  <a:lnTo>
                    <a:pt x="253140" y="0"/>
                  </a:lnTo>
                  <a:lnTo>
                    <a:pt x="253140" y="190596"/>
                  </a:lnTo>
                  <a:lnTo>
                    <a:pt x="0" y="190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76200"/>
              <a:ext cx="253140" cy="266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5227496" y="3262049"/>
            <a:ext cx="192599" cy="192599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9600827" y="2505008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Blood Pressure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969605" y="3567761"/>
            <a:ext cx="5968909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 in 5 adults with </a:t>
            </a: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high blood pressure may have kidney disease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5227496" y="3537087"/>
            <a:ext cx="192599" cy="192599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4150612" y="3137589"/>
            <a:ext cx="933190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210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100</a:t>
            </a:r>
          </a:p>
        </p:txBody>
      </p:sp>
      <p:sp>
        <p:nvSpPr>
          <p:cNvPr id="45" name="AutoShape 45"/>
          <p:cNvSpPr/>
          <p:nvPr/>
        </p:nvSpPr>
        <p:spPr>
          <a:xfrm>
            <a:off x="14318144" y="3537087"/>
            <a:ext cx="59812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6634181" y="2302226"/>
            <a:ext cx="1283753" cy="2001954"/>
          </a:xfrm>
          <a:custGeom>
            <a:avLst/>
            <a:gdLst/>
            <a:ahLst/>
            <a:cxnLst/>
            <a:rect l="l" t="t" r="r" b="b"/>
            <a:pathLst>
              <a:path w="1283753" h="2001954">
                <a:moveTo>
                  <a:pt x="0" y="0"/>
                </a:moveTo>
                <a:lnTo>
                  <a:pt x="1283753" y="0"/>
                </a:lnTo>
                <a:lnTo>
                  <a:pt x="1283753" y="2001953"/>
                </a:lnTo>
                <a:lnTo>
                  <a:pt x="0" y="20019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7"/>
          <p:cNvSpPr txBox="1"/>
          <p:nvPr/>
        </p:nvSpPr>
        <p:spPr>
          <a:xfrm>
            <a:off x="1573371" y="3653624"/>
            <a:ext cx="5245069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Diabetes is the most common cause of kidney disease</a:t>
            </a:r>
          </a:p>
        </p:txBody>
      </p:sp>
      <p:sp>
        <p:nvSpPr>
          <p:cNvPr id="48" name="Freeform 48"/>
          <p:cNvSpPr/>
          <p:nvPr/>
        </p:nvSpPr>
        <p:spPr>
          <a:xfrm rot="7986305" flipH="1">
            <a:off x="6684444" y="3038302"/>
            <a:ext cx="985101" cy="997570"/>
          </a:xfrm>
          <a:custGeom>
            <a:avLst/>
            <a:gdLst/>
            <a:ahLst/>
            <a:cxnLst/>
            <a:rect l="l" t="t" r="r" b="b"/>
            <a:pathLst>
              <a:path w="985101" h="997570">
                <a:moveTo>
                  <a:pt x="985101" y="0"/>
                </a:moveTo>
                <a:lnTo>
                  <a:pt x="0" y="0"/>
                </a:lnTo>
                <a:lnTo>
                  <a:pt x="0" y="997570"/>
                </a:lnTo>
                <a:lnTo>
                  <a:pt x="985101" y="997570"/>
                </a:lnTo>
                <a:lnTo>
                  <a:pt x="9851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9"/>
          <p:cNvGrpSpPr/>
          <p:nvPr/>
        </p:nvGrpSpPr>
        <p:grpSpPr>
          <a:xfrm>
            <a:off x="8252830" y="4638246"/>
            <a:ext cx="394295" cy="1114554"/>
            <a:chOff x="0" y="0"/>
            <a:chExt cx="103847" cy="29354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03847" cy="293545"/>
            </a:xfrm>
            <a:custGeom>
              <a:avLst/>
              <a:gdLst/>
              <a:ahLst/>
              <a:cxnLst/>
              <a:rect l="l" t="t" r="r" b="b"/>
              <a:pathLst>
                <a:path w="103847" h="293545">
                  <a:moveTo>
                    <a:pt x="0" y="0"/>
                  </a:moveTo>
                  <a:lnTo>
                    <a:pt x="103847" y="0"/>
                  </a:lnTo>
                  <a:lnTo>
                    <a:pt x="103847" y="293545"/>
                  </a:lnTo>
                  <a:lnTo>
                    <a:pt x="0" y="293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76200"/>
              <a:ext cx="103847" cy="369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471866" y="2649067"/>
            <a:ext cx="1941493" cy="2389530"/>
            <a:chOff x="0" y="0"/>
            <a:chExt cx="6604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76200"/>
              <a:ext cx="660400" cy="762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7571628" y="2756426"/>
            <a:ext cx="1722668" cy="2120207"/>
            <a:chOff x="0" y="0"/>
            <a:chExt cx="6604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76200"/>
              <a:ext cx="660400" cy="762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7886646" y="2979293"/>
            <a:ext cx="1126663" cy="557794"/>
            <a:chOff x="0" y="0"/>
            <a:chExt cx="296734" cy="14690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296734" cy="146909"/>
            </a:xfrm>
            <a:custGeom>
              <a:avLst/>
              <a:gdLst/>
              <a:ahLst/>
              <a:cxnLst/>
              <a:rect l="l" t="t" r="r" b="b"/>
              <a:pathLst>
                <a:path w="296734" h="146909">
                  <a:moveTo>
                    <a:pt x="0" y="0"/>
                  </a:moveTo>
                  <a:lnTo>
                    <a:pt x="296734" y="0"/>
                  </a:lnTo>
                  <a:lnTo>
                    <a:pt x="296734" y="146909"/>
                  </a:lnTo>
                  <a:lnTo>
                    <a:pt x="0" y="14690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4443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76200"/>
              <a:ext cx="296734" cy="223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8080119" y="2983870"/>
            <a:ext cx="933190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320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7877737" y="3944437"/>
            <a:ext cx="476289" cy="586202"/>
            <a:chOff x="0" y="0"/>
            <a:chExt cx="6604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00778B"/>
            </a:solidFill>
            <a:ln w="38100" cap="sq">
              <a:solidFill>
                <a:srgbClr val="005C8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76200"/>
              <a:ext cx="660400" cy="762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8537020" y="3944437"/>
            <a:ext cx="476289" cy="586202"/>
            <a:chOff x="0" y="0"/>
            <a:chExt cx="6604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00778B"/>
            </a:solidFill>
            <a:ln w="38100" cap="sq">
              <a:solidFill>
                <a:srgbClr val="005C8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76200"/>
              <a:ext cx="660400" cy="762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8" name="AutoShape 68"/>
          <p:cNvSpPr/>
          <p:nvPr/>
        </p:nvSpPr>
        <p:spPr>
          <a:xfrm flipV="1">
            <a:off x="8217034" y="3107370"/>
            <a:ext cx="0" cy="23188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8294569" y="5343396"/>
            <a:ext cx="276787" cy="276787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2" name="Freeform 72"/>
          <p:cNvSpPr/>
          <p:nvPr/>
        </p:nvSpPr>
        <p:spPr>
          <a:xfrm>
            <a:off x="15938514" y="6484683"/>
            <a:ext cx="1166312" cy="3358489"/>
          </a:xfrm>
          <a:custGeom>
            <a:avLst/>
            <a:gdLst/>
            <a:ahLst/>
            <a:cxnLst/>
            <a:rect l="l" t="t" r="r" b="b"/>
            <a:pathLst>
              <a:path w="1166312" h="3358489">
                <a:moveTo>
                  <a:pt x="0" y="0"/>
                </a:moveTo>
                <a:lnTo>
                  <a:pt x="1166312" y="0"/>
                </a:lnTo>
                <a:lnTo>
                  <a:pt x="1166312" y="3358489"/>
                </a:lnTo>
                <a:lnTo>
                  <a:pt x="0" y="3358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TextBox 73"/>
          <p:cNvSpPr txBox="1"/>
          <p:nvPr/>
        </p:nvSpPr>
        <p:spPr>
          <a:xfrm>
            <a:off x="207511" y="973268"/>
            <a:ext cx="13600771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Why Kidneys Stop Working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226312" y="2560154"/>
            <a:ext cx="296959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Diabetes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343412" y="6382778"/>
            <a:ext cx="355869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Autoimmune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969605" y="6287528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Age and Genetics</a:t>
            </a:r>
          </a:p>
        </p:txBody>
      </p:sp>
      <p:sp>
        <p:nvSpPr>
          <p:cNvPr id="77" name="Freeform 77"/>
          <p:cNvSpPr/>
          <p:nvPr/>
        </p:nvSpPr>
        <p:spPr>
          <a:xfrm>
            <a:off x="16107263" y="6544703"/>
            <a:ext cx="1166312" cy="3358489"/>
          </a:xfrm>
          <a:custGeom>
            <a:avLst/>
            <a:gdLst/>
            <a:ahLst/>
            <a:cxnLst/>
            <a:rect l="l" t="t" r="r" b="b"/>
            <a:pathLst>
              <a:path w="1166312" h="3358489">
                <a:moveTo>
                  <a:pt x="0" y="0"/>
                </a:moveTo>
                <a:lnTo>
                  <a:pt x="1166312" y="0"/>
                </a:lnTo>
                <a:lnTo>
                  <a:pt x="1166312" y="3358490"/>
                </a:lnTo>
                <a:lnTo>
                  <a:pt x="0" y="33584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TextBox 78"/>
          <p:cNvSpPr txBox="1"/>
          <p:nvPr/>
        </p:nvSpPr>
        <p:spPr>
          <a:xfrm>
            <a:off x="9413359" y="6999458"/>
            <a:ext cx="6644849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Kidney function declines over time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Genetics and family history are risk factors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573371" y="7295273"/>
            <a:ext cx="6973343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Autoimmune diseases like Lupus and IgA nephropathy can lead to kidney disease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90123"/>
            <a:ext cx="18777404" cy="8193540"/>
            <a:chOff x="0" y="0"/>
            <a:chExt cx="4945489" cy="21579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57969"/>
            </a:xfrm>
            <a:custGeom>
              <a:avLst/>
              <a:gdLst/>
              <a:ahLst/>
              <a:cxnLst/>
              <a:rect l="l" t="t" r="r" b="b"/>
              <a:pathLst>
                <a:path w="4945489" h="2157969">
                  <a:moveTo>
                    <a:pt x="0" y="0"/>
                  </a:moveTo>
                  <a:lnTo>
                    <a:pt x="4945489" y="0"/>
                  </a:lnTo>
                  <a:lnTo>
                    <a:pt x="4945489" y="2157969"/>
                  </a:lnTo>
                  <a:lnTo>
                    <a:pt x="0" y="2157969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3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49118" y="2607496"/>
            <a:ext cx="5589764" cy="3704644"/>
            <a:chOff x="0" y="0"/>
            <a:chExt cx="1472201" cy="9757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9304" y="2607496"/>
            <a:ext cx="5589764" cy="3704644"/>
            <a:chOff x="0" y="0"/>
            <a:chExt cx="1472201" cy="9757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35782" y="2607496"/>
            <a:ext cx="5589764" cy="3704644"/>
            <a:chOff x="0" y="0"/>
            <a:chExt cx="1472201" cy="9757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59304" y="6474065"/>
            <a:ext cx="5589764" cy="3704644"/>
            <a:chOff x="0" y="0"/>
            <a:chExt cx="1472201" cy="9757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349118" y="6474065"/>
            <a:ext cx="5589764" cy="3704644"/>
            <a:chOff x="0" y="0"/>
            <a:chExt cx="1472201" cy="9757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335782" y="6474065"/>
            <a:ext cx="5589764" cy="3704644"/>
            <a:chOff x="0" y="0"/>
            <a:chExt cx="1472201" cy="9757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931424" y="4111834"/>
            <a:ext cx="2192119" cy="2063332"/>
          </a:xfrm>
          <a:custGeom>
            <a:avLst/>
            <a:gdLst/>
            <a:ahLst/>
            <a:cxnLst/>
            <a:rect l="l" t="t" r="r" b="b"/>
            <a:pathLst>
              <a:path w="2192119" h="2063332">
                <a:moveTo>
                  <a:pt x="0" y="0"/>
                </a:moveTo>
                <a:lnTo>
                  <a:pt x="2192119" y="0"/>
                </a:lnTo>
                <a:lnTo>
                  <a:pt x="2192119" y="2063332"/>
                </a:lnTo>
                <a:lnTo>
                  <a:pt x="0" y="2063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530285" y="4111834"/>
            <a:ext cx="1361799" cy="2063332"/>
          </a:xfrm>
          <a:custGeom>
            <a:avLst/>
            <a:gdLst/>
            <a:ahLst/>
            <a:cxnLst/>
            <a:rect l="l" t="t" r="r" b="b"/>
            <a:pathLst>
              <a:path w="1361799" h="2063332">
                <a:moveTo>
                  <a:pt x="0" y="0"/>
                </a:moveTo>
                <a:lnTo>
                  <a:pt x="1361799" y="0"/>
                </a:lnTo>
                <a:lnTo>
                  <a:pt x="1361799" y="2063332"/>
                </a:lnTo>
                <a:lnTo>
                  <a:pt x="0" y="2063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2855771" y="2570689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Take Your Medications</a:t>
            </a:r>
          </a:p>
        </p:txBody>
      </p:sp>
      <p:sp>
        <p:nvSpPr>
          <p:cNvPr id="29" name="Freeform 29"/>
          <p:cNvSpPr/>
          <p:nvPr/>
        </p:nvSpPr>
        <p:spPr>
          <a:xfrm rot="-9712624">
            <a:off x="14974695" y="4468084"/>
            <a:ext cx="1590845" cy="1415852"/>
          </a:xfrm>
          <a:custGeom>
            <a:avLst/>
            <a:gdLst/>
            <a:ahLst/>
            <a:cxnLst/>
            <a:rect l="l" t="t" r="r" b="b"/>
            <a:pathLst>
              <a:path w="1590845" h="1415852">
                <a:moveTo>
                  <a:pt x="0" y="0"/>
                </a:moveTo>
                <a:lnTo>
                  <a:pt x="1590845" y="0"/>
                </a:lnTo>
                <a:lnTo>
                  <a:pt x="1590845" y="1415852"/>
                </a:lnTo>
                <a:lnTo>
                  <a:pt x="0" y="1415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873979" y="4097106"/>
            <a:ext cx="919971" cy="1812751"/>
          </a:xfrm>
          <a:custGeom>
            <a:avLst/>
            <a:gdLst/>
            <a:ahLst/>
            <a:cxnLst/>
            <a:rect l="l" t="t" r="r" b="b"/>
            <a:pathLst>
              <a:path w="919971" h="1812751">
                <a:moveTo>
                  <a:pt x="0" y="0"/>
                </a:moveTo>
                <a:lnTo>
                  <a:pt x="919971" y="0"/>
                </a:lnTo>
                <a:lnTo>
                  <a:pt x="919971" y="1812751"/>
                </a:lnTo>
                <a:lnTo>
                  <a:pt x="0" y="18127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375969" y="7481810"/>
            <a:ext cx="1431174" cy="2184999"/>
          </a:xfrm>
          <a:custGeom>
            <a:avLst/>
            <a:gdLst/>
            <a:ahLst/>
            <a:cxnLst/>
            <a:rect l="l" t="t" r="r" b="b"/>
            <a:pathLst>
              <a:path w="1431174" h="2184999">
                <a:moveTo>
                  <a:pt x="0" y="0"/>
                </a:moveTo>
                <a:lnTo>
                  <a:pt x="1431174" y="0"/>
                </a:lnTo>
                <a:lnTo>
                  <a:pt x="1431174" y="2184999"/>
                </a:lnTo>
                <a:lnTo>
                  <a:pt x="0" y="2184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3027484" y="7561864"/>
            <a:ext cx="2024890" cy="2024890"/>
          </a:xfrm>
          <a:custGeom>
            <a:avLst/>
            <a:gdLst/>
            <a:ahLst/>
            <a:cxnLst/>
            <a:rect l="l" t="t" r="r" b="b"/>
            <a:pathLst>
              <a:path w="2024890" h="2024890">
                <a:moveTo>
                  <a:pt x="0" y="0"/>
                </a:moveTo>
                <a:lnTo>
                  <a:pt x="2024890" y="0"/>
                </a:lnTo>
                <a:lnTo>
                  <a:pt x="2024890" y="2024890"/>
                </a:lnTo>
                <a:lnTo>
                  <a:pt x="0" y="20248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856140" y="7312774"/>
            <a:ext cx="1287860" cy="2575720"/>
          </a:xfrm>
          <a:custGeom>
            <a:avLst/>
            <a:gdLst/>
            <a:ahLst/>
            <a:cxnLst/>
            <a:rect l="l" t="t" r="r" b="b"/>
            <a:pathLst>
              <a:path w="1287860" h="2575720">
                <a:moveTo>
                  <a:pt x="0" y="0"/>
                </a:moveTo>
                <a:lnTo>
                  <a:pt x="1287860" y="0"/>
                </a:lnTo>
                <a:lnTo>
                  <a:pt x="1287860" y="2575720"/>
                </a:lnTo>
                <a:lnTo>
                  <a:pt x="0" y="2575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8955923" y="8270117"/>
            <a:ext cx="1934334" cy="1624840"/>
          </a:xfrm>
          <a:custGeom>
            <a:avLst/>
            <a:gdLst/>
            <a:ahLst/>
            <a:cxnLst/>
            <a:rect l="l" t="t" r="r" b="b"/>
            <a:pathLst>
              <a:path w="1934334" h="1624840">
                <a:moveTo>
                  <a:pt x="0" y="0"/>
                </a:moveTo>
                <a:lnTo>
                  <a:pt x="1934333" y="0"/>
                </a:lnTo>
                <a:lnTo>
                  <a:pt x="1934333" y="1624841"/>
                </a:lnTo>
                <a:lnTo>
                  <a:pt x="0" y="16248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3967842" y="7561864"/>
            <a:ext cx="2325644" cy="2325644"/>
          </a:xfrm>
          <a:custGeom>
            <a:avLst/>
            <a:gdLst/>
            <a:ahLst/>
            <a:cxnLst/>
            <a:rect l="l" t="t" r="r" b="b"/>
            <a:pathLst>
              <a:path w="2325644" h="2325644">
                <a:moveTo>
                  <a:pt x="0" y="0"/>
                </a:moveTo>
                <a:lnTo>
                  <a:pt x="2325644" y="0"/>
                </a:lnTo>
                <a:lnTo>
                  <a:pt x="2325644" y="2325644"/>
                </a:lnTo>
                <a:lnTo>
                  <a:pt x="0" y="2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207511" y="973268"/>
            <a:ext cx="13457562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Ways to Slow Kidney Disease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04295" y="2555961"/>
            <a:ext cx="4299783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Know Your Blood Pressure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54421" y="2555961"/>
            <a:ext cx="4176007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Check Your Blood Sugar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9294" y="6416915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Eat Well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867533" y="6416915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Move Your Body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862807" y="6514579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Quit Smoking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096" y="-95398"/>
            <a:ext cx="18542393" cy="8114714"/>
            <a:chOff x="0" y="0"/>
            <a:chExt cx="4883593" cy="2137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3593" cy="2137209"/>
            </a:xfrm>
            <a:custGeom>
              <a:avLst/>
              <a:gdLst/>
              <a:ahLst/>
              <a:cxnLst/>
              <a:rect l="l" t="t" r="r" b="b"/>
              <a:pathLst>
                <a:path w="4883593" h="2137209">
                  <a:moveTo>
                    <a:pt x="0" y="0"/>
                  </a:moveTo>
                  <a:lnTo>
                    <a:pt x="4883593" y="0"/>
                  </a:lnTo>
                  <a:lnTo>
                    <a:pt x="4883593" y="2137209"/>
                  </a:lnTo>
                  <a:lnTo>
                    <a:pt x="0" y="2137209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83593" cy="22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57832" y="8470229"/>
            <a:ext cx="1338294" cy="304462"/>
          </a:xfrm>
          <a:custGeom>
            <a:avLst/>
            <a:gdLst/>
            <a:ahLst/>
            <a:cxnLst/>
            <a:rect l="l" t="t" r="r" b="b"/>
            <a:pathLst>
              <a:path w="1338294" h="304462">
                <a:moveTo>
                  <a:pt x="0" y="0"/>
                </a:moveTo>
                <a:lnTo>
                  <a:pt x="1338294" y="0"/>
                </a:lnTo>
                <a:lnTo>
                  <a:pt x="1338294" y="304462"/>
                </a:lnTo>
                <a:lnTo>
                  <a:pt x="0" y="304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07511" y="2448077"/>
            <a:ext cx="3470867" cy="3470867"/>
          </a:xfrm>
          <a:custGeom>
            <a:avLst/>
            <a:gdLst/>
            <a:ahLst/>
            <a:cxnLst/>
            <a:rect l="l" t="t" r="r" b="b"/>
            <a:pathLst>
              <a:path w="3470867" h="3470867">
                <a:moveTo>
                  <a:pt x="0" y="0"/>
                </a:moveTo>
                <a:lnTo>
                  <a:pt x="3470867" y="0"/>
                </a:lnTo>
                <a:lnTo>
                  <a:pt x="3470867" y="3470867"/>
                </a:lnTo>
                <a:lnTo>
                  <a:pt x="0" y="3470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678378" y="4317632"/>
            <a:ext cx="3470867" cy="3470867"/>
          </a:xfrm>
          <a:custGeom>
            <a:avLst/>
            <a:gdLst/>
            <a:ahLst/>
            <a:cxnLst/>
            <a:rect l="l" t="t" r="r" b="b"/>
            <a:pathLst>
              <a:path w="3470867" h="3470867">
                <a:moveTo>
                  <a:pt x="0" y="0"/>
                </a:moveTo>
                <a:lnTo>
                  <a:pt x="3470867" y="0"/>
                </a:lnTo>
                <a:lnTo>
                  <a:pt x="3470867" y="3470867"/>
                </a:lnTo>
                <a:lnTo>
                  <a:pt x="0" y="3470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308595" y="2582199"/>
            <a:ext cx="3470867" cy="3470867"/>
          </a:xfrm>
          <a:custGeom>
            <a:avLst/>
            <a:gdLst/>
            <a:ahLst/>
            <a:cxnLst/>
            <a:rect l="l" t="t" r="r" b="b"/>
            <a:pathLst>
              <a:path w="3470867" h="3470867">
                <a:moveTo>
                  <a:pt x="0" y="0"/>
                </a:moveTo>
                <a:lnTo>
                  <a:pt x="3470866" y="0"/>
                </a:lnTo>
                <a:lnTo>
                  <a:pt x="3470866" y="3470867"/>
                </a:lnTo>
                <a:lnTo>
                  <a:pt x="0" y="3470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779461" y="4317632"/>
            <a:ext cx="3470867" cy="3470867"/>
          </a:xfrm>
          <a:custGeom>
            <a:avLst/>
            <a:gdLst/>
            <a:ahLst/>
            <a:cxnLst/>
            <a:rect l="l" t="t" r="r" b="b"/>
            <a:pathLst>
              <a:path w="3470867" h="3470867">
                <a:moveTo>
                  <a:pt x="0" y="0"/>
                </a:moveTo>
                <a:lnTo>
                  <a:pt x="3470867" y="0"/>
                </a:lnTo>
                <a:lnTo>
                  <a:pt x="3470867" y="3470867"/>
                </a:lnTo>
                <a:lnTo>
                  <a:pt x="0" y="3470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25259" y="2266275"/>
            <a:ext cx="3470867" cy="3470867"/>
          </a:xfrm>
          <a:custGeom>
            <a:avLst/>
            <a:gdLst/>
            <a:ahLst/>
            <a:cxnLst/>
            <a:rect l="l" t="t" r="r" b="b"/>
            <a:pathLst>
              <a:path w="3470867" h="3470867">
                <a:moveTo>
                  <a:pt x="0" y="0"/>
                </a:moveTo>
                <a:lnTo>
                  <a:pt x="3470867" y="0"/>
                </a:lnTo>
                <a:lnTo>
                  <a:pt x="3470867" y="3470867"/>
                </a:lnTo>
                <a:lnTo>
                  <a:pt x="0" y="3470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48183" y="2543933"/>
            <a:ext cx="3307114" cy="3450210"/>
          </a:xfrm>
          <a:custGeom>
            <a:avLst/>
            <a:gdLst/>
            <a:ahLst/>
            <a:cxnLst/>
            <a:rect l="l" t="t" r="r" b="b"/>
            <a:pathLst>
              <a:path w="3307114" h="3450210">
                <a:moveTo>
                  <a:pt x="0" y="0"/>
                </a:moveTo>
                <a:lnTo>
                  <a:pt x="3307113" y="0"/>
                </a:lnTo>
                <a:lnTo>
                  <a:pt x="3307113" y="3450210"/>
                </a:lnTo>
                <a:lnTo>
                  <a:pt x="0" y="3450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778" t="-26188" r="-42419" b="-390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600387" y="4985453"/>
            <a:ext cx="3829015" cy="2957515"/>
          </a:xfrm>
          <a:custGeom>
            <a:avLst/>
            <a:gdLst/>
            <a:ahLst/>
            <a:cxnLst/>
            <a:rect l="l" t="t" r="r" b="b"/>
            <a:pathLst>
              <a:path w="3829015" h="2957515">
                <a:moveTo>
                  <a:pt x="0" y="0"/>
                </a:moveTo>
                <a:lnTo>
                  <a:pt x="3829015" y="0"/>
                </a:lnTo>
                <a:lnTo>
                  <a:pt x="3829015" y="2957515"/>
                </a:lnTo>
                <a:lnTo>
                  <a:pt x="0" y="2957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321415">
            <a:off x="3193665" y="3591784"/>
            <a:ext cx="4440293" cy="5744853"/>
          </a:xfrm>
          <a:custGeom>
            <a:avLst/>
            <a:gdLst/>
            <a:ahLst/>
            <a:cxnLst/>
            <a:rect l="l" t="t" r="r" b="b"/>
            <a:pathLst>
              <a:path w="4440293" h="5744853">
                <a:moveTo>
                  <a:pt x="0" y="0"/>
                </a:moveTo>
                <a:lnTo>
                  <a:pt x="4440293" y="0"/>
                </a:lnTo>
                <a:lnTo>
                  <a:pt x="4440293" y="5744853"/>
                </a:lnTo>
                <a:lnTo>
                  <a:pt x="0" y="57448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497145" y="4817909"/>
            <a:ext cx="753183" cy="1646302"/>
          </a:xfrm>
          <a:custGeom>
            <a:avLst/>
            <a:gdLst/>
            <a:ahLst/>
            <a:cxnLst/>
            <a:rect l="l" t="t" r="r" b="b"/>
            <a:pathLst>
              <a:path w="753183" h="1646302">
                <a:moveTo>
                  <a:pt x="0" y="0"/>
                </a:moveTo>
                <a:lnTo>
                  <a:pt x="753183" y="0"/>
                </a:lnTo>
                <a:lnTo>
                  <a:pt x="753183" y="1646302"/>
                </a:lnTo>
                <a:lnTo>
                  <a:pt x="0" y="1646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810454" y="2302024"/>
            <a:ext cx="4682729" cy="3616920"/>
          </a:xfrm>
          <a:custGeom>
            <a:avLst/>
            <a:gdLst/>
            <a:ahLst/>
            <a:cxnLst/>
            <a:rect l="l" t="t" r="r" b="b"/>
            <a:pathLst>
              <a:path w="4682729" h="3616920">
                <a:moveTo>
                  <a:pt x="0" y="0"/>
                </a:moveTo>
                <a:lnTo>
                  <a:pt x="4682729" y="0"/>
                </a:lnTo>
                <a:lnTo>
                  <a:pt x="4682729" y="3616920"/>
                </a:lnTo>
                <a:lnTo>
                  <a:pt x="0" y="3616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5134696" y="2735963"/>
            <a:ext cx="2451993" cy="245199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4340"/>
            </a:solidFill>
            <a:ln w="38100" cap="sq">
              <a:solidFill>
                <a:srgbClr val="6C6F7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380981" y="2982248"/>
            <a:ext cx="1959423" cy="195942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4340"/>
            </a:solidFill>
            <a:ln w="38100" cap="sq">
              <a:solidFill>
                <a:srgbClr val="6C6F7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5401068" y="2824018"/>
            <a:ext cx="2185621" cy="2275883"/>
          </a:xfrm>
          <a:custGeom>
            <a:avLst/>
            <a:gdLst/>
            <a:ahLst/>
            <a:cxnLst/>
            <a:rect l="l" t="t" r="r" b="b"/>
            <a:pathLst>
              <a:path w="2185621" h="2275883">
                <a:moveTo>
                  <a:pt x="0" y="0"/>
                </a:moveTo>
                <a:lnTo>
                  <a:pt x="2185621" y="0"/>
                </a:lnTo>
                <a:lnTo>
                  <a:pt x="2185621" y="2275883"/>
                </a:lnTo>
                <a:lnTo>
                  <a:pt x="0" y="2275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934211" y="3759370"/>
            <a:ext cx="823622" cy="848281"/>
          </a:xfrm>
          <a:custGeom>
            <a:avLst/>
            <a:gdLst/>
            <a:ahLst/>
            <a:cxnLst/>
            <a:rect l="l" t="t" r="r" b="b"/>
            <a:pathLst>
              <a:path w="823622" h="848281">
                <a:moveTo>
                  <a:pt x="0" y="0"/>
                </a:moveTo>
                <a:lnTo>
                  <a:pt x="823621" y="0"/>
                </a:lnTo>
                <a:lnTo>
                  <a:pt x="823621" y="848281"/>
                </a:lnTo>
                <a:lnTo>
                  <a:pt x="0" y="8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5934211" y="4214513"/>
            <a:ext cx="823622" cy="848281"/>
          </a:xfrm>
          <a:custGeom>
            <a:avLst/>
            <a:gdLst/>
            <a:ahLst/>
            <a:cxnLst/>
            <a:rect l="l" t="t" r="r" b="b"/>
            <a:pathLst>
              <a:path w="823622" h="848281">
                <a:moveTo>
                  <a:pt x="0" y="0"/>
                </a:moveTo>
                <a:lnTo>
                  <a:pt x="823621" y="0"/>
                </a:lnTo>
                <a:lnTo>
                  <a:pt x="823621" y="848281"/>
                </a:lnTo>
                <a:lnTo>
                  <a:pt x="0" y="8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6325631">
            <a:off x="15537071" y="3895703"/>
            <a:ext cx="823622" cy="848281"/>
          </a:xfrm>
          <a:custGeom>
            <a:avLst/>
            <a:gdLst/>
            <a:ahLst/>
            <a:cxnLst/>
            <a:rect l="l" t="t" r="r" b="b"/>
            <a:pathLst>
              <a:path w="823622" h="848281">
                <a:moveTo>
                  <a:pt x="0" y="0"/>
                </a:moveTo>
                <a:lnTo>
                  <a:pt x="823622" y="0"/>
                </a:lnTo>
                <a:lnTo>
                  <a:pt x="823622" y="848281"/>
                </a:lnTo>
                <a:lnTo>
                  <a:pt x="0" y="8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0800000">
            <a:off x="15643666" y="4137172"/>
            <a:ext cx="823622" cy="848281"/>
          </a:xfrm>
          <a:custGeom>
            <a:avLst/>
            <a:gdLst/>
            <a:ahLst/>
            <a:cxnLst/>
            <a:rect l="l" t="t" r="r" b="b"/>
            <a:pathLst>
              <a:path w="823622" h="848281">
                <a:moveTo>
                  <a:pt x="0" y="0"/>
                </a:moveTo>
                <a:lnTo>
                  <a:pt x="823622" y="0"/>
                </a:lnTo>
                <a:lnTo>
                  <a:pt x="823622" y="848281"/>
                </a:lnTo>
                <a:lnTo>
                  <a:pt x="0" y="8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4817643" y="2448077"/>
            <a:ext cx="3086100" cy="308610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07511" y="973268"/>
            <a:ext cx="1338595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Symptoms of Kidney Disease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2182" y="8098667"/>
            <a:ext cx="1756581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Many people don’t have any symptoms until it’s time for treatment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40003" y="3521649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Tiredness</a:t>
            </a:r>
          </a:p>
          <a:p>
            <a:pPr algn="ctr">
              <a:lnSpc>
                <a:spcPts val="5880"/>
              </a:lnSpc>
            </a:pPr>
            <a:endParaRPr lang="en-US" sz="420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50278" y="5832218"/>
            <a:ext cx="310292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Shortness of Breath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138919" y="3521649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Swelling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90644" y="5891141"/>
            <a:ext cx="234741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Change in pee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906122" y="5575217"/>
            <a:ext cx="2909142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Nausea and Loss of Appetite</a:t>
            </a:r>
          </a:p>
        </p:txBody>
      </p:sp>
      <p:sp>
        <p:nvSpPr>
          <p:cNvPr id="40" name="AutoShape 40"/>
          <p:cNvSpPr/>
          <p:nvPr/>
        </p:nvSpPr>
        <p:spPr>
          <a:xfrm>
            <a:off x="15224348" y="3184794"/>
            <a:ext cx="2451174" cy="158549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415" y="-173821"/>
            <a:ext cx="18540831" cy="8177238"/>
            <a:chOff x="0" y="0"/>
            <a:chExt cx="4883182" cy="21536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3182" cy="2153676"/>
            </a:xfrm>
            <a:custGeom>
              <a:avLst/>
              <a:gdLst/>
              <a:ahLst/>
              <a:cxnLst/>
              <a:rect l="l" t="t" r="r" b="b"/>
              <a:pathLst>
                <a:path w="4883182" h="2153676">
                  <a:moveTo>
                    <a:pt x="0" y="0"/>
                  </a:moveTo>
                  <a:lnTo>
                    <a:pt x="4883182" y="0"/>
                  </a:lnTo>
                  <a:lnTo>
                    <a:pt x="4883182" y="2153676"/>
                  </a:lnTo>
                  <a:lnTo>
                    <a:pt x="0" y="215367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83182" cy="2229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87743" y="4155658"/>
            <a:ext cx="5589764" cy="3717363"/>
            <a:chOff x="0" y="0"/>
            <a:chExt cx="1472201" cy="9790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2201" cy="979059"/>
            </a:xfrm>
            <a:custGeom>
              <a:avLst/>
              <a:gdLst/>
              <a:ahLst/>
              <a:cxnLst/>
              <a:rect l="l" t="t" r="r" b="b"/>
              <a:pathLst>
                <a:path w="1472201" h="97905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8423"/>
                  </a:lnTo>
                  <a:cubicBezTo>
                    <a:pt x="1472201" y="927157"/>
                    <a:pt x="1464759" y="945123"/>
                    <a:pt x="1451512" y="958370"/>
                  </a:cubicBezTo>
                  <a:cubicBezTo>
                    <a:pt x="1438266" y="971617"/>
                    <a:pt x="1420299" y="979059"/>
                    <a:pt x="1401565" y="979059"/>
                  </a:cubicBezTo>
                  <a:lnTo>
                    <a:pt x="70636" y="979059"/>
                  </a:lnTo>
                  <a:cubicBezTo>
                    <a:pt x="51902" y="979059"/>
                    <a:pt x="33936" y="971617"/>
                    <a:pt x="20689" y="958370"/>
                  </a:cubicBezTo>
                  <a:cubicBezTo>
                    <a:pt x="7442" y="945123"/>
                    <a:pt x="0" y="927157"/>
                    <a:pt x="0" y="90842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72201" cy="1055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8115" y="6488588"/>
            <a:ext cx="5589764" cy="3722704"/>
            <a:chOff x="0" y="0"/>
            <a:chExt cx="1472201" cy="9804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2201" cy="980465"/>
            </a:xfrm>
            <a:custGeom>
              <a:avLst/>
              <a:gdLst/>
              <a:ahLst/>
              <a:cxnLst/>
              <a:rect l="l" t="t" r="r" b="b"/>
              <a:pathLst>
                <a:path w="1472201" h="980465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9829"/>
                  </a:lnTo>
                  <a:cubicBezTo>
                    <a:pt x="1472201" y="928563"/>
                    <a:pt x="1464759" y="946530"/>
                    <a:pt x="1451512" y="959777"/>
                  </a:cubicBezTo>
                  <a:cubicBezTo>
                    <a:pt x="1438266" y="973023"/>
                    <a:pt x="1420299" y="980465"/>
                    <a:pt x="1401565" y="980465"/>
                  </a:cubicBezTo>
                  <a:lnTo>
                    <a:pt x="70636" y="980465"/>
                  </a:lnTo>
                  <a:cubicBezTo>
                    <a:pt x="51902" y="980465"/>
                    <a:pt x="33936" y="973023"/>
                    <a:pt x="20689" y="959777"/>
                  </a:cubicBezTo>
                  <a:cubicBezTo>
                    <a:pt x="7442" y="946530"/>
                    <a:pt x="0" y="928563"/>
                    <a:pt x="0" y="909829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72201" cy="1056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49118" y="2534021"/>
            <a:ext cx="5589764" cy="3704644"/>
            <a:chOff x="0" y="0"/>
            <a:chExt cx="1472201" cy="9757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49118" y="6459413"/>
            <a:ext cx="5589764" cy="3751880"/>
            <a:chOff x="0" y="0"/>
            <a:chExt cx="1472201" cy="9881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72201" cy="988149"/>
            </a:xfrm>
            <a:custGeom>
              <a:avLst/>
              <a:gdLst/>
              <a:ahLst/>
              <a:cxnLst/>
              <a:rect l="l" t="t" r="r" b="b"/>
              <a:pathLst>
                <a:path w="1472201" h="98814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17514"/>
                  </a:lnTo>
                  <a:cubicBezTo>
                    <a:pt x="1472201" y="956525"/>
                    <a:pt x="1440577" y="988149"/>
                    <a:pt x="1401565" y="988149"/>
                  </a:cubicBezTo>
                  <a:lnTo>
                    <a:pt x="70636" y="988149"/>
                  </a:lnTo>
                  <a:cubicBezTo>
                    <a:pt x="51902" y="988149"/>
                    <a:pt x="33936" y="980707"/>
                    <a:pt x="20689" y="967461"/>
                  </a:cubicBezTo>
                  <a:cubicBezTo>
                    <a:pt x="7442" y="954214"/>
                    <a:pt x="0" y="936247"/>
                    <a:pt x="0" y="917514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472201" cy="1064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49243" y="6462272"/>
            <a:ext cx="490750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Peritoneal Dialysis - Home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239657" y="5673485"/>
            <a:ext cx="1885936" cy="1885936"/>
          </a:xfrm>
          <a:custGeom>
            <a:avLst/>
            <a:gdLst/>
            <a:ahLst/>
            <a:cxnLst/>
            <a:rect l="l" t="t" r="r" b="b"/>
            <a:pathLst>
              <a:path w="1885936" h="1885936">
                <a:moveTo>
                  <a:pt x="0" y="0"/>
                </a:moveTo>
                <a:lnTo>
                  <a:pt x="1885936" y="0"/>
                </a:lnTo>
                <a:lnTo>
                  <a:pt x="1885936" y="1885935"/>
                </a:lnTo>
                <a:lnTo>
                  <a:pt x="0" y="1885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258064" y="8060757"/>
            <a:ext cx="1885936" cy="1885936"/>
          </a:xfrm>
          <a:custGeom>
            <a:avLst/>
            <a:gdLst/>
            <a:ahLst/>
            <a:cxnLst/>
            <a:rect l="l" t="t" r="r" b="b"/>
            <a:pathLst>
              <a:path w="1885936" h="1885936">
                <a:moveTo>
                  <a:pt x="0" y="0"/>
                </a:moveTo>
                <a:lnTo>
                  <a:pt x="1885936" y="0"/>
                </a:lnTo>
                <a:lnTo>
                  <a:pt x="1885936" y="1885936"/>
                </a:lnTo>
                <a:lnTo>
                  <a:pt x="0" y="188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205462" y="8060757"/>
            <a:ext cx="2138709" cy="1828596"/>
          </a:xfrm>
          <a:custGeom>
            <a:avLst/>
            <a:gdLst/>
            <a:ahLst/>
            <a:cxnLst/>
            <a:rect l="l" t="t" r="r" b="b"/>
            <a:pathLst>
              <a:path w="2138709" h="1828596">
                <a:moveTo>
                  <a:pt x="0" y="0"/>
                </a:moveTo>
                <a:lnTo>
                  <a:pt x="2138709" y="0"/>
                </a:lnTo>
                <a:lnTo>
                  <a:pt x="2138709" y="1828596"/>
                </a:lnTo>
                <a:lnTo>
                  <a:pt x="0" y="1828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66399" y="7910709"/>
            <a:ext cx="1936598" cy="1978644"/>
          </a:xfrm>
          <a:custGeom>
            <a:avLst/>
            <a:gdLst/>
            <a:ahLst/>
            <a:cxnLst/>
            <a:rect l="l" t="t" r="r" b="b"/>
            <a:pathLst>
              <a:path w="1936598" h="1978644">
                <a:moveTo>
                  <a:pt x="0" y="0"/>
                </a:moveTo>
                <a:lnTo>
                  <a:pt x="1936598" y="0"/>
                </a:lnTo>
                <a:lnTo>
                  <a:pt x="1936598" y="1978644"/>
                </a:lnTo>
                <a:lnTo>
                  <a:pt x="0" y="197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8118097"/>
            <a:ext cx="2138709" cy="1828596"/>
          </a:xfrm>
          <a:custGeom>
            <a:avLst/>
            <a:gdLst/>
            <a:ahLst/>
            <a:cxnLst/>
            <a:rect l="l" t="t" r="r" b="b"/>
            <a:pathLst>
              <a:path w="2138709" h="1828596">
                <a:moveTo>
                  <a:pt x="0" y="0"/>
                </a:moveTo>
                <a:lnTo>
                  <a:pt x="2138709" y="0"/>
                </a:lnTo>
                <a:lnTo>
                  <a:pt x="2138709" y="1828596"/>
                </a:lnTo>
                <a:lnTo>
                  <a:pt x="0" y="1828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093857" y="3930489"/>
            <a:ext cx="1956750" cy="1961654"/>
          </a:xfrm>
          <a:custGeom>
            <a:avLst/>
            <a:gdLst/>
            <a:ahLst/>
            <a:cxnLst/>
            <a:rect l="l" t="t" r="r" b="b"/>
            <a:pathLst>
              <a:path w="1956750" h="1961654">
                <a:moveTo>
                  <a:pt x="0" y="0"/>
                </a:moveTo>
                <a:lnTo>
                  <a:pt x="1956750" y="0"/>
                </a:lnTo>
                <a:lnTo>
                  <a:pt x="1956750" y="1961654"/>
                </a:lnTo>
                <a:lnTo>
                  <a:pt x="0" y="1961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410580" y="2534021"/>
            <a:ext cx="5589764" cy="3704644"/>
            <a:chOff x="0" y="0"/>
            <a:chExt cx="1472201" cy="9757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72201" cy="975709"/>
            </a:xfrm>
            <a:custGeom>
              <a:avLst/>
              <a:gdLst/>
              <a:ahLst/>
              <a:cxnLst/>
              <a:rect l="l" t="t" r="r" b="b"/>
              <a:pathLst>
                <a:path w="1472201" h="975709">
                  <a:moveTo>
                    <a:pt x="70636" y="0"/>
                  </a:moveTo>
                  <a:lnTo>
                    <a:pt x="1401565" y="0"/>
                  </a:lnTo>
                  <a:cubicBezTo>
                    <a:pt x="1420299" y="0"/>
                    <a:pt x="1438266" y="7442"/>
                    <a:pt x="1451512" y="20689"/>
                  </a:cubicBezTo>
                  <a:cubicBezTo>
                    <a:pt x="1464759" y="33936"/>
                    <a:pt x="1472201" y="51902"/>
                    <a:pt x="1472201" y="70636"/>
                  </a:cubicBezTo>
                  <a:lnTo>
                    <a:pt x="1472201" y="905073"/>
                  </a:lnTo>
                  <a:cubicBezTo>
                    <a:pt x="1472201" y="923807"/>
                    <a:pt x="1464759" y="941773"/>
                    <a:pt x="1451512" y="955020"/>
                  </a:cubicBezTo>
                  <a:cubicBezTo>
                    <a:pt x="1438266" y="968267"/>
                    <a:pt x="1420299" y="975709"/>
                    <a:pt x="1401565" y="975709"/>
                  </a:cubicBezTo>
                  <a:lnTo>
                    <a:pt x="70636" y="975709"/>
                  </a:lnTo>
                  <a:cubicBezTo>
                    <a:pt x="51902" y="975709"/>
                    <a:pt x="33936" y="968267"/>
                    <a:pt x="20689" y="955020"/>
                  </a:cubicBezTo>
                  <a:cubicBezTo>
                    <a:pt x="7442" y="941773"/>
                    <a:pt x="0" y="923807"/>
                    <a:pt x="0" y="905073"/>
                  </a:cubicBezTo>
                  <a:lnTo>
                    <a:pt x="0" y="70636"/>
                  </a:lnTo>
                  <a:cubicBezTo>
                    <a:pt x="0" y="51902"/>
                    <a:pt x="7442" y="33936"/>
                    <a:pt x="20689" y="20689"/>
                  </a:cubicBezTo>
                  <a:cubicBezTo>
                    <a:pt x="33936" y="7442"/>
                    <a:pt x="51902" y="0"/>
                    <a:pt x="70636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1472201" cy="1051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873582" y="4128404"/>
            <a:ext cx="2658830" cy="1555415"/>
          </a:xfrm>
          <a:custGeom>
            <a:avLst/>
            <a:gdLst/>
            <a:ahLst/>
            <a:cxnLst/>
            <a:rect l="l" t="t" r="r" b="b"/>
            <a:pathLst>
              <a:path w="2658830" h="1555415">
                <a:moveTo>
                  <a:pt x="0" y="0"/>
                </a:moveTo>
                <a:lnTo>
                  <a:pt x="2658830" y="0"/>
                </a:lnTo>
                <a:lnTo>
                  <a:pt x="2658830" y="1555416"/>
                </a:lnTo>
                <a:lnTo>
                  <a:pt x="0" y="155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4104616" y="5143500"/>
            <a:ext cx="855592" cy="748643"/>
            <a:chOff x="0" y="0"/>
            <a:chExt cx="812800" cy="711200"/>
          </a:xfrm>
        </p:grpSpPr>
        <p:sp>
          <p:nvSpPr>
            <p:cNvPr id="32" name="Freeform 32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1E9D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-25400"/>
              <a:ext cx="660400" cy="609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07511" y="973268"/>
            <a:ext cx="9399994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Treatment Choices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480579" y="4132340"/>
            <a:ext cx="340409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Hemodialysis - In Center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546738" y="6454528"/>
            <a:ext cx="5050987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Hemodialysis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- Home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441954" y="2532219"/>
            <a:ext cx="3404092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Transplant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00951" y="2657627"/>
            <a:ext cx="3404092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 Treatment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973268"/>
            <a:ext cx="987901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Choosing No Dialysis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68082" y="1724746"/>
            <a:ext cx="7411787" cy="6837509"/>
            <a:chOff x="0" y="0"/>
            <a:chExt cx="1952076" cy="18008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2076" cy="1800825"/>
            </a:xfrm>
            <a:custGeom>
              <a:avLst/>
              <a:gdLst/>
              <a:ahLst/>
              <a:cxnLst/>
              <a:rect l="l" t="t" r="r" b="b"/>
              <a:pathLst>
                <a:path w="1952076" h="1800825">
                  <a:moveTo>
                    <a:pt x="53272" y="0"/>
                  </a:moveTo>
                  <a:lnTo>
                    <a:pt x="1898804" y="0"/>
                  </a:lnTo>
                  <a:cubicBezTo>
                    <a:pt x="1928225" y="0"/>
                    <a:pt x="1952076" y="23851"/>
                    <a:pt x="1952076" y="53272"/>
                  </a:cubicBezTo>
                  <a:lnTo>
                    <a:pt x="1952076" y="1747554"/>
                  </a:lnTo>
                  <a:cubicBezTo>
                    <a:pt x="1952076" y="1761682"/>
                    <a:pt x="1946463" y="1775232"/>
                    <a:pt x="1936473" y="1785222"/>
                  </a:cubicBezTo>
                  <a:cubicBezTo>
                    <a:pt x="1926482" y="1795213"/>
                    <a:pt x="1912932" y="1800825"/>
                    <a:pt x="1898804" y="1800825"/>
                  </a:cubicBezTo>
                  <a:lnTo>
                    <a:pt x="53272" y="1800825"/>
                  </a:lnTo>
                  <a:cubicBezTo>
                    <a:pt x="23851" y="1800825"/>
                    <a:pt x="0" y="1776975"/>
                    <a:pt x="0" y="1747554"/>
                  </a:cubicBezTo>
                  <a:lnTo>
                    <a:pt x="0" y="53272"/>
                  </a:lnTo>
                  <a:cubicBezTo>
                    <a:pt x="0" y="39143"/>
                    <a:pt x="5613" y="25593"/>
                    <a:pt x="15603" y="15603"/>
                  </a:cubicBezTo>
                  <a:cubicBezTo>
                    <a:pt x="25593" y="5613"/>
                    <a:pt x="39143" y="0"/>
                    <a:pt x="53272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52076" cy="1877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914558" y="3236741"/>
            <a:ext cx="6518835" cy="3813519"/>
          </a:xfrm>
          <a:custGeom>
            <a:avLst/>
            <a:gdLst/>
            <a:ahLst/>
            <a:cxnLst/>
            <a:rect l="l" t="t" r="r" b="b"/>
            <a:pathLst>
              <a:path w="6518835" h="3813519">
                <a:moveTo>
                  <a:pt x="0" y="0"/>
                </a:moveTo>
                <a:lnTo>
                  <a:pt x="6518835" y="0"/>
                </a:lnTo>
                <a:lnTo>
                  <a:pt x="6518835" y="3813518"/>
                </a:lnTo>
                <a:lnTo>
                  <a:pt x="0" y="3813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5907" y="455701"/>
            <a:ext cx="987901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Choosing No Dialysis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43272" y="1930510"/>
            <a:ext cx="4080113" cy="7617415"/>
            <a:chOff x="0" y="0"/>
            <a:chExt cx="1074598" cy="20062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0885" y="1930510"/>
            <a:ext cx="4080113" cy="7617415"/>
            <a:chOff x="0" y="0"/>
            <a:chExt cx="1074598" cy="20062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875810" y="1930510"/>
            <a:ext cx="4080113" cy="7617415"/>
            <a:chOff x="0" y="0"/>
            <a:chExt cx="1074598" cy="20062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08348" y="1930510"/>
            <a:ext cx="4080113" cy="7617415"/>
            <a:chOff x="0" y="0"/>
            <a:chExt cx="1074598" cy="20062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077" y="5313134"/>
            <a:ext cx="4517461" cy="451746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674" t="-1278" b="-52732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089673" y="5313134"/>
            <a:ext cx="4517461" cy="451746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626539" y="5313134"/>
            <a:ext cx="4517461" cy="451746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7" b="-41837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607135" y="5465534"/>
            <a:ext cx="4517461" cy="4517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2066" r="-7933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43272" y="1920985"/>
            <a:ext cx="4080113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Not starting dialysis or stopping once started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875810" y="1920985"/>
            <a:ext cx="3890490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Supportive care, doctors will manage symptoms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95258" y="1920985"/>
            <a:ext cx="3906292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Tough decision, talk with your support person and doctor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40885" y="1920985"/>
            <a:ext cx="4080113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Everyone has the right to not choose treatment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79498"/>
            <a:ext cx="18590092" cy="8082915"/>
            <a:chOff x="0" y="0"/>
            <a:chExt cx="489615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28834"/>
            </a:xfrm>
            <a:custGeom>
              <a:avLst/>
              <a:gdLst/>
              <a:ahLst/>
              <a:cxnLst/>
              <a:rect l="l" t="t" r="r" b="b"/>
              <a:pathLst>
                <a:path w="4896156" h="2128834">
                  <a:moveTo>
                    <a:pt x="0" y="0"/>
                  </a:moveTo>
                  <a:lnTo>
                    <a:pt x="4896156" y="0"/>
                  </a:lnTo>
                  <a:lnTo>
                    <a:pt x="489615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2070" y="3343964"/>
            <a:ext cx="5394498" cy="3126099"/>
            <a:chOff x="0" y="0"/>
            <a:chExt cx="1420773" cy="8233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53798" y="3343964"/>
            <a:ext cx="5394498" cy="3126099"/>
            <a:chOff x="0" y="0"/>
            <a:chExt cx="1420773" cy="8233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54474" y="3343964"/>
            <a:ext cx="5394498" cy="3126099"/>
            <a:chOff x="0" y="0"/>
            <a:chExt cx="1420773" cy="8233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54474" y="6612938"/>
            <a:ext cx="5394498" cy="3126099"/>
            <a:chOff x="0" y="0"/>
            <a:chExt cx="1420773" cy="82333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453798" y="6612938"/>
            <a:ext cx="5394498" cy="3126099"/>
            <a:chOff x="0" y="0"/>
            <a:chExt cx="1420773" cy="82333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02070" y="6660563"/>
            <a:ext cx="5394498" cy="3078474"/>
            <a:chOff x="0" y="0"/>
            <a:chExt cx="1420773" cy="8107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20773" cy="810792"/>
            </a:xfrm>
            <a:custGeom>
              <a:avLst/>
              <a:gdLst/>
              <a:ahLst/>
              <a:cxnLst/>
              <a:rect l="l" t="t" r="r" b="b"/>
              <a:pathLst>
                <a:path w="1420773" h="810792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37599"/>
                  </a:lnTo>
                  <a:cubicBezTo>
                    <a:pt x="1420773" y="778022"/>
                    <a:pt x="1388004" y="810792"/>
                    <a:pt x="1347581" y="810792"/>
                  </a:cubicBezTo>
                  <a:lnTo>
                    <a:pt x="73193" y="810792"/>
                  </a:lnTo>
                  <a:cubicBezTo>
                    <a:pt x="32769" y="810792"/>
                    <a:pt x="0" y="778022"/>
                    <a:pt x="0" y="737599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1565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420773" cy="886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494570" y="4122452"/>
            <a:ext cx="1259768" cy="1592123"/>
          </a:xfrm>
          <a:custGeom>
            <a:avLst/>
            <a:gdLst/>
            <a:ahLst/>
            <a:cxnLst/>
            <a:rect l="l" t="t" r="r" b="b"/>
            <a:pathLst>
              <a:path w="1259768" h="1592123">
                <a:moveTo>
                  <a:pt x="0" y="0"/>
                </a:moveTo>
                <a:lnTo>
                  <a:pt x="1259767" y="0"/>
                </a:lnTo>
                <a:lnTo>
                  <a:pt x="1259767" y="1592123"/>
                </a:lnTo>
                <a:lnTo>
                  <a:pt x="0" y="1592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410573" y="4229939"/>
            <a:ext cx="1827122" cy="1827122"/>
          </a:xfrm>
          <a:custGeom>
            <a:avLst/>
            <a:gdLst/>
            <a:ahLst/>
            <a:cxnLst/>
            <a:rect l="l" t="t" r="r" b="b"/>
            <a:pathLst>
              <a:path w="1827122" h="1827122">
                <a:moveTo>
                  <a:pt x="0" y="0"/>
                </a:moveTo>
                <a:lnTo>
                  <a:pt x="1827122" y="0"/>
                </a:lnTo>
                <a:lnTo>
                  <a:pt x="1827122" y="1827122"/>
                </a:lnTo>
                <a:lnTo>
                  <a:pt x="0" y="182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167400" y="8203442"/>
            <a:ext cx="2063838" cy="1207345"/>
          </a:xfrm>
          <a:custGeom>
            <a:avLst/>
            <a:gdLst/>
            <a:ahLst/>
            <a:cxnLst/>
            <a:rect l="l" t="t" r="r" b="b"/>
            <a:pathLst>
              <a:path w="2063838" h="1207345">
                <a:moveTo>
                  <a:pt x="0" y="0"/>
                </a:moveTo>
                <a:lnTo>
                  <a:pt x="2063838" y="0"/>
                </a:lnTo>
                <a:lnTo>
                  <a:pt x="2063838" y="1207345"/>
                </a:lnTo>
                <a:lnTo>
                  <a:pt x="0" y="12073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325580" y="8146292"/>
            <a:ext cx="1854725" cy="1592745"/>
          </a:xfrm>
          <a:custGeom>
            <a:avLst/>
            <a:gdLst/>
            <a:ahLst/>
            <a:cxnLst/>
            <a:rect l="l" t="t" r="r" b="b"/>
            <a:pathLst>
              <a:path w="1854725" h="1592745">
                <a:moveTo>
                  <a:pt x="0" y="0"/>
                </a:moveTo>
                <a:lnTo>
                  <a:pt x="1854725" y="0"/>
                </a:lnTo>
                <a:lnTo>
                  <a:pt x="1854725" y="1592746"/>
                </a:lnTo>
                <a:lnTo>
                  <a:pt x="0" y="159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4325580" y="4170221"/>
            <a:ext cx="1756769" cy="1946559"/>
          </a:xfrm>
          <a:custGeom>
            <a:avLst/>
            <a:gdLst/>
            <a:ahLst/>
            <a:cxnLst/>
            <a:rect l="l" t="t" r="r" b="b"/>
            <a:pathLst>
              <a:path w="1756769" h="1946559">
                <a:moveTo>
                  <a:pt x="0" y="0"/>
                </a:moveTo>
                <a:lnTo>
                  <a:pt x="1756769" y="0"/>
                </a:lnTo>
                <a:lnTo>
                  <a:pt x="1756769" y="1946558"/>
                </a:lnTo>
                <a:lnTo>
                  <a:pt x="0" y="1946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529854" y="7809241"/>
            <a:ext cx="1588560" cy="1815497"/>
          </a:xfrm>
          <a:custGeom>
            <a:avLst/>
            <a:gdLst/>
            <a:ahLst/>
            <a:cxnLst/>
            <a:rect l="l" t="t" r="r" b="b"/>
            <a:pathLst>
              <a:path w="1588560" h="1815497">
                <a:moveTo>
                  <a:pt x="0" y="0"/>
                </a:moveTo>
                <a:lnTo>
                  <a:pt x="1588560" y="0"/>
                </a:lnTo>
                <a:lnTo>
                  <a:pt x="1588560" y="1815497"/>
                </a:lnTo>
                <a:lnTo>
                  <a:pt x="0" y="1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7181484" y="3324257"/>
            <a:ext cx="397273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Trial of Dialysis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2070" y="455701"/>
            <a:ext cx="13775675" cy="2888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To Think About When Choosing No Dialysis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52817" y="3324257"/>
            <a:ext cx="37964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Quality of Life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74684" y="6659592"/>
            <a:ext cx="300881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Comfort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70110" y="6659592"/>
            <a:ext cx="4595479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Informed Decision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751700" y="6605281"/>
            <a:ext cx="4798693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Hospice and Palliative Care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26224" y="3324257"/>
            <a:ext cx="37964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can be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5552650"/>
            <a:ext cx="419150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hard on the body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3">
            <a:extLst>
              <a:ext uri="{FF2B5EF4-FFF2-40B4-BE49-F238E27FC236}">
                <a16:creationId xmlns:a16="http://schemas.microsoft.com/office/drawing/2014/main" id="{B2480119-7D61-40F4-AB4C-FAC29DD9673A}"/>
              </a:ext>
            </a:extLst>
          </p:cNvPr>
          <p:cNvSpPr/>
          <p:nvPr/>
        </p:nvSpPr>
        <p:spPr>
          <a:xfrm>
            <a:off x="-143096" y="-58158"/>
            <a:ext cx="18750573" cy="8213975"/>
          </a:xfrm>
          <a:custGeom>
            <a:avLst/>
            <a:gdLst/>
            <a:ahLst/>
            <a:cxnLst/>
            <a:rect l="l" t="t" r="r" b="b"/>
            <a:pathLst>
              <a:path w="4898284" h="2123213">
                <a:moveTo>
                  <a:pt x="0" y="0"/>
                </a:moveTo>
                <a:lnTo>
                  <a:pt x="4898284" y="0"/>
                </a:lnTo>
                <a:lnTo>
                  <a:pt x="4898284" y="2123213"/>
                </a:lnTo>
                <a:lnTo>
                  <a:pt x="0" y="2123213"/>
                </a:lnTo>
                <a:close/>
              </a:path>
            </a:pathLst>
          </a:custGeom>
          <a:solidFill>
            <a:srgbClr val="1E9D8B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988547" y="7942968"/>
            <a:ext cx="16621781" cy="1315332"/>
            <a:chOff x="0" y="0"/>
            <a:chExt cx="4377753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77753" cy="346425"/>
            </a:xfrm>
            <a:custGeom>
              <a:avLst/>
              <a:gdLst/>
              <a:ahLst/>
              <a:cxnLst/>
              <a:rect l="l" t="t" r="r" b="b"/>
              <a:pathLst>
                <a:path w="4377753" h="346425">
                  <a:moveTo>
                    <a:pt x="23754" y="0"/>
                  </a:moveTo>
                  <a:lnTo>
                    <a:pt x="4353999" y="0"/>
                  </a:lnTo>
                  <a:cubicBezTo>
                    <a:pt x="4367118" y="0"/>
                    <a:pt x="4377753" y="10635"/>
                    <a:pt x="4377753" y="23754"/>
                  </a:cubicBezTo>
                  <a:lnTo>
                    <a:pt x="4377753" y="322671"/>
                  </a:lnTo>
                  <a:cubicBezTo>
                    <a:pt x="4377753" y="328971"/>
                    <a:pt x="4375250" y="335013"/>
                    <a:pt x="4370796" y="339467"/>
                  </a:cubicBezTo>
                  <a:cubicBezTo>
                    <a:pt x="4366341" y="343922"/>
                    <a:pt x="4360299" y="346425"/>
                    <a:pt x="4353999" y="346425"/>
                  </a:cubicBezTo>
                  <a:lnTo>
                    <a:pt x="23754" y="346425"/>
                  </a:lnTo>
                  <a:cubicBezTo>
                    <a:pt x="17454" y="346425"/>
                    <a:pt x="11412" y="343922"/>
                    <a:pt x="6957" y="339467"/>
                  </a:cubicBezTo>
                  <a:cubicBezTo>
                    <a:pt x="2503" y="335013"/>
                    <a:pt x="0" y="328971"/>
                    <a:pt x="0" y="322671"/>
                  </a:cubicBezTo>
                  <a:lnTo>
                    <a:pt x="0" y="23754"/>
                  </a:lnTo>
                  <a:cubicBezTo>
                    <a:pt x="0" y="17454"/>
                    <a:pt x="2503" y="11412"/>
                    <a:pt x="6957" y="6957"/>
                  </a:cubicBezTo>
                  <a:cubicBezTo>
                    <a:pt x="11412" y="2503"/>
                    <a:pt x="17454" y="0"/>
                    <a:pt x="23754" y="0"/>
                  </a:cubicBezTo>
                  <a:close/>
                </a:path>
              </a:pathLst>
            </a:custGeom>
            <a:solidFill>
              <a:srgbClr val="5456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377753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31090" y="6028884"/>
            <a:ext cx="3734968" cy="1315332"/>
            <a:chOff x="0" y="0"/>
            <a:chExt cx="983695" cy="3464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3695" cy="346425"/>
            </a:xfrm>
            <a:custGeom>
              <a:avLst/>
              <a:gdLst/>
              <a:ahLst/>
              <a:cxnLst/>
              <a:rect l="l" t="t" r="r" b="b"/>
              <a:pathLst>
                <a:path w="983695" h="346425">
                  <a:moveTo>
                    <a:pt x="105714" y="0"/>
                  </a:moveTo>
                  <a:lnTo>
                    <a:pt x="877981" y="0"/>
                  </a:lnTo>
                  <a:cubicBezTo>
                    <a:pt x="906018" y="0"/>
                    <a:pt x="932907" y="11138"/>
                    <a:pt x="952732" y="30963"/>
                  </a:cubicBezTo>
                  <a:cubicBezTo>
                    <a:pt x="972558" y="50788"/>
                    <a:pt x="983695" y="77677"/>
                    <a:pt x="983695" y="105714"/>
                  </a:cubicBezTo>
                  <a:lnTo>
                    <a:pt x="983695" y="240711"/>
                  </a:lnTo>
                  <a:cubicBezTo>
                    <a:pt x="983695" y="299095"/>
                    <a:pt x="936366" y="346425"/>
                    <a:pt x="877981" y="346425"/>
                  </a:cubicBezTo>
                  <a:lnTo>
                    <a:pt x="105714" y="346425"/>
                  </a:lnTo>
                  <a:cubicBezTo>
                    <a:pt x="77677" y="346425"/>
                    <a:pt x="50788" y="335287"/>
                    <a:pt x="30963" y="315462"/>
                  </a:cubicBezTo>
                  <a:cubicBezTo>
                    <a:pt x="11138" y="295637"/>
                    <a:pt x="0" y="268748"/>
                    <a:pt x="0" y="240711"/>
                  </a:cubicBezTo>
                  <a:lnTo>
                    <a:pt x="0" y="105714"/>
                  </a:lnTo>
                  <a:cubicBezTo>
                    <a:pt x="0" y="77677"/>
                    <a:pt x="11138" y="50788"/>
                    <a:pt x="30963" y="30963"/>
                  </a:cubicBezTo>
                  <a:cubicBezTo>
                    <a:pt x="50788" y="11138"/>
                    <a:pt x="77677" y="0"/>
                    <a:pt x="105714" y="0"/>
                  </a:cubicBezTo>
                  <a:close/>
                </a:path>
              </a:pathLst>
            </a:custGeom>
            <a:solidFill>
              <a:srgbClr val="5456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983695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275921" y="6784490"/>
            <a:ext cx="2740584" cy="1315332"/>
            <a:chOff x="0" y="0"/>
            <a:chExt cx="721800" cy="3464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1800" cy="346425"/>
            </a:xfrm>
            <a:custGeom>
              <a:avLst/>
              <a:gdLst/>
              <a:ahLst/>
              <a:cxnLst/>
              <a:rect l="l" t="t" r="r" b="b"/>
              <a:pathLst>
                <a:path w="721800" h="346425">
                  <a:moveTo>
                    <a:pt x="144071" y="0"/>
                  </a:moveTo>
                  <a:lnTo>
                    <a:pt x="577729" y="0"/>
                  </a:lnTo>
                  <a:cubicBezTo>
                    <a:pt x="657297" y="0"/>
                    <a:pt x="721800" y="64503"/>
                    <a:pt x="721800" y="144071"/>
                  </a:cubicBezTo>
                  <a:lnTo>
                    <a:pt x="721800" y="202354"/>
                  </a:lnTo>
                  <a:cubicBezTo>
                    <a:pt x="721800" y="281922"/>
                    <a:pt x="657297" y="346425"/>
                    <a:pt x="577729" y="346425"/>
                  </a:cubicBezTo>
                  <a:lnTo>
                    <a:pt x="144071" y="346425"/>
                  </a:lnTo>
                  <a:cubicBezTo>
                    <a:pt x="64503" y="346425"/>
                    <a:pt x="0" y="281922"/>
                    <a:pt x="0" y="202354"/>
                  </a:cubicBezTo>
                  <a:lnTo>
                    <a:pt x="0" y="144071"/>
                  </a:lnTo>
                  <a:cubicBezTo>
                    <a:pt x="0" y="64503"/>
                    <a:pt x="64503" y="0"/>
                    <a:pt x="144071" y="0"/>
                  </a:cubicBezTo>
                  <a:close/>
                </a:path>
              </a:pathLst>
            </a:custGeom>
            <a:solidFill>
              <a:srgbClr val="5456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721800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43096" y="7345752"/>
            <a:ext cx="2131643" cy="753063"/>
            <a:chOff x="0" y="0"/>
            <a:chExt cx="561420" cy="1983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1420" cy="198338"/>
            </a:xfrm>
            <a:custGeom>
              <a:avLst/>
              <a:gdLst/>
              <a:ahLst/>
              <a:cxnLst/>
              <a:rect l="l" t="t" r="r" b="b"/>
              <a:pathLst>
                <a:path w="561420" h="198338">
                  <a:moveTo>
                    <a:pt x="0" y="0"/>
                  </a:moveTo>
                  <a:lnTo>
                    <a:pt x="561420" y="0"/>
                  </a:lnTo>
                  <a:lnTo>
                    <a:pt x="561420" y="198338"/>
                  </a:lnTo>
                  <a:lnTo>
                    <a:pt x="0" y="198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561420" cy="274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45930" y="7496604"/>
            <a:ext cx="1441275" cy="1441275"/>
          </a:xfrm>
          <a:custGeom>
            <a:avLst/>
            <a:gdLst/>
            <a:ahLst/>
            <a:cxnLst/>
            <a:rect l="l" t="t" r="r" b="b"/>
            <a:pathLst>
              <a:path w="1441275" h="1441275">
                <a:moveTo>
                  <a:pt x="0" y="0"/>
                </a:moveTo>
                <a:lnTo>
                  <a:pt x="1441275" y="0"/>
                </a:lnTo>
                <a:lnTo>
                  <a:pt x="1441275" y="1441275"/>
                </a:lnTo>
                <a:lnTo>
                  <a:pt x="0" y="1441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148558" y="2456088"/>
            <a:ext cx="12393240" cy="509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Your name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What stage or what you know about your kidney disease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Anything you are interested in learning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What you hope to get out of today</a:t>
            </a:r>
          </a:p>
          <a:p>
            <a:pPr algn="l">
              <a:lnSpc>
                <a:spcPts val="6719"/>
              </a:lnSpc>
            </a:pPr>
            <a:endParaRPr lang="en-US" sz="4800" dirty="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0" y="973268"/>
            <a:ext cx="1161954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Tell me about yourself...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973268"/>
            <a:ext cx="940165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Kidney Transplant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68082" y="1724746"/>
            <a:ext cx="7411787" cy="6837509"/>
            <a:chOff x="0" y="0"/>
            <a:chExt cx="1952076" cy="18008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2076" cy="1800825"/>
            </a:xfrm>
            <a:custGeom>
              <a:avLst/>
              <a:gdLst/>
              <a:ahLst/>
              <a:cxnLst/>
              <a:rect l="l" t="t" r="r" b="b"/>
              <a:pathLst>
                <a:path w="1952076" h="1800825">
                  <a:moveTo>
                    <a:pt x="53272" y="0"/>
                  </a:moveTo>
                  <a:lnTo>
                    <a:pt x="1898804" y="0"/>
                  </a:lnTo>
                  <a:cubicBezTo>
                    <a:pt x="1928225" y="0"/>
                    <a:pt x="1952076" y="23851"/>
                    <a:pt x="1952076" y="53272"/>
                  </a:cubicBezTo>
                  <a:lnTo>
                    <a:pt x="1952076" y="1747554"/>
                  </a:lnTo>
                  <a:cubicBezTo>
                    <a:pt x="1952076" y="1761682"/>
                    <a:pt x="1946463" y="1775232"/>
                    <a:pt x="1936473" y="1785222"/>
                  </a:cubicBezTo>
                  <a:cubicBezTo>
                    <a:pt x="1926482" y="1795213"/>
                    <a:pt x="1912932" y="1800825"/>
                    <a:pt x="1898804" y="1800825"/>
                  </a:cubicBezTo>
                  <a:lnTo>
                    <a:pt x="53272" y="1800825"/>
                  </a:lnTo>
                  <a:cubicBezTo>
                    <a:pt x="23851" y="1800825"/>
                    <a:pt x="0" y="1776975"/>
                    <a:pt x="0" y="1747554"/>
                  </a:cubicBezTo>
                  <a:lnTo>
                    <a:pt x="0" y="53272"/>
                  </a:lnTo>
                  <a:cubicBezTo>
                    <a:pt x="0" y="39143"/>
                    <a:pt x="5613" y="25593"/>
                    <a:pt x="15603" y="15603"/>
                  </a:cubicBezTo>
                  <a:cubicBezTo>
                    <a:pt x="25593" y="5613"/>
                    <a:pt x="39143" y="0"/>
                    <a:pt x="53272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52076" cy="1877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569904" y="2448077"/>
            <a:ext cx="5208144" cy="5221197"/>
          </a:xfrm>
          <a:custGeom>
            <a:avLst/>
            <a:gdLst/>
            <a:ahLst/>
            <a:cxnLst/>
            <a:rect l="l" t="t" r="r" b="b"/>
            <a:pathLst>
              <a:path w="5208144" h="5221197">
                <a:moveTo>
                  <a:pt x="0" y="0"/>
                </a:moveTo>
                <a:lnTo>
                  <a:pt x="5208144" y="0"/>
                </a:lnTo>
                <a:lnTo>
                  <a:pt x="5208144" y="5221197"/>
                </a:lnTo>
                <a:lnTo>
                  <a:pt x="0" y="5221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4789" y="2607864"/>
            <a:ext cx="4206442" cy="5071273"/>
            <a:chOff x="0" y="0"/>
            <a:chExt cx="1107869" cy="13356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7869" cy="1335644"/>
            </a:xfrm>
            <a:custGeom>
              <a:avLst/>
              <a:gdLst/>
              <a:ahLst/>
              <a:cxnLst/>
              <a:rect l="l" t="t" r="r" b="b"/>
              <a:pathLst>
                <a:path w="1107869" h="1335644">
                  <a:moveTo>
                    <a:pt x="93865" y="0"/>
                  </a:moveTo>
                  <a:lnTo>
                    <a:pt x="1014004" y="0"/>
                  </a:lnTo>
                  <a:cubicBezTo>
                    <a:pt x="1038899" y="0"/>
                    <a:pt x="1062774" y="9889"/>
                    <a:pt x="1080377" y="27492"/>
                  </a:cubicBezTo>
                  <a:cubicBezTo>
                    <a:pt x="1097980" y="45096"/>
                    <a:pt x="1107869" y="68970"/>
                    <a:pt x="1107869" y="93865"/>
                  </a:cubicBezTo>
                  <a:lnTo>
                    <a:pt x="1107869" y="1241779"/>
                  </a:lnTo>
                  <a:cubicBezTo>
                    <a:pt x="1107869" y="1266673"/>
                    <a:pt x="1097980" y="1290548"/>
                    <a:pt x="1080377" y="1308151"/>
                  </a:cubicBezTo>
                  <a:cubicBezTo>
                    <a:pt x="1062774" y="1325755"/>
                    <a:pt x="1038899" y="1335644"/>
                    <a:pt x="1014004" y="1335644"/>
                  </a:cubicBezTo>
                  <a:lnTo>
                    <a:pt x="93865" y="1335644"/>
                  </a:lnTo>
                  <a:cubicBezTo>
                    <a:pt x="68970" y="1335644"/>
                    <a:pt x="45096" y="1325755"/>
                    <a:pt x="27492" y="1308151"/>
                  </a:cubicBezTo>
                  <a:cubicBezTo>
                    <a:pt x="9889" y="1290548"/>
                    <a:pt x="0" y="1266673"/>
                    <a:pt x="0" y="1241779"/>
                  </a:cubicBezTo>
                  <a:lnTo>
                    <a:pt x="0" y="93865"/>
                  </a:lnTo>
                  <a:cubicBezTo>
                    <a:pt x="0" y="68970"/>
                    <a:pt x="9889" y="45096"/>
                    <a:pt x="27492" y="27492"/>
                  </a:cubicBezTo>
                  <a:cubicBezTo>
                    <a:pt x="45096" y="9889"/>
                    <a:pt x="68970" y="0"/>
                    <a:pt x="93865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07869" cy="1411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47280" y="2607864"/>
            <a:ext cx="4200816" cy="5071273"/>
            <a:chOff x="0" y="0"/>
            <a:chExt cx="1106388" cy="13356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6388" cy="1335644"/>
            </a:xfrm>
            <a:custGeom>
              <a:avLst/>
              <a:gdLst/>
              <a:ahLst/>
              <a:cxnLst/>
              <a:rect l="l" t="t" r="r" b="b"/>
              <a:pathLst>
                <a:path w="1106388" h="1335644">
                  <a:moveTo>
                    <a:pt x="93991" y="0"/>
                  </a:moveTo>
                  <a:lnTo>
                    <a:pt x="1012397" y="0"/>
                  </a:lnTo>
                  <a:cubicBezTo>
                    <a:pt x="1064307" y="0"/>
                    <a:pt x="1106388" y="42081"/>
                    <a:pt x="1106388" y="93991"/>
                  </a:cubicBezTo>
                  <a:lnTo>
                    <a:pt x="1106388" y="1241653"/>
                  </a:lnTo>
                  <a:cubicBezTo>
                    <a:pt x="1106388" y="1293563"/>
                    <a:pt x="1064307" y="1335644"/>
                    <a:pt x="1012397" y="1335644"/>
                  </a:cubicBezTo>
                  <a:lnTo>
                    <a:pt x="93991" y="1335644"/>
                  </a:lnTo>
                  <a:cubicBezTo>
                    <a:pt x="69063" y="1335644"/>
                    <a:pt x="45156" y="1325741"/>
                    <a:pt x="27529" y="1308115"/>
                  </a:cubicBezTo>
                  <a:cubicBezTo>
                    <a:pt x="9903" y="1290488"/>
                    <a:pt x="0" y="1266581"/>
                    <a:pt x="0" y="1241653"/>
                  </a:cubicBezTo>
                  <a:lnTo>
                    <a:pt x="0" y="93991"/>
                  </a:lnTo>
                  <a:cubicBezTo>
                    <a:pt x="0" y="42081"/>
                    <a:pt x="42081" y="0"/>
                    <a:pt x="93991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06388" cy="1411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902713" y="2607864"/>
            <a:ext cx="4206442" cy="5071273"/>
            <a:chOff x="0" y="0"/>
            <a:chExt cx="1107869" cy="13356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7869" cy="1335644"/>
            </a:xfrm>
            <a:custGeom>
              <a:avLst/>
              <a:gdLst/>
              <a:ahLst/>
              <a:cxnLst/>
              <a:rect l="l" t="t" r="r" b="b"/>
              <a:pathLst>
                <a:path w="1107869" h="1335644">
                  <a:moveTo>
                    <a:pt x="93865" y="0"/>
                  </a:moveTo>
                  <a:lnTo>
                    <a:pt x="1014004" y="0"/>
                  </a:lnTo>
                  <a:cubicBezTo>
                    <a:pt x="1038899" y="0"/>
                    <a:pt x="1062774" y="9889"/>
                    <a:pt x="1080377" y="27492"/>
                  </a:cubicBezTo>
                  <a:cubicBezTo>
                    <a:pt x="1097980" y="45096"/>
                    <a:pt x="1107869" y="68970"/>
                    <a:pt x="1107869" y="93865"/>
                  </a:cubicBezTo>
                  <a:lnTo>
                    <a:pt x="1107869" y="1241779"/>
                  </a:lnTo>
                  <a:cubicBezTo>
                    <a:pt x="1107869" y="1266673"/>
                    <a:pt x="1097980" y="1290548"/>
                    <a:pt x="1080377" y="1308151"/>
                  </a:cubicBezTo>
                  <a:cubicBezTo>
                    <a:pt x="1062774" y="1325755"/>
                    <a:pt x="1038899" y="1335644"/>
                    <a:pt x="1014004" y="1335644"/>
                  </a:cubicBezTo>
                  <a:lnTo>
                    <a:pt x="93865" y="1335644"/>
                  </a:lnTo>
                  <a:cubicBezTo>
                    <a:pt x="68970" y="1335644"/>
                    <a:pt x="45096" y="1325755"/>
                    <a:pt x="27492" y="1308151"/>
                  </a:cubicBezTo>
                  <a:cubicBezTo>
                    <a:pt x="9889" y="1290548"/>
                    <a:pt x="0" y="1266673"/>
                    <a:pt x="0" y="1241779"/>
                  </a:cubicBezTo>
                  <a:lnTo>
                    <a:pt x="0" y="93865"/>
                  </a:lnTo>
                  <a:cubicBezTo>
                    <a:pt x="0" y="68970"/>
                    <a:pt x="9889" y="45096"/>
                    <a:pt x="27492" y="27492"/>
                  </a:cubicBezTo>
                  <a:cubicBezTo>
                    <a:pt x="45096" y="9889"/>
                    <a:pt x="68970" y="0"/>
                    <a:pt x="93865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07869" cy="1411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736188" y="3755487"/>
            <a:ext cx="1768412" cy="1881289"/>
          </a:xfrm>
          <a:custGeom>
            <a:avLst/>
            <a:gdLst/>
            <a:ahLst/>
            <a:cxnLst/>
            <a:rect l="l" t="t" r="r" b="b"/>
            <a:pathLst>
              <a:path w="1768412" h="1881289">
                <a:moveTo>
                  <a:pt x="0" y="0"/>
                </a:moveTo>
                <a:lnTo>
                  <a:pt x="1768412" y="0"/>
                </a:lnTo>
                <a:lnTo>
                  <a:pt x="1768412" y="1881289"/>
                </a:lnTo>
                <a:lnTo>
                  <a:pt x="0" y="188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99348" y="3835575"/>
            <a:ext cx="1688626" cy="1801201"/>
          </a:xfrm>
          <a:custGeom>
            <a:avLst/>
            <a:gdLst/>
            <a:ahLst/>
            <a:cxnLst/>
            <a:rect l="l" t="t" r="r" b="b"/>
            <a:pathLst>
              <a:path w="1688626" h="1801201">
                <a:moveTo>
                  <a:pt x="0" y="0"/>
                </a:moveTo>
                <a:lnTo>
                  <a:pt x="1688626" y="0"/>
                </a:lnTo>
                <a:lnTo>
                  <a:pt x="1688626" y="1801201"/>
                </a:lnTo>
                <a:lnTo>
                  <a:pt x="0" y="1801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773991" y="4623196"/>
            <a:ext cx="2463885" cy="2730066"/>
          </a:xfrm>
          <a:custGeom>
            <a:avLst/>
            <a:gdLst/>
            <a:ahLst/>
            <a:cxnLst/>
            <a:rect l="l" t="t" r="r" b="b"/>
            <a:pathLst>
              <a:path w="2463885" h="2730066">
                <a:moveTo>
                  <a:pt x="0" y="0"/>
                </a:moveTo>
                <a:lnTo>
                  <a:pt x="2463885" y="0"/>
                </a:lnTo>
                <a:lnTo>
                  <a:pt x="2463885" y="2730066"/>
                </a:lnTo>
                <a:lnTo>
                  <a:pt x="0" y="2730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339853" y="1385460"/>
            <a:ext cx="9836263" cy="6557509"/>
          </a:xfrm>
          <a:custGeom>
            <a:avLst/>
            <a:gdLst/>
            <a:ahLst/>
            <a:cxnLst/>
            <a:rect l="l" t="t" r="r" b="b"/>
            <a:pathLst>
              <a:path w="9836263" h="6557509">
                <a:moveTo>
                  <a:pt x="0" y="0"/>
                </a:moveTo>
                <a:lnTo>
                  <a:pt x="9836263" y="0"/>
                </a:lnTo>
                <a:lnTo>
                  <a:pt x="9836263" y="6557508"/>
                </a:lnTo>
                <a:lnTo>
                  <a:pt x="0" y="65575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07511" y="973268"/>
            <a:ext cx="940165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Kidney Transplant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3723" y="2605839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Best survival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6091" y="5826304"/>
            <a:ext cx="4035140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More energy, better health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88364" y="2684102"/>
            <a:ext cx="4035140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Life without dialysis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30118" y="2605839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Not a cure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99155" y="5826304"/>
            <a:ext cx="3697066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Not for everyone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60510" y="5085489"/>
            <a:ext cx="4871121" cy="2678845"/>
            <a:chOff x="0" y="0"/>
            <a:chExt cx="1783380" cy="7055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3380" cy="705539"/>
            </a:xfrm>
            <a:custGeom>
              <a:avLst/>
              <a:gdLst/>
              <a:ahLst/>
              <a:cxnLst/>
              <a:rect l="l" t="t" r="r" b="b"/>
              <a:pathLst>
                <a:path w="1783380" h="705539">
                  <a:moveTo>
                    <a:pt x="58311" y="0"/>
                  </a:moveTo>
                  <a:lnTo>
                    <a:pt x="1725069" y="0"/>
                  </a:lnTo>
                  <a:cubicBezTo>
                    <a:pt x="1757273" y="0"/>
                    <a:pt x="1783380" y="26107"/>
                    <a:pt x="1783380" y="58311"/>
                  </a:cubicBezTo>
                  <a:lnTo>
                    <a:pt x="1783380" y="647229"/>
                  </a:lnTo>
                  <a:cubicBezTo>
                    <a:pt x="1783380" y="662694"/>
                    <a:pt x="1777236" y="677525"/>
                    <a:pt x="1766301" y="688460"/>
                  </a:cubicBezTo>
                  <a:cubicBezTo>
                    <a:pt x="1755366" y="699396"/>
                    <a:pt x="1740534" y="705539"/>
                    <a:pt x="1725069" y="705539"/>
                  </a:cubicBezTo>
                  <a:lnTo>
                    <a:pt x="58311" y="705539"/>
                  </a:lnTo>
                  <a:cubicBezTo>
                    <a:pt x="26107" y="705539"/>
                    <a:pt x="0" y="679433"/>
                    <a:pt x="0" y="647229"/>
                  </a:cubicBezTo>
                  <a:lnTo>
                    <a:pt x="0" y="58311"/>
                  </a:lnTo>
                  <a:cubicBezTo>
                    <a:pt x="0" y="26107"/>
                    <a:pt x="26107" y="0"/>
                    <a:pt x="58311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783380" cy="781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862070" y="5977858"/>
            <a:ext cx="1556817" cy="1552461"/>
          </a:xfrm>
          <a:custGeom>
            <a:avLst/>
            <a:gdLst/>
            <a:ahLst/>
            <a:cxnLst/>
            <a:rect l="l" t="t" r="r" b="b"/>
            <a:pathLst>
              <a:path w="2061185" h="2066351">
                <a:moveTo>
                  <a:pt x="0" y="0"/>
                </a:moveTo>
                <a:lnTo>
                  <a:pt x="2061186" y="0"/>
                </a:lnTo>
                <a:lnTo>
                  <a:pt x="2061186" y="2066351"/>
                </a:lnTo>
                <a:lnTo>
                  <a:pt x="0" y="2066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86058">
            <a:off x="5877852" y="-647596"/>
            <a:ext cx="8581629" cy="11108905"/>
          </a:xfrm>
          <a:custGeom>
            <a:avLst/>
            <a:gdLst/>
            <a:ahLst/>
            <a:cxnLst/>
            <a:rect l="l" t="t" r="r" b="b"/>
            <a:pathLst>
              <a:path w="8581629" h="11108905">
                <a:moveTo>
                  <a:pt x="0" y="0"/>
                </a:moveTo>
                <a:lnTo>
                  <a:pt x="8581629" y="0"/>
                </a:lnTo>
                <a:lnTo>
                  <a:pt x="8581629" y="11108906"/>
                </a:lnTo>
                <a:lnTo>
                  <a:pt x="0" y="11108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93928" y="806264"/>
            <a:ext cx="8461995" cy="1296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 dirty="0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is Transplant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99489" y="5148937"/>
            <a:ext cx="43931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Deceased Donor</a:t>
            </a: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B806331D-558B-6FBD-CD8D-5C9F76D2D296}"/>
              </a:ext>
            </a:extLst>
          </p:cNvPr>
          <p:cNvSpPr/>
          <p:nvPr/>
        </p:nvSpPr>
        <p:spPr>
          <a:xfrm>
            <a:off x="387861" y="2166057"/>
            <a:ext cx="7155940" cy="5598277"/>
          </a:xfrm>
          <a:custGeom>
            <a:avLst/>
            <a:gdLst/>
            <a:ahLst/>
            <a:cxnLst/>
            <a:rect l="l" t="t" r="r" b="b"/>
            <a:pathLst>
              <a:path w="1783380" h="705539">
                <a:moveTo>
                  <a:pt x="58311" y="0"/>
                </a:moveTo>
                <a:lnTo>
                  <a:pt x="1725069" y="0"/>
                </a:lnTo>
                <a:cubicBezTo>
                  <a:pt x="1757273" y="0"/>
                  <a:pt x="1783380" y="26107"/>
                  <a:pt x="1783380" y="58311"/>
                </a:cubicBezTo>
                <a:lnTo>
                  <a:pt x="1783380" y="647229"/>
                </a:lnTo>
                <a:cubicBezTo>
                  <a:pt x="1783380" y="662694"/>
                  <a:pt x="1777236" y="677525"/>
                  <a:pt x="1766301" y="688460"/>
                </a:cubicBezTo>
                <a:cubicBezTo>
                  <a:pt x="1755366" y="699396"/>
                  <a:pt x="1740534" y="705539"/>
                  <a:pt x="1725069" y="705539"/>
                </a:cubicBezTo>
                <a:lnTo>
                  <a:pt x="58311" y="705539"/>
                </a:lnTo>
                <a:cubicBezTo>
                  <a:pt x="26107" y="705539"/>
                  <a:pt x="0" y="679433"/>
                  <a:pt x="0" y="647229"/>
                </a:cubicBezTo>
                <a:lnTo>
                  <a:pt x="0" y="58311"/>
                </a:lnTo>
                <a:cubicBezTo>
                  <a:pt x="0" y="26107"/>
                  <a:pt x="26107" y="0"/>
                  <a:pt x="58311" y="0"/>
                </a:cubicBezTo>
                <a:close/>
              </a:path>
            </a:pathLst>
          </a:custGeom>
          <a:solidFill>
            <a:srgbClr val="00693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71E65DDF-049D-4CE8-00F8-6029B7CC446B}"/>
              </a:ext>
            </a:extLst>
          </p:cNvPr>
          <p:cNvGrpSpPr/>
          <p:nvPr/>
        </p:nvGrpSpPr>
        <p:grpSpPr>
          <a:xfrm>
            <a:off x="13160510" y="2178994"/>
            <a:ext cx="4871121" cy="2678845"/>
            <a:chOff x="0" y="0"/>
            <a:chExt cx="1783380" cy="705539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2CD3682-A468-9B1B-F57C-B26DBD2CA00E}"/>
                </a:ext>
              </a:extLst>
            </p:cNvPr>
            <p:cNvSpPr/>
            <p:nvPr/>
          </p:nvSpPr>
          <p:spPr>
            <a:xfrm>
              <a:off x="0" y="0"/>
              <a:ext cx="1783380" cy="705539"/>
            </a:xfrm>
            <a:custGeom>
              <a:avLst/>
              <a:gdLst/>
              <a:ahLst/>
              <a:cxnLst/>
              <a:rect l="l" t="t" r="r" b="b"/>
              <a:pathLst>
                <a:path w="1783380" h="705539">
                  <a:moveTo>
                    <a:pt x="58311" y="0"/>
                  </a:moveTo>
                  <a:lnTo>
                    <a:pt x="1725069" y="0"/>
                  </a:lnTo>
                  <a:cubicBezTo>
                    <a:pt x="1757273" y="0"/>
                    <a:pt x="1783380" y="26107"/>
                    <a:pt x="1783380" y="58311"/>
                  </a:cubicBezTo>
                  <a:lnTo>
                    <a:pt x="1783380" y="647229"/>
                  </a:lnTo>
                  <a:cubicBezTo>
                    <a:pt x="1783380" y="662694"/>
                    <a:pt x="1777236" y="677525"/>
                    <a:pt x="1766301" y="688460"/>
                  </a:cubicBezTo>
                  <a:cubicBezTo>
                    <a:pt x="1755366" y="699396"/>
                    <a:pt x="1740534" y="705539"/>
                    <a:pt x="1725069" y="705539"/>
                  </a:cubicBezTo>
                  <a:lnTo>
                    <a:pt x="58311" y="705539"/>
                  </a:lnTo>
                  <a:cubicBezTo>
                    <a:pt x="26107" y="705539"/>
                    <a:pt x="0" y="679433"/>
                    <a:pt x="0" y="647229"/>
                  </a:cubicBezTo>
                  <a:lnTo>
                    <a:pt x="0" y="58311"/>
                  </a:lnTo>
                  <a:cubicBezTo>
                    <a:pt x="0" y="26107"/>
                    <a:pt x="26107" y="0"/>
                    <a:pt x="58311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89284641-FD83-E1E2-78C1-AB4781419240}"/>
                </a:ext>
              </a:extLst>
            </p:cNvPr>
            <p:cNvSpPr txBox="1"/>
            <p:nvPr/>
          </p:nvSpPr>
          <p:spPr>
            <a:xfrm>
              <a:off x="0" y="-76200"/>
              <a:ext cx="1783380" cy="781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578500" y="2178994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Living Donor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159784" y="2993888"/>
            <a:ext cx="1227148" cy="1666665"/>
          </a:xfrm>
          <a:custGeom>
            <a:avLst/>
            <a:gdLst/>
            <a:ahLst/>
            <a:cxnLst/>
            <a:rect l="l" t="t" r="r" b="b"/>
            <a:pathLst>
              <a:path w="1680338" h="2207341">
                <a:moveTo>
                  <a:pt x="0" y="0"/>
                </a:moveTo>
                <a:lnTo>
                  <a:pt x="1680339" y="0"/>
                </a:lnTo>
                <a:lnTo>
                  <a:pt x="1680339" y="2207341"/>
                </a:lnTo>
                <a:lnTo>
                  <a:pt x="0" y="22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6911B3-3C32-F666-9B64-3D91439E605A}"/>
              </a:ext>
            </a:extLst>
          </p:cNvPr>
          <p:cNvSpPr txBox="1"/>
          <p:nvPr/>
        </p:nvSpPr>
        <p:spPr>
          <a:xfrm>
            <a:off x="548305" y="2510250"/>
            <a:ext cx="699549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bg1"/>
                </a:solidFill>
                <a:latin typeface="Grotesque MT Std" panose="020B0504020202020204" pitchFamily="34" charset="0"/>
              </a:rPr>
              <a:t>A donor kidney is placed in your body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bg1"/>
                </a:solidFill>
                <a:latin typeface="Grotesque MT Std" panose="020B0504020202020204" pitchFamily="34" charset="0"/>
              </a:rPr>
              <a:t>New kidney does the work of diseased kidneys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bg1"/>
                </a:solidFill>
                <a:latin typeface="Grotesque MT Std" panose="020B0504020202020204" pitchFamily="34" charset="0"/>
              </a:rPr>
              <a:t>You will ALWAYS need medication to protect your new kidney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3568" y="2281073"/>
            <a:ext cx="5388212" cy="5494035"/>
            <a:chOff x="0" y="0"/>
            <a:chExt cx="1419118" cy="14469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9118" cy="1446989"/>
            </a:xfrm>
            <a:custGeom>
              <a:avLst/>
              <a:gdLst/>
              <a:ahLst/>
              <a:cxnLst/>
              <a:rect l="l" t="t" r="r" b="b"/>
              <a:pathLst>
                <a:path w="1419118" h="1446989">
                  <a:moveTo>
                    <a:pt x="73278" y="0"/>
                  </a:moveTo>
                  <a:lnTo>
                    <a:pt x="1345840" y="0"/>
                  </a:lnTo>
                  <a:cubicBezTo>
                    <a:pt x="1386310" y="0"/>
                    <a:pt x="1419118" y="32808"/>
                    <a:pt x="1419118" y="73278"/>
                  </a:cubicBezTo>
                  <a:lnTo>
                    <a:pt x="1419118" y="1373710"/>
                  </a:lnTo>
                  <a:cubicBezTo>
                    <a:pt x="1419118" y="1414181"/>
                    <a:pt x="1386310" y="1446989"/>
                    <a:pt x="1345840" y="1446989"/>
                  </a:cubicBezTo>
                  <a:lnTo>
                    <a:pt x="73278" y="1446989"/>
                  </a:lnTo>
                  <a:cubicBezTo>
                    <a:pt x="32808" y="1446989"/>
                    <a:pt x="0" y="1414181"/>
                    <a:pt x="0" y="1373710"/>
                  </a:cubicBezTo>
                  <a:lnTo>
                    <a:pt x="0" y="73278"/>
                  </a:lnTo>
                  <a:cubicBezTo>
                    <a:pt x="0" y="32808"/>
                    <a:pt x="32808" y="0"/>
                    <a:pt x="73278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19118" cy="152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72305" y="2281073"/>
            <a:ext cx="5354373" cy="5494035"/>
            <a:chOff x="0" y="0"/>
            <a:chExt cx="1410205" cy="14469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0205" cy="1446989"/>
            </a:xfrm>
            <a:custGeom>
              <a:avLst/>
              <a:gdLst/>
              <a:ahLst/>
              <a:cxnLst/>
              <a:rect l="l" t="t" r="r" b="b"/>
              <a:pathLst>
                <a:path w="1410205" h="1446989">
                  <a:moveTo>
                    <a:pt x="73741" y="0"/>
                  </a:moveTo>
                  <a:lnTo>
                    <a:pt x="1336464" y="0"/>
                  </a:lnTo>
                  <a:cubicBezTo>
                    <a:pt x="1377190" y="0"/>
                    <a:pt x="1410205" y="33015"/>
                    <a:pt x="1410205" y="73741"/>
                  </a:cubicBezTo>
                  <a:lnTo>
                    <a:pt x="1410205" y="1373247"/>
                  </a:lnTo>
                  <a:cubicBezTo>
                    <a:pt x="1410205" y="1392805"/>
                    <a:pt x="1402436" y="1411561"/>
                    <a:pt x="1388607" y="1425390"/>
                  </a:cubicBezTo>
                  <a:cubicBezTo>
                    <a:pt x="1374778" y="1439219"/>
                    <a:pt x="1356021" y="1446989"/>
                    <a:pt x="1336464" y="1446989"/>
                  </a:cubicBezTo>
                  <a:lnTo>
                    <a:pt x="73741" y="1446989"/>
                  </a:lnTo>
                  <a:cubicBezTo>
                    <a:pt x="54184" y="1446989"/>
                    <a:pt x="35427" y="1439219"/>
                    <a:pt x="21598" y="1425390"/>
                  </a:cubicBezTo>
                  <a:cubicBezTo>
                    <a:pt x="7769" y="1411561"/>
                    <a:pt x="0" y="1392805"/>
                    <a:pt x="0" y="1373247"/>
                  </a:cubicBezTo>
                  <a:lnTo>
                    <a:pt x="0" y="73741"/>
                  </a:lnTo>
                  <a:cubicBezTo>
                    <a:pt x="0" y="54184"/>
                    <a:pt x="7769" y="35427"/>
                    <a:pt x="21598" y="21598"/>
                  </a:cubicBezTo>
                  <a:cubicBezTo>
                    <a:pt x="35427" y="7769"/>
                    <a:pt x="54184" y="0"/>
                    <a:pt x="73741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10205" cy="152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49140" y="2281073"/>
            <a:ext cx="5381107" cy="5494035"/>
            <a:chOff x="0" y="0"/>
            <a:chExt cx="1417246" cy="14469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7246" cy="1446989"/>
            </a:xfrm>
            <a:custGeom>
              <a:avLst/>
              <a:gdLst/>
              <a:ahLst/>
              <a:cxnLst/>
              <a:rect l="l" t="t" r="r" b="b"/>
              <a:pathLst>
                <a:path w="1417246" h="1446989">
                  <a:moveTo>
                    <a:pt x="73375" y="0"/>
                  </a:moveTo>
                  <a:lnTo>
                    <a:pt x="1343871" y="0"/>
                  </a:lnTo>
                  <a:cubicBezTo>
                    <a:pt x="1363332" y="0"/>
                    <a:pt x="1381995" y="7731"/>
                    <a:pt x="1395755" y="21491"/>
                  </a:cubicBezTo>
                  <a:cubicBezTo>
                    <a:pt x="1409516" y="35251"/>
                    <a:pt x="1417246" y="53915"/>
                    <a:pt x="1417246" y="73375"/>
                  </a:cubicBezTo>
                  <a:lnTo>
                    <a:pt x="1417246" y="1373614"/>
                  </a:lnTo>
                  <a:cubicBezTo>
                    <a:pt x="1417246" y="1393074"/>
                    <a:pt x="1409516" y="1411737"/>
                    <a:pt x="1395755" y="1425497"/>
                  </a:cubicBezTo>
                  <a:cubicBezTo>
                    <a:pt x="1381995" y="1439258"/>
                    <a:pt x="1363332" y="1446989"/>
                    <a:pt x="1343871" y="1446989"/>
                  </a:cubicBezTo>
                  <a:lnTo>
                    <a:pt x="73375" y="1446989"/>
                  </a:lnTo>
                  <a:cubicBezTo>
                    <a:pt x="53915" y="1446989"/>
                    <a:pt x="35251" y="1439258"/>
                    <a:pt x="21491" y="1425497"/>
                  </a:cubicBezTo>
                  <a:cubicBezTo>
                    <a:pt x="7731" y="1411737"/>
                    <a:pt x="0" y="1393074"/>
                    <a:pt x="0" y="1373614"/>
                  </a:cubicBezTo>
                  <a:lnTo>
                    <a:pt x="0" y="73375"/>
                  </a:lnTo>
                  <a:cubicBezTo>
                    <a:pt x="0" y="53915"/>
                    <a:pt x="7731" y="35251"/>
                    <a:pt x="21491" y="21491"/>
                  </a:cubicBezTo>
                  <a:cubicBezTo>
                    <a:pt x="35251" y="7731"/>
                    <a:pt x="53915" y="0"/>
                    <a:pt x="73375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17246" cy="152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656824" y="4830158"/>
            <a:ext cx="1680338" cy="2207341"/>
          </a:xfrm>
          <a:custGeom>
            <a:avLst/>
            <a:gdLst/>
            <a:ahLst/>
            <a:cxnLst/>
            <a:rect l="l" t="t" r="r" b="b"/>
            <a:pathLst>
              <a:path w="1680338" h="2207341">
                <a:moveTo>
                  <a:pt x="0" y="0"/>
                </a:moveTo>
                <a:lnTo>
                  <a:pt x="1680338" y="0"/>
                </a:lnTo>
                <a:lnTo>
                  <a:pt x="1680338" y="2207341"/>
                </a:lnTo>
                <a:lnTo>
                  <a:pt x="0" y="2207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481380" y="4491030"/>
            <a:ext cx="2885596" cy="288559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93928" y="806264"/>
            <a:ext cx="15176180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How Long Does a Transplant Last?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2383543"/>
            <a:ext cx="4343480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10-13 years from a deceased donor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58391" y="2383543"/>
            <a:ext cx="4393161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15-20 years from a living donor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84614" y="2351864"/>
            <a:ext cx="5110160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If no longer working, return to dialysis and try again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696804" y="4706454"/>
            <a:ext cx="2454748" cy="245474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693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783660" y="5028090"/>
            <a:ext cx="1863747" cy="1868418"/>
          </a:xfrm>
          <a:custGeom>
            <a:avLst/>
            <a:gdLst/>
            <a:ahLst/>
            <a:cxnLst/>
            <a:rect l="l" t="t" r="r" b="b"/>
            <a:pathLst>
              <a:path w="1863747" h="1868418">
                <a:moveTo>
                  <a:pt x="0" y="0"/>
                </a:moveTo>
                <a:lnTo>
                  <a:pt x="1863747" y="0"/>
                </a:lnTo>
                <a:lnTo>
                  <a:pt x="1863747" y="1868419"/>
                </a:lnTo>
                <a:lnTo>
                  <a:pt x="0" y="1868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7755979" y="5181363"/>
            <a:ext cx="4393161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693C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15-20 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844845" y="4420535"/>
            <a:ext cx="2885596" cy="288559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060269" y="4635959"/>
            <a:ext cx="2454748" cy="2454748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693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263663" y="5181363"/>
            <a:ext cx="4108642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693C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10-13</a:t>
            </a:r>
          </a:p>
        </p:txBody>
      </p:sp>
      <p:sp>
        <p:nvSpPr>
          <p:cNvPr id="37" name="Freeform 37"/>
          <p:cNvSpPr/>
          <p:nvPr/>
        </p:nvSpPr>
        <p:spPr>
          <a:xfrm>
            <a:off x="12434890" y="4803090"/>
            <a:ext cx="2358112" cy="2358112"/>
          </a:xfrm>
          <a:custGeom>
            <a:avLst/>
            <a:gdLst/>
            <a:ahLst/>
            <a:cxnLst/>
            <a:rect l="l" t="t" r="r" b="b"/>
            <a:pathLst>
              <a:path w="2358112" h="2358112">
                <a:moveTo>
                  <a:pt x="0" y="0"/>
                </a:moveTo>
                <a:lnTo>
                  <a:pt x="2358113" y="0"/>
                </a:lnTo>
                <a:lnTo>
                  <a:pt x="2358113" y="2358112"/>
                </a:lnTo>
                <a:lnTo>
                  <a:pt x="0" y="235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4935878" y="4796089"/>
            <a:ext cx="2321707" cy="2372114"/>
          </a:xfrm>
          <a:custGeom>
            <a:avLst/>
            <a:gdLst/>
            <a:ahLst/>
            <a:cxnLst/>
            <a:rect l="l" t="t" r="r" b="b"/>
            <a:pathLst>
              <a:path w="2321707" h="2372114">
                <a:moveTo>
                  <a:pt x="0" y="0"/>
                </a:moveTo>
                <a:lnTo>
                  <a:pt x="2321707" y="0"/>
                </a:lnTo>
                <a:lnTo>
                  <a:pt x="2321707" y="2372114"/>
                </a:lnTo>
                <a:lnTo>
                  <a:pt x="0" y="23721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151942"/>
            <a:ext cx="18590092" cy="8155360"/>
            <a:chOff x="0" y="0"/>
            <a:chExt cx="4896156" cy="2147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47914"/>
            </a:xfrm>
            <a:custGeom>
              <a:avLst/>
              <a:gdLst/>
              <a:ahLst/>
              <a:cxnLst/>
              <a:rect l="l" t="t" r="r" b="b"/>
              <a:pathLst>
                <a:path w="4896156" h="2147914">
                  <a:moveTo>
                    <a:pt x="0" y="0"/>
                  </a:moveTo>
                  <a:lnTo>
                    <a:pt x="4896156" y="0"/>
                  </a:lnTo>
                  <a:lnTo>
                    <a:pt x="4896156" y="2147914"/>
                  </a:lnTo>
                  <a:lnTo>
                    <a:pt x="0" y="214791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24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4470" y="1930510"/>
            <a:ext cx="5394498" cy="3126099"/>
            <a:chOff x="0" y="0"/>
            <a:chExt cx="1420773" cy="8233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2070" y="455701"/>
            <a:ext cx="15643604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To Think About for Transplant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454479" y="1930510"/>
            <a:ext cx="5394498" cy="3126099"/>
            <a:chOff x="0" y="0"/>
            <a:chExt cx="1420773" cy="8233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54474" y="1930510"/>
            <a:ext cx="5394498" cy="3126099"/>
            <a:chOff x="0" y="0"/>
            <a:chExt cx="1420773" cy="8233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54474" y="5260809"/>
            <a:ext cx="5394498" cy="3126099"/>
            <a:chOff x="0" y="0"/>
            <a:chExt cx="1420773" cy="8233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53798" y="5260809"/>
            <a:ext cx="5394498" cy="3126099"/>
            <a:chOff x="0" y="0"/>
            <a:chExt cx="1420773" cy="8233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54470" y="5260809"/>
            <a:ext cx="5394498" cy="3078474"/>
            <a:chOff x="0" y="0"/>
            <a:chExt cx="1420773" cy="8107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20773" cy="810792"/>
            </a:xfrm>
            <a:custGeom>
              <a:avLst/>
              <a:gdLst/>
              <a:ahLst/>
              <a:cxnLst/>
              <a:rect l="l" t="t" r="r" b="b"/>
              <a:pathLst>
                <a:path w="1420773" h="810792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37599"/>
                  </a:lnTo>
                  <a:cubicBezTo>
                    <a:pt x="1420773" y="778022"/>
                    <a:pt x="1388004" y="810792"/>
                    <a:pt x="1347581" y="810792"/>
                  </a:cubicBezTo>
                  <a:lnTo>
                    <a:pt x="73193" y="810792"/>
                  </a:lnTo>
                  <a:cubicBezTo>
                    <a:pt x="32769" y="810792"/>
                    <a:pt x="0" y="778022"/>
                    <a:pt x="0" y="737599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0069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420773" cy="886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650217" y="3444625"/>
            <a:ext cx="1403003" cy="1816185"/>
          </a:xfrm>
          <a:custGeom>
            <a:avLst/>
            <a:gdLst/>
            <a:ahLst/>
            <a:cxnLst/>
            <a:rect l="l" t="t" r="r" b="b"/>
            <a:pathLst>
              <a:path w="1403003" h="1816185">
                <a:moveTo>
                  <a:pt x="0" y="0"/>
                </a:moveTo>
                <a:lnTo>
                  <a:pt x="1403003" y="0"/>
                </a:lnTo>
                <a:lnTo>
                  <a:pt x="1403003" y="1816184"/>
                </a:lnTo>
                <a:lnTo>
                  <a:pt x="0" y="1816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465335" y="3572278"/>
            <a:ext cx="1285394" cy="1688531"/>
          </a:xfrm>
          <a:custGeom>
            <a:avLst/>
            <a:gdLst/>
            <a:ahLst/>
            <a:cxnLst/>
            <a:rect l="l" t="t" r="r" b="b"/>
            <a:pathLst>
              <a:path w="1285394" h="1688531">
                <a:moveTo>
                  <a:pt x="0" y="0"/>
                </a:moveTo>
                <a:lnTo>
                  <a:pt x="1285395" y="0"/>
                </a:lnTo>
                <a:lnTo>
                  <a:pt x="1285395" y="1688531"/>
                </a:lnTo>
                <a:lnTo>
                  <a:pt x="0" y="168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3906865" y="6456343"/>
            <a:ext cx="2171434" cy="2144291"/>
          </a:xfrm>
          <a:custGeom>
            <a:avLst/>
            <a:gdLst/>
            <a:ahLst/>
            <a:cxnLst/>
            <a:rect l="l" t="t" r="r" b="b"/>
            <a:pathLst>
              <a:path w="2171434" h="2144291">
                <a:moveTo>
                  <a:pt x="0" y="0"/>
                </a:moveTo>
                <a:lnTo>
                  <a:pt x="2171434" y="0"/>
                </a:lnTo>
                <a:lnTo>
                  <a:pt x="2171434" y="2144291"/>
                </a:lnTo>
                <a:lnTo>
                  <a:pt x="0" y="2144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99082" y="6886206"/>
            <a:ext cx="1902271" cy="1588397"/>
          </a:xfrm>
          <a:custGeom>
            <a:avLst/>
            <a:gdLst/>
            <a:ahLst/>
            <a:cxnLst/>
            <a:rect l="l" t="t" r="r" b="b"/>
            <a:pathLst>
              <a:path w="1902271" h="1588397">
                <a:moveTo>
                  <a:pt x="0" y="0"/>
                </a:moveTo>
                <a:lnTo>
                  <a:pt x="1902271" y="0"/>
                </a:lnTo>
                <a:lnTo>
                  <a:pt x="1902271" y="1588396"/>
                </a:lnTo>
                <a:lnTo>
                  <a:pt x="0" y="1588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3855316" y="6893831"/>
            <a:ext cx="1584733" cy="1580771"/>
          </a:xfrm>
          <a:custGeom>
            <a:avLst/>
            <a:gdLst/>
            <a:ahLst/>
            <a:cxnLst/>
            <a:rect l="l" t="t" r="r" b="b"/>
            <a:pathLst>
              <a:path w="1584733" h="1580771">
                <a:moveTo>
                  <a:pt x="0" y="0"/>
                </a:moveTo>
                <a:lnTo>
                  <a:pt x="1584733" y="0"/>
                </a:lnTo>
                <a:lnTo>
                  <a:pt x="1584733" y="1580771"/>
                </a:lnTo>
                <a:lnTo>
                  <a:pt x="0" y="1580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654470" y="2031133"/>
            <a:ext cx="5210359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Talk to your doctor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55627" y="2025916"/>
            <a:ext cx="439219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Find out if you are eligible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139598" y="2031133"/>
            <a:ext cx="3705969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Think about a living donor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67895" y="5398401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Medications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321963" y="5458204"/>
            <a:ext cx="56581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Caregiver support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04909" y="5345061"/>
            <a:ext cx="4035140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Testing and evaluation</a:t>
            </a:r>
          </a:p>
        </p:txBody>
      </p:sp>
      <p:sp>
        <p:nvSpPr>
          <p:cNvPr id="38" name="Freeform 38"/>
          <p:cNvSpPr/>
          <p:nvPr/>
        </p:nvSpPr>
        <p:spPr>
          <a:xfrm rot="-9712624">
            <a:off x="8377370" y="6489768"/>
            <a:ext cx="1748707" cy="1556349"/>
          </a:xfrm>
          <a:custGeom>
            <a:avLst/>
            <a:gdLst/>
            <a:ahLst/>
            <a:cxnLst/>
            <a:rect l="l" t="t" r="r" b="b"/>
            <a:pathLst>
              <a:path w="1748707" h="1556349">
                <a:moveTo>
                  <a:pt x="0" y="0"/>
                </a:moveTo>
                <a:lnTo>
                  <a:pt x="1748707" y="0"/>
                </a:lnTo>
                <a:lnTo>
                  <a:pt x="1748707" y="1556349"/>
                </a:lnTo>
                <a:lnTo>
                  <a:pt x="0" y="1556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8474714" y="3493559"/>
            <a:ext cx="1661215" cy="1767250"/>
          </a:xfrm>
          <a:custGeom>
            <a:avLst/>
            <a:gdLst/>
            <a:ahLst/>
            <a:cxnLst/>
            <a:rect l="l" t="t" r="r" b="b"/>
            <a:pathLst>
              <a:path w="1661215" h="1767250">
                <a:moveTo>
                  <a:pt x="0" y="0"/>
                </a:moveTo>
                <a:lnTo>
                  <a:pt x="1661215" y="0"/>
                </a:lnTo>
                <a:lnTo>
                  <a:pt x="1661215" y="1767250"/>
                </a:lnTo>
                <a:lnTo>
                  <a:pt x="0" y="176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973268"/>
            <a:ext cx="940165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Peritoneal Dialysis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68082" y="1724746"/>
            <a:ext cx="7411787" cy="6837509"/>
            <a:chOff x="0" y="0"/>
            <a:chExt cx="1952076" cy="18008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2076" cy="1800825"/>
            </a:xfrm>
            <a:custGeom>
              <a:avLst/>
              <a:gdLst/>
              <a:ahLst/>
              <a:cxnLst/>
              <a:rect l="l" t="t" r="r" b="b"/>
              <a:pathLst>
                <a:path w="1952076" h="1800825">
                  <a:moveTo>
                    <a:pt x="53272" y="0"/>
                  </a:moveTo>
                  <a:lnTo>
                    <a:pt x="1898804" y="0"/>
                  </a:lnTo>
                  <a:cubicBezTo>
                    <a:pt x="1928225" y="0"/>
                    <a:pt x="1952076" y="23851"/>
                    <a:pt x="1952076" y="53272"/>
                  </a:cubicBezTo>
                  <a:lnTo>
                    <a:pt x="1952076" y="1747554"/>
                  </a:lnTo>
                  <a:cubicBezTo>
                    <a:pt x="1952076" y="1761682"/>
                    <a:pt x="1946463" y="1775232"/>
                    <a:pt x="1936473" y="1785222"/>
                  </a:cubicBezTo>
                  <a:cubicBezTo>
                    <a:pt x="1926482" y="1795213"/>
                    <a:pt x="1912932" y="1800825"/>
                    <a:pt x="1898804" y="1800825"/>
                  </a:cubicBezTo>
                  <a:lnTo>
                    <a:pt x="53272" y="1800825"/>
                  </a:lnTo>
                  <a:cubicBezTo>
                    <a:pt x="23851" y="1800825"/>
                    <a:pt x="0" y="1776975"/>
                    <a:pt x="0" y="1747554"/>
                  </a:cubicBezTo>
                  <a:lnTo>
                    <a:pt x="0" y="53272"/>
                  </a:lnTo>
                  <a:cubicBezTo>
                    <a:pt x="0" y="39143"/>
                    <a:pt x="5613" y="25593"/>
                    <a:pt x="15603" y="15603"/>
                  </a:cubicBezTo>
                  <a:cubicBezTo>
                    <a:pt x="25593" y="5613"/>
                    <a:pt x="39143" y="0"/>
                    <a:pt x="53272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52076" cy="1877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216386" y="2056443"/>
            <a:ext cx="6042914" cy="6174114"/>
          </a:xfrm>
          <a:custGeom>
            <a:avLst/>
            <a:gdLst/>
            <a:ahLst/>
            <a:cxnLst/>
            <a:rect l="l" t="t" r="r" b="b"/>
            <a:pathLst>
              <a:path w="6042914" h="6174114">
                <a:moveTo>
                  <a:pt x="0" y="0"/>
                </a:moveTo>
                <a:lnTo>
                  <a:pt x="6042914" y="0"/>
                </a:lnTo>
                <a:lnTo>
                  <a:pt x="6042914" y="6174114"/>
                </a:lnTo>
                <a:lnTo>
                  <a:pt x="0" y="6174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003417"/>
            <a:chOff x="0" y="0"/>
            <a:chExt cx="4816593" cy="21078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07896"/>
            </a:xfrm>
            <a:custGeom>
              <a:avLst/>
              <a:gdLst/>
              <a:ahLst/>
              <a:cxnLst/>
              <a:rect l="l" t="t" r="r" b="b"/>
              <a:pathLst>
                <a:path w="4816592" h="2107896">
                  <a:moveTo>
                    <a:pt x="0" y="0"/>
                  </a:moveTo>
                  <a:lnTo>
                    <a:pt x="4816592" y="0"/>
                  </a:lnTo>
                  <a:lnTo>
                    <a:pt x="4816592" y="2107896"/>
                  </a:lnTo>
                  <a:lnTo>
                    <a:pt x="0" y="2107896"/>
                  </a:lnTo>
                  <a:close/>
                </a:path>
              </a:pathLst>
            </a:custGeom>
            <a:solidFill>
              <a:srgbClr val="1E9D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18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6595" y="7942968"/>
            <a:ext cx="18854472" cy="1315332"/>
            <a:chOff x="0" y="0"/>
            <a:chExt cx="4965787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5787" cy="346425"/>
            </a:xfrm>
            <a:custGeom>
              <a:avLst/>
              <a:gdLst/>
              <a:ahLst/>
              <a:cxnLst/>
              <a:rect l="l" t="t" r="r" b="b"/>
              <a:pathLst>
                <a:path w="4965787" h="346425">
                  <a:moveTo>
                    <a:pt x="20941" y="0"/>
                  </a:moveTo>
                  <a:lnTo>
                    <a:pt x="4944845" y="0"/>
                  </a:lnTo>
                  <a:cubicBezTo>
                    <a:pt x="4950399" y="0"/>
                    <a:pt x="4955726" y="2206"/>
                    <a:pt x="4959653" y="6134"/>
                  </a:cubicBezTo>
                  <a:cubicBezTo>
                    <a:pt x="4963580" y="10061"/>
                    <a:pt x="4965787" y="15387"/>
                    <a:pt x="4965787" y="20941"/>
                  </a:cubicBezTo>
                  <a:lnTo>
                    <a:pt x="4965787" y="325483"/>
                  </a:lnTo>
                  <a:cubicBezTo>
                    <a:pt x="4965787" y="337049"/>
                    <a:pt x="4956411" y="346425"/>
                    <a:pt x="4944845" y="346425"/>
                  </a:cubicBezTo>
                  <a:lnTo>
                    <a:pt x="20941" y="346425"/>
                  </a:lnTo>
                  <a:cubicBezTo>
                    <a:pt x="9376" y="346425"/>
                    <a:pt x="0" y="337049"/>
                    <a:pt x="0" y="325483"/>
                  </a:cubicBezTo>
                  <a:lnTo>
                    <a:pt x="0" y="20941"/>
                  </a:lnTo>
                  <a:cubicBezTo>
                    <a:pt x="0" y="9376"/>
                    <a:pt x="9376" y="0"/>
                    <a:pt x="20941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965787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68470" y="2264043"/>
            <a:ext cx="4544343" cy="5381557"/>
            <a:chOff x="0" y="0"/>
            <a:chExt cx="1196864" cy="1417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14957" y="2281001"/>
            <a:ext cx="4544343" cy="5381557"/>
            <a:chOff x="0" y="0"/>
            <a:chExt cx="1196864" cy="1417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9828" y="2281001"/>
            <a:ext cx="4544343" cy="5381557"/>
            <a:chOff x="0" y="0"/>
            <a:chExt cx="1196864" cy="14173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350012" y="4643618"/>
            <a:ext cx="1707465" cy="3299350"/>
          </a:xfrm>
          <a:custGeom>
            <a:avLst/>
            <a:gdLst/>
            <a:ahLst/>
            <a:cxnLst/>
            <a:rect l="l" t="t" r="r" b="b"/>
            <a:pathLst>
              <a:path w="1707465" h="3299350">
                <a:moveTo>
                  <a:pt x="0" y="0"/>
                </a:moveTo>
                <a:lnTo>
                  <a:pt x="1707465" y="0"/>
                </a:lnTo>
                <a:lnTo>
                  <a:pt x="1707465" y="3299350"/>
                </a:lnTo>
                <a:lnTo>
                  <a:pt x="0" y="329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41" r="-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2994831" y="2382418"/>
            <a:ext cx="3984594" cy="205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PD Exchange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27209" y="4278528"/>
            <a:ext cx="3252216" cy="1460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Manual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Machine</a:t>
            </a:r>
          </a:p>
        </p:txBody>
      </p:sp>
      <p:sp>
        <p:nvSpPr>
          <p:cNvPr id="20" name="Freeform 20"/>
          <p:cNvSpPr/>
          <p:nvPr/>
        </p:nvSpPr>
        <p:spPr>
          <a:xfrm>
            <a:off x="12296314" y="4300231"/>
            <a:ext cx="5844337" cy="4514142"/>
          </a:xfrm>
          <a:custGeom>
            <a:avLst/>
            <a:gdLst/>
            <a:ahLst/>
            <a:cxnLst/>
            <a:rect l="l" t="t" r="r" b="b"/>
            <a:pathLst>
              <a:path w="5844337" h="4514142">
                <a:moveTo>
                  <a:pt x="0" y="0"/>
                </a:moveTo>
                <a:lnTo>
                  <a:pt x="5844337" y="0"/>
                </a:lnTo>
                <a:lnTo>
                  <a:pt x="5844337" y="4514142"/>
                </a:lnTo>
                <a:lnTo>
                  <a:pt x="0" y="4514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314752">
            <a:off x="1443508" y="3219268"/>
            <a:ext cx="5956719" cy="7710963"/>
          </a:xfrm>
          <a:custGeom>
            <a:avLst/>
            <a:gdLst/>
            <a:ahLst/>
            <a:cxnLst/>
            <a:rect l="l" t="t" r="r" b="b"/>
            <a:pathLst>
              <a:path w="5956719" h="7710963">
                <a:moveTo>
                  <a:pt x="0" y="0"/>
                </a:moveTo>
                <a:lnTo>
                  <a:pt x="5956718" y="0"/>
                </a:lnTo>
                <a:lnTo>
                  <a:pt x="5956718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0" y="491867"/>
            <a:ext cx="10300799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Peritoneal Dialysis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99238" y="2188093"/>
            <a:ext cx="4009013" cy="205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Peritoneal Membrane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9702" y="2188093"/>
            <a:ext cx="3984594" cy="205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PD Catheter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003417"/>
            <a:chOff x="0" y="0"/>
            <a:chExt cx="4816593" cy="21078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07896"/>
            </a:xfrm>
            <a:custGeom>
              <a:avLst/>
              <a:gdLst/>
              <a:ahLst/>
              <a:cxnLst/>
              <a:rect l="l" t="t" r="r" b="b"/>
              <a:pathLst>
                <a:path w="4816592" h="2107896">
                  <a:moveTo>
                    <a:pt x="0" y="0"/>
                  </a:moveTo>
                  <a:lnTo>
                    <a:pt x="4816592" y="0"/>
                  </a:lnTo>
                  <a:lnTo>
                    <a:pt x="4816592" y="2107896"/>
                  </a:lnTo>
                  <a:lnTo>
                    <a:pt x="0" y="2107896"/>
                  </a:lnTo>
                  <a:close/>
                </a:path>
              </a:pathLst>
            </a:custGeom>
            <a:solidFill>
              <a:srgbClr val="1E9D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18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81814" y="1966676"/>
            <a:ext cx="4392281" cy="7617415"/>
            <a:chOff x="0" y="0"/>
            <a:chExt cx="1156815" cy="2006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6815" cy="2006233"/>
            </a:xfrm>
            <a:custGeom>
              <a:avLst/>
              <a:gdLst/>
              <a:ahLst/>
              <a:cxnLst/>
              <a:rect l="l" t="t" r="r" b="b"/>
              <a:pathLst>
                <a:path w="1156815" h="2006233">
                  <a:moveTo>
                    <a:pt x="89894" y="0"/>
                  </a:moveTo>
                  <a:lnTo>
                    <a:pt x="1066921" y="0"/>
                  </a:lnTo>
                  <a:cubicBezTo>
                    <a:pt x="1116568" y="0"/>
                    <a:pt x="1156815" y="40247"/>
                    <a:pt x="1156815" y="89894"/>
                  </a:cubicBezTo>
                  <a:lnTo>
                    <a:pt x="1156815" y="1916339"/>
                  </a:lnTo>
                  <a:cubicBezTo>
                    <a:pt x="1156815" y="1965986"/>
                    <a:pt x="1116568" y="2006233"/>
                    <a:pt x="1066921" y="2006233"/>
                  </a:cubicBezTo>
                  <a:lnTo>
                    <a:pt x="89894" y="2006233"/>
                  </a:lnTo>
                  <a:cubicBezTo>
                    <a:pt x="40247" y="2006233"/>
                    <a:pt x="0" y="1965986"/>
                    <a:pt x="0" y="1916339"/>
                  </a:cubicBezTo>
                  <a:lnTo>
                    <a:pt x="0" y="89894"/>
                  </a:lnTo>
                  <a:cubicBezTo>
                    <a:pt x="0" y="40247"/>
                    <a:pt x="40247" y="0"/>
                    <a:pt x="89894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56815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112" y="1966676"/>
            <a:ext cx="4392281" cy="7617415"/>
            <a:chOff x="0" y="0"/>
            <a:chExt cx="1156815" cy="2006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6815" cy="2006233"/>
            </a:xfrm>
            <a:custGeom>
              <a:avLst/>
              <a:gdLst/>
              <a:ahLst/>
              <a:cxnLst/>
              <a:rect l="l" t="t" r="r" b="b"/>
              <a:pathLst>
                <a:path w="1156815" h="2006233">
                  <a:moveTo>
                    <a:pt x="89894" y="0"/>
                  </a:moveTo>
                  <a:lnTo>
                    <a:pt x="1066921" y="0"/>
                  </a:lnTo>
                  <a:cubicBezTo>
                    <a:pt x="1116568" y="0"/>
                    <a:pt x="1156815" y="40247"/>
                    <a:pt x="1156815" y="89894"/>
                  </a:cubicBezTo>
                  <a:lnTo>
                    <a:pt x="1156815" y="1916339"/>
                  </a:lnTo>
                  <a:cubicBezTo>
                    <a:pt x="1156815" y="1965986"/>
                    <a:pt x="1116568" y="2006233"/>
                    <a:pt x="1066921" y="2006233"/>
                  </a:cubicBezTo>
                  <a:lnTo>
                    <a:pt x="89894" y="2006233"/>
                  </a:lnTo>
                  <a:cubicBezTo>
                    <a:pt x="40247" y="2006233"/>
                    <a:pt x="0" y="1965986"/>
                    <a:pt x="0" y="1916339"/>
                  </a:cubicBezTo>
                  <a:lnTo>
                    <a:pt x="0" y="89894"/>
                  </a:lnTo>
                  <a:cubicBezTo>
                    <a:pt x="0" y="40247"/>
                    <a:pt x="40247" y="0"/>
                    <a:pt x="89894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56815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88395" y="1966676"/>
            <a:ext cx="4392281" cy="7617415"/>
            <a:chOff x="0" y="0"/>
            <a:chExt cx="1156815" cy="20062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56815" cy="2006233"/>
            </a:xfrm>
            <a:custGeom>
              <a:avLst/>
              <a:gdLst/>
              <a:ahLst/>
              <a:cxnLst/>
              <a:rect l="l" t="t" r="r" b="b"/>
              <a:pathLst>
                <a:path w="1156815" h="2006233">
                  <a:moveTo>
                    <a:pt x="89894" y="0"/>
                  </a:moveTo>
                  <a:lnTo>
                    <a:pt x="1066921" y="0"/>
                  </a:lnTo>
                  <a:cubicBezTo>
                    <a:pt x="1116568" y="0"/>
                    <a:pt x="1156815" y="40247"/>
                    <a:pt x="1156815" y="89894"/>
                  </a:cubicBezTo>
                  <a:lnTo>
                    <a:pt x="1156815" y="1916339"/>
                  </a:lnTo>
                  <a:cubicBezTo>
                    <a:pt x="1156815" y="1965986"/>
                    <a:pt x="1116568" y="2006233"/>
                    <a:pt x="1066921" y="2006233"/>
                  </a:cubicBezTo>
                  <a:lnTo>
                    <a:pt x="89894" y="2006233"/>
                  </a:lnTo>
                  <a:cubicBezTo>
                    <a:pt x="40247" y="2006233"/>
                    <a:pt x="0" y="1965986"/>
                    <a:pt x="0" y="1916339"/>
                  </a:cubicBezTo>
                  <a:lnTo>
                    <a:pt x="0" y="89894"/>
                  </a:lnTo>
                  <a:cubicBezTo>
                    <a:pt x="0" y="40247"/>
                    <a:pt x="40247" y="0"/>
                    <a:pt x="89894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56815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709985" y="1966676"/>
            <a:ext cx="4392281" cy="7617415"/>
            <a:chOff x="0" y="0"/>
            <a:chExt cx="1156815" cy="20062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6815" cy="2006233"/>
            </a:xfrm>
            <a:custGeom>
              <a:avLst/>
              <a:gdLst/>
              <a:ahLst/>
              <a:cxnLst/>
              <a:rect l="l" t="t" r="r" b="b"/>
              <a:pathLst>
                <a:path w="1156815" h="2006233">
                  <a:moveTo>
                    <a:pt x="89894" y="0"/>
                  </a:moveTo>
                  <a:lnTo>
                    <a:pt x="1066921" y="0"/>
                  </a:lnTo>
                  <a:cubicBezTo>
                    <a:pt x="1116568" y="0"/>
                    <a:pt x="1156815" y="40247"/>
                    <a:pt x="1156815" y="89894"/>
                  </a:cubicBezTo>
                  <a:lnTo>
                    <a:pt x="1156815" y="1916339"/>
                  </a:lnTo>
                  <a:cubicBezTo>
                    <a:pt x="1156815" y="1965986"/>
                    <a:pt x="1116568" y="2006233"/>
                    <a:pt x="1066921" y="2006233"/>
                  </a:cubicBezTo>
                  <a:lnTo>
                    <a:pt x="89894" y="2006233"/>
                  </a:lnTo>
                  <a:cubicBezTo>
                    <a:pt x="40247" y="2006233"/>
                    <a:pt x="0" y="1965986"/>
                    <a:pt x="0" y="1916339"/>
                  </a:cubicBezTo>
                  <a:lnTo>
                    <a:pt x="0" y="89894"/>
                  </a:lnTo>
                  <a:cubicBezTo>
                    <a:pt x="0" y="40247"/>
                    <a:pt x="40247" y="0"/>
                    <a:pt x="89894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156815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0" y="491867"/>
            <a:ext cx="725054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PD Catheter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880973" y="7002513"/>
            <a:ext cx="3993962" cy="2937690"/>
            <a:chOff x="0" y="0"/>
            <a:chExt cx="1051908" cy="77371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51908" cy="773713"/>
            </a:xfrm>
            <a:custGeom>
              <a:avLst/>
              <a:gdLst/>
              <a:ahLst/>
              <a:cxnLst/>
              <a:rect l="l" t="t" r="r" b="b"/>
              <a:pathLst>
                <a:path w="1051908" h="773713">
                  <a:moveTo>
                    <a:pt x="98859" y="0"/>
                  </a:moveTo>
                  <a:lnTo>
                    <a:pt x="953049" y="0"/>
                  </a:lnTo>
                  <a:cubicBezTo>
                    <a:pt x="979268" y="0"/>
                    <a:pt x="1004413" y="10415"/>
                    <a:pt x="1022953" y="28955"/>
                  </a:cubicBezTo>
                  <a:cubicBezTo>
                    <a:pt x="1041492" y="47495"/>
                    <a:pt x="1051908" y="72640"/>
                    <a:pt x="1051908" y="98859"/>
                  </a:cubicBezTo>
                  <a:lnTo>
                    <a:pt x="1051908" y="674854"/>
                  </a:lnTo>
                  <a:cubicBezTo>
                    <a:pt x="1051908" y="701073"/>
                    <a:pt x="1041492" y="726218"/>
                    <a:pt x="1022953" y="744758"/>
                  </a:cubicBezTo>
                  <a:cubicBezTo>
                    <a:pt x="1004413" y="763297"/>
                    <a:pt x="979268" y="773713"/>
                    <a:pt x="953049" y="773713"/>
                  </a:cubicBezTo>
                  <a:lnTo>
                    <a:pt x="98859" y="773713"/>
                  </a:lnTo>
                  <a:cubicBezTo>
                    <a:pt x="72640" y="773713"/>
                    <a:pt x="47495" y="763297"/>
                    <a:pt x="28955" y="744758"/>
                  </a:cubicBezTo>
                  <a:cubicBezTo>
                    <a:pt x="10415" y="726218"/>
                    <a:pt x="0" y="701073"/>
                    <a:pt x="0" y="674854"/>
                  </a:cubicBezTo>
                  <a:lnTo>
                    <a:pt x="0" y="98859"/>
                  </a:lnTo>
                  <a:cubicBezTo>
                    <a:pt x="0" y="72640"/>
                    <a:pt x="10415" y="47495"/>
                    <a:pt x="28955" y="28955"/>
                  </a:cubicBezTo>
                  <a:cubicBezTo>
                    <a:pt x="47495" y="10415"/>
                    <a:pt x="72640" y="0"/>
                    <a:pt x="98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051908" cy="84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091495">
            <a:off x="5447024" y="6124824"/>
            <a:ext cx="4170466" cy="5986339"/>
          </a:xfrm>
          <a:custGeom>
            <a:avLst/>
            <a:gdLst/>
            <a:ahLst/>
            <a:cxnLst/>
            <a:rect l="l" t="t" r="r" b="b"/>
            <a:pathLst>
              <a:path w="4170466" h="5986339">
                <a:moveTo>
                  <a:pt x="0" y="0"/>
                </a:moveTo>
                <a:lnTo>
                  <a:pt x="4170466" y="0"/>
                </a:lnTo>
                <a:lnTo>
                  <a:pt x="4170466" y="5986339"/>
                </a:lnTo>
                <a:lnTo>
                  <a:pt x="0" y="598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9395059" y="7002513"/>
            <a:ext cx="3993962" cy="2937690"/>
            <a:chOff x="0" y="0"/>
            <a:chExt cx="1051908" cy="7737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51908" cy="773713"/>
            </a:xfrm>
            <a:custGeom>
              <a:avLst/>
              <a:gdLst/>
              <a:ahLst/>
              <a:cxnLst/>
              <a:rect l="l" t="t" r="r" b="b"/>
              <a:pathLst>
                <a:path w="1051908" h="773713">
                  <a:moveTo>
                    <a:pt x="98859" y="0"/>
                  </a:moveTo>
                  <a:lnTo>
                    <a:pt x="953049" y="0"/>
                  </a:lnTo>
                  <a:cubicBezTo>
                    <a:pt x="979268" y="0"/>
                    <a:pt x="1004413" y="10415"/>
                    <a:pt x="1022953" y="28955"/>
                  </a:cubicBezTo>
                  <a:cubicBezTo>
                    <a:pt x="1041492" y="47495"/>
                    <a:pt x="1051908" y="72640"/>
                    <a:pt x="1051908" y="98859"/>
                  </a:cubicBezTo>
                  <a:lnTo>
                    <a:pt x="1051908" y="674854"/>
                  </a:lnTo>
                  <a:cubicBezTo>
                    <a:pt x="1051908" y="701073"/>
                    <a:pt x="1041492" y="726218"/>
                    <a:pt x="1022953" y="744758"/>
                  </a:cubicBezTo>
                  <a:cubicBezTo>
                    <a:pt x="1004413" y="763297"/>
                    <a:pt x="979268" y="773713"/>
                    <a:pt x="953049" y="773713"/>
                  </a:cubicBezTo>
                  <a:lnTo>
                    <a:pt x="98859" y="773713"/>
                  </a:lnTo>
                  <a:cubicBezTo>
                    <a:pt x="72640" y="773713"/>
                    <a:pt x="47495" y="763297"/>
                    <a:pt x="28955" y="744758"/>
                  </a:cubicBezTo>
                  <a:cubicBezTo>
                    <a:pt x="10415" y="726218"/>
                    <a:pt x="0" y="701073"/>
                    <a:pt x="0" y="674854"/>
                  </a:cubicBezTo>
                  <a:lnTo>
                    <a:pt x="0" y="98859"/>
                  </a:lnTo>
                  <a:cubicBezTo>
                    <a:pt x="0" y="72640"/>
                    <a:pt x="10415" y="47495"/>
                    <a:pt x="28955" y="28955"/>
                  </a:cubicBezTo>
                  <a:cubicBezTo>
                    <a:pt x="47495" y="10415"/>
                    <a:pt x="72640" y="0"/>
                    <a:pt x="98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1051908" cy="84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0800000">
            <a:off x="9754351" y="8215740"/>
            <a:ext cx="3275378" cy="511236"/>
          </a:xfrm>
          <a:custGeom>
            <a:avLst/>
            <a:gdLst/>
            <a:ahLst/>
            <a:cxnLst/>
            <a:rect l="l" t="t" r="r" b="b"/>
            <a:pathLst>
              <a:path w="3275378" h="511236">
                <a:moveTo>
                  <a:pt x="0" y="0"/>
                </a:moveTo>
                <a:lnTo>
                  <a:pt x="3275378" y="0"/>
                </a:lnTo>
                <a:lnTo>
                  <a:pt x="3275378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3923576" y="7002513"/>
            <a:ext cx="3993962" cy="2937690"/>
            <a:chOff x="0" y="0"/>
            <a:chExt cx="1051908" cy="77371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51908" cy="773713"/>
            </a:xfrm>
            <a:custGeom>
              <a:avLst/>
              <a:gdLst/>
              <a:ahLst/>
              <a:cxnLst/>
              <a:rect l="l" t="t" r="r" b="b"/>
              <a:pathLst>
                <a:path w="1051908" h="773713">
                  <a:moveTo>
                    <a:pt x="98859" y="0"/>
                  </a:moveTo>
                  <a:lnTo>
                    <a:pt x="953049" y="0"/>
                  </a:lnTo>
                  <a:cubicBezTo>
                    <a:pt x="979268" y="0"/>
                    <a:pt x="1004413" y="10415"/>
                    <a:pt x="1022953" y="28955"/>
                  </a:cubicBezTo>
                  <a:cubicBezTo>
                    <a:pt x="1041492" y="47495"/>
                    <a:pt x="1051908" y="72640"/>
                    <a:pt x="1051908" y="98859"/>
                  </a:cubicBezTo>
                  <a:lnTo>
                    <a:pt x="1051908" y="674854"/>
                  </a:lnTo>
                  <a:cubicBezTo>
                    <a:pt x="1051908" y="701073"/>
                    <a:pt x="1041492" y="726218"/>
                    <a:pt x="1022953" y="744758"/>
                  </a:cubicBezTo>
                  <a:cubicBezTo>
                    <a:pt x="1004413" y="763297"/>
                    <a:pt x="979268" y="773713"/>
                    <a:pt x="953049" y="773713"/>
                  </a:cubicBezTo>
                  <a:lnTo>
                    <a:pt x="98859" y="773713"/>
                  </a:lnTo>
                  <a:cubicBezTo>
                    <a:pt x="72640" y="773713"/>
                    <a:pt x="47495" y="763297"/>
                    <a:pt x="28955" y="744758"/>
                  </a:cubicBezTo>
                  <a:cubicBezTo>
                    <a:pt x="10415" y="726218"/>
                    <a:pt x="0" y="701073"/>
                    <a:pt x="0" y="674854"/>
                  </a:cubicBezTo>
                  <a:lnTo>
                    <a:pt x="0" y="98859"/>
                  </a:lnTo>
                  <a:cubicBezTo>
                    <a:pt x="0" y="72640"/>
                    <a:pt x="10415" y="47495"/>
                    <a:pt x="28955" y="28955"/>
                  </a:cubicBezTo>
                  <a:cubicBezTo>
                    <a:pt x="47495" y="10415"/>
                    <a:pt x="72640" y="0"/>
                    <a:pt x="98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1051908" cy="84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70291" y="7002513"/>
            <a:ext cx="3993962" cy="2937690"/>
            <a:chOff x="0" y="0"/>
            <a:chExt cx="1051908" cy="77371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51908" cy="773713"/>
            </a:xfrm>
            <a:custGeom>
              <a:avLst/>
              <a:gdLst/>
              <a:ahLst/>
              <a:cxnLst/>
              <a:rect l="l" t="t" r="r" b="b"/>
              <a:pathLst>
                <a:path w="1051908" h="773713">
                  <a:moveTo>
                    <a:pt x="98859" y="0"/>
                  </a:moveTo>
                  <a:lnTo>
                    <a:pt x="953049" y="0"/>
                  </a:lnTo>
                  <a:cubicBezTo>
                    <a:pt x="979268" y="0"/>
                    <a:pt x="1004413" y="10415"/>
                    <a:pt x="1022953" y="28955"/>
                  </a:cubicBezTo>
                  <a:cubicBezTo>
                    <a:pt x="1041492" y="47495"/>
                    <a:pt x="1051908" y="72640"/>
                    <a:pt x="1051908" y="98859"/>
                  </a:cubicBezTo>
                  <a:lnTo>
                    <a:pt x="1051908" y="674854"/>
                  </a:lnTo>
                  <a:cubicBezTo>
                    <a:pt x="1051908" y="701073"/>
                    <a:pt x="1041492" y="726218"/>
                    <a:pt x="1022953" y="744758"/>
                  </a:cubicBezTo>
                  <a:cubicBezTo>
                    <a:pt x="1004413" y="763297"/>
                    <a:pt x="979268" y="773713"/>
                    <a:pt x="953049" y="773713"/>
                  </a:cubicBezTo>
                  <a:lnTo>
                    <a:pt x="98859" y="773713"/>
                  </a:lnTo>
                  <a:cubicBezTo>
                    <a:pt x="72640" y="773713"/>
                    <a:pt x="47495" y="763297"/>
                    <a:pt x="28955" y="744758"/>
                  </a:cubicBezTo>
                  <a:cubicBezTo>
                    <a:pt x="10415" y="726218"/>
                    <a:pt x="0" y="701073"/>
                    <a:pt x="0" y="674854"/>
                  </a:cubicBezTo>
                  <a:lnTo>
                    <a:pt x="0" y="98859"/>
                  </a:lnTo>
                  <a:cubicBezTo>
                    <a:pt x="0" y="72640"/>
                    <a:pt x="10415" y="47495"/>
                    <a:pt x="28955" y="28955"/>
                  </a:cubicBezTo>
                  <a:cubicBezTo>
                    <a:pt x="47495" y="10415"/>
                    <a:pt x="72640" y="0"/>
                    <a:pt x="98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1051908" cy="84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246171" y="7115745"/>
            <a:ext cx="2379102" cy="2711228"/>
          </a:xfrm>
          <a:custGeom>
            <a:avLst/>
            <a:gdLst/>
            <a:ahLst/>
            <a:cxnLst/>
            <a:rect l="l" t="t" r="r" b="b"/>
            <a:pathLst>
              <a:path w="2379102" h="2711228">
                <a:moveTo>
                  <a:pt x="0" y="0"/>
                </a:moveTo>
                <a:lnTo>
                  <a:pt x="2379102" y="0"/>
                </a:lnTo>
                <a:lnTo>
                  <a:pt x="2379102" y="2711227"/>
                </a:lnTo>
                <a:lnTo>
                  <a:pt x="0" y="27112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1621448" y="8212198"/>
            <a:ext cx="1628549" cy="259160"/>
            <a:chOff x="0" y="0"/>
            <a:chExt cx="428918" cy="6825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28918" cy="68256"/>
            </a:xfrm>
            <a:custGeom>
              <a:avLst/>
              <a:gdLst/>
              <a:ahLst/>
              <a:cxnLst/>
              <a:rect l="l" t="t" r="r" b="b"/>
              <a:pathLst>
                <a:path w="428918" h="68256">
                  <a:moveTo>
                    <a:pt x="34128" y="0"/>
                  </a:moveTo>
                  <a:lnTo>
                    <a:pt x="394790" y="0"/>
                  </a:lnTo>
                  <a:cubicBezTo>
                    <a:pt x="403842" y="0"/>
                    <a:pt x="412522" y="3596"/>
                    <a:pt x="418922" y="9996"/>
                  </a:cubicBezTo>
                  <a:cubicBezTo>
                    <a:pt x="425323" y="16396"/>
                    <a:pt x="428918" y="25077"/>
                    <a:pt x="428918" y="34128"/>
                  </a:cubicBezTo>
                  <a:lnTo>
                    <a:pt x="428918" y="34128"/>
                  </a:lnTo>
                  <a:cubicBezTo>
                    <a:pt x="428918" y="52977"/>
                    <a:pt x="413639" y="68256"/>
                    <a:pt x="394790" y="68256"/>
                  </a:cubicBezTo>
                  <a:lnTo>
                    <a:pt x="34128" y="68256"/>
                  </a:lnTo>
                  <a:cubicBezTo>
                    <a:pt x="25077" y="68256"/>
                    <a:pt x="16396" y="64661"/>
                    <a:pt x="9996" y="58260"/>
                  </a:cubicBezTo>
                  <a:cubicBezTo>
                    <a:pt x="3596" y="51860"/>
                    <a:pt x="0" y="43179"/>
                    <a:pt x="0" y="34128"/>
                  </a:cubicBezTo>
                  <a:lnTo>
                    <a:pt x="0" y="34128"/>
                  </a:lnTo>
                  <a:cubicBezTo>
                    <a:pt x="0" y="25077"/>
                    <a:pt x="3596" y="16396"/>
                    <a:pt x="9996" y="9996"/>
                  </a:cubicBezTo>
                  <a:cubicBezTo>
                    <a:pt x="16396" y="3596"/>
                    <a:pt x="25077" y="0"/>
                    <a:pt x="34128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76200"/>
              <a:ext cx="428918" cy="144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91363" y="1928724"/>
            <a:ext cx="3704651" cy="176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9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Day Surgery</a:t>
            </a:r>
          </a:p>
          <a:p>
            <a:pPr algn="l">
              <a:lnSpc>
                <a:spcPts val="6718"/>
              </a:lnSpc>
            </a:pPr>
            <a:endParaRPr lang="en-US" sz="4799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14045" y="2743905"/>
            <a:ext cx="380579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ctr">
              <a:lnSpc>
                <a:spcPts val="5880"/>
              </a:lnSpc>
              <a:spcBef>
                <a:spcPct val="0"/>
              </a:spcBef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 weeks to heal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91320" y="1928724"/>
            <a:ext cx="3571148" cy="261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Small, soft tube in lower abdomen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639204" y="1928724"/>
            <a:ext cx="3388662" cy="345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12 inches long outside abdomen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034670" y="1928724"/>
            <a:ext cx="3802070" cy="261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Hidden 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under clothes 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621448" y="8535516"/>
            <a:ext cx="1628549" cy="259160"/>
            <a:chOff x="0" y="0"/>
            <a:chExt cx="428918" cy="6825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28918" cy="68256"/>
            </a:xfrm>
            <a:custGeom>
              <a:avLst/>
              <a:gdLst/>
              <a:ahLst/>
              <a:cxnLst/>
              <a:rect l="l" t="t" r="r" b="b"/>
              <a:pathLst>
                <a:path w="428918" h="68256">
                  <a:moveTo>
                    <a:pt x="34128" y="0"/>
                  </a:moveTo>
                  <a:lnTo>
                    <a:pt x="394790" y="0"/>
                  </a:lnTo>
                  <a:cubicBezTo>
                    <a:pt x="403842" y="0"/>
                    <a:pt x="412522" y="3596"/>
                    <a:pt x="418922" y="9996"/>
                  </a:cubicBezTo>
                  <a:cubicBezTo>
                    <a:pt x="425323" y="16396"/>
                    <a:pt x="428918" y="25077"/>
                    <a:pt x="428918" y="34128"/>
                  </a:cubicBezTo>
                  <a:lnTo>
                    <a:pt x="428918" y="34128"/>
                  </a:lnTo>
                  <a:cubicBezTo>
                    <a:pt x="428918" y="52977"/>
                    <a:pt x="413639" y="68256"/>
                    <a:pt x="394790" y="68256"/>
                  </a:cubicBezTo>
                  <a:lnTo>
                    <a:pt x="34128" y="68256"/>
                  </a:lnTo>
                  <a:cubicBezTo>
                    <a:pt x="25077" y="68256"/>
                    <a:pt x="16396" y="64661"/>
                    <a:pt x="9996" y="58260"/>
                  </a:cubicBezTo>
                  <a:cubicBezTo>
                    <a:pt x="3596" y="51860"/>
                    <a:pt x="0" y="43179"/>
                    <a:pt x="0" y="34128"/>
                  </a:cubicBezTo>
                  <a:lnTo>
                    <a:pt x="0" y="34128"/>
                  </a:lnTo>
                  <a:cubicBezTo>
                    <a:pt x="0" y="25077"/>
                    <a:pt x="3596" y="16396"/>
                    <a:pt x="9996" y="9996"/>
                  </a:cubicBezTo>
                  <a:cubicBezTo>
                    <a:pt x="16396" y="3596"/>
                    <a:pt x="25077" y="0"/>
                    <a:pt x="34128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76200"/>
              <a:ext cx="428918" cy="144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637981" y="8858833"/>
            <a:ext cx="1628549" cy="259160"/>
            <a:chOff x="0" y="0"/>
            <a:chExt cx="428918" cy="6825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28918" cy="68256"/>
            </a:xfrm>
            <a:custGeom>
              <a:avLst/>
              <a:gdLst/>
              <a:ahLst/>
              <a:cxnLst/>
              <a:rect l="l" t="t" r="r" b="b"/>
              <a:pathLst>
                <a:path w="428918" h="68256">
                  <a:moveTo>
                    <a:pt x="34128" y="0"/>
                  </a:moveTo>
                  <a:lnTo>
                    <a:pt x="394790" y="0"/>
                  </a:lnTo>
                  <a:cubicBezTo>
                    <a:pt x="403842" y="0"/>
                    <a:pt x="412522" y="3596"/>
                    <a:pt x="418922" y="9996"/>
                  </a:cubicBezTo>
                  <a:cubicBezTo>
                    <a:pt x="425323" y="16396"/>
                    <a:pt x="428918" y="25077"/>
                    <a:pt x="428918" y="34128"/>
                  </a:cubicBezTo>
                  <a:lnTo>
                    <a:pt x="428918" y="34128"/>
                  </a:lnTo>
                  <a:cubicBezTo>
                    <a:pt x="428918" y="52977"/>
                    <a:pt x="413639" y="68256"/>
                    <a:pt x="394790" y="68256"/>
                  </a:cubicBezTo>
                  <a:lnTo>
                    <a:pt x="34128" y="68256"/>
                  </a:lnTo>
                  <a:cubicBezTo>
                    <a:pt x="25077" y="68256"/>
                    <a:pt x="16396" y="64661"/>
                    <a:pt x="9996" y="58260"/>
                  </a:cubicBezTo>
                  <a:cubicBezTo>
                    <a:pt x="3596" y="51860"/>
                    <a:pt x="0" y="43179"/>
                    <a:pt x="0" y="34128"/>
                  </a:cubicBezTo>
                  <a:lnTo>
                    <a:pt x="0" y="34128"/>
                  </a:lnTo>
                  <a:cubicBezTo>
                    <a:pt x="0" y="25077"/>
                    <a:pt x="3596" y="16396"/>
                    <a:pt x="9996" y="9996"/>
                  </a:cubicBezTo>
                  <a:cubicBezTo>
                    <a:pt x="16396" y="3596"/>
                    <a:pt x="25077" y="0"/>
                    <a:pt x="34128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76200"/>
              <a:ext cx="428918" cy="144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26860" y="4166782"/>
            <a:ext cx="428478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PD nurse checks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39119" y="4774500"/>
            <a:ext cx="4226275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healing, infection, flushes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551740" y="3742284"/>
            <a:ext cx="441287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belt or lanyard</a:t>
            </a:r>
          </a:p>
        </p:txBody>
      </p:sp>
      <p:sp>
        <p:nvSpPr>
          <p:cNvPr id="53" name="Freeform 53"/>
          <p:cNvSpPr/>
          <p:nvPr/>
        </p:nvSpPr>
        <p:spPr>
          <a:xfrm>
            <a:off x="14188178" y="7002513"/>
            <a:ext cx="3435895" cy="2937690"/>
          </a:xfrm>
          <a:custGeom>
            <a:avLst/>
            <a:gdLst/>
            <a:ahLst/>
            <a:cxnLst/>
            <a:rect l="l" t="t" r="r" b="b"/>
            <a:pathLst>
              <a:path w="3435895" h="2937690">
                <a:moveTo>
                  <a:pt x="0" y="0"/>
                </a:moveTo>
                <a:lnTo>
                  <a:pt x="3435895" y="0"/>
                </a:lnTo>
                <a:lnTo>
                  <a:pt x="3435895" y="2937691"/>
                </a:lnTo>
                <a:lnTo>
                  <a:pt x="0" y="2937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6142" t="-57348" r="-42542" b="-2214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003417"/>
            <a:chOff x="0" y="0"/>
            <a:chExt cx="4816593" cy="21078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07896"/>
            </a:xfrm>
            <a:custGeom>
              <a:avLst/>
              <a:gdLst/>
              <a:ahLst/>
              <a:cxnLst/>
              <a:rect l="l" t="t" r="r" b="b"/>
              <a:pathLst>
                <a:path w="4816592" h="2107896">
                  <a:moveTo>
                    <a:pt x="0" y="0"/>
                  </a:moveTo>
                  <a:lnTo>
                    <a:pt x="4816592" y="0"/>
                  </a:lnTo>
                  <a:lnTo>
                    <a:pt x="4816592" y="2107896"/>
                  </a:lnTo>
                  <a:lnTo>
                    <a:pt x="0" y="2107896"/>
                  </a:lnTo>
                  <a:close/>
                </a:path>
              </a:pathLst>
            </a:custGeom>
            <a:solidFill>
              <a:srgbClr val="1E9D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18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6595" y="7942968"/>
            <a:ext cx="18854472" cy="1315332"/>
            <a:chOff x="0" y="0"/>
            <a:chExt cx="4965787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5787" cy="346425"/>
            </a:xfrm>
            <a:custGeom>
              <a:avLst/>
              <a:gdLst/>
              <a:ahLst/>
              <a:cxnLst/>
              <a:rect l="l" t="t" r="r" b="b"/>
              <a:pathLst>
                <a:path w="4965787" h="346425">
                  <a:moveTo>
                    <a:pt x="20941" y="0"/>
                  </a:moveTo>
                  <a:lnTo>
                    <a:pt x="4944845" y="0"/>
                  </a:lnTo>
                  <a:cubicBezTo>
                    <a:pt x="4950399" y="0"/>
                    <a:pt x="4955726" y="2206"/>
                    <a:pt x="4959653" y="6134"/>
                  </a:cubicBezTo>
                  <a:cubicBezTo>
                    <a:pt x="4963580" y="10061"/>
                    <a:pt x="4965787" y="15387"/>
                    <a:pt x="4965787" y="20941"/>
                  </a:cubicBezTo>
                  <a:lnTo>
                    <a:pt x="4965787" y="325483"/>
                  </a:lnTo>
                  <a:cubicBezTo>
                    <a:pt x="4965787" y="337049"/>
                    <a:pt x="4956411" y="346425"/>
                    <a:pt x="4944845" y="346425"/>
                  </a:cubicBezTo>
                  <a:lnTo>
                    <a:pt x="20941" y="346425"/>
                  </a:lnTo>
                  <a:cubicBezTo>
                    <a:pt x="9376" y="346425"/>
                    <a:pt x="0" y="337049"/>
                    <a:pt x="0" y="325483"/>
                  </a:cubicBezTo>
                  <a:lnTo>
                    <a:pt x="0" y="20941"/>
                  </a:lnTo>
                  <a:cubicBezTo>
                    <a:pt x="0" y="9376"/>
                    <a:pt x="9376" y="0"/>
                    <a:pt x="20941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965787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113650" y="1691875"/>
            <a:ext cx="3969276" cy="8595125"/>
          </a:xfrm>
          <a:custGeom>
            <a:avLst/>
            <a:gdLst/>
            <a:ahLst/>
            <a:cxnLst/>
            <a:rect l="l" t="t" r="r" b="b"/>
            <a:pathLst>
              <a:path w="3969276" h="8595125">
                <a:moveTo>
                  <a:pt x="0" y="0"/>
                </a:moveTo>
                <a:lnTo>
                  <a:pt x="3969277" y="0"/>
                </a:lnTo>
                <a:lnTo>
                  <a:pt x="3969277" y="8595125"/>
                </a:lnTo>
                <a:lnTo>
                  <a:pt x="0" y="8595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96039" y="2394622"/>
            <a:ext cx="5593716" cy="6617888"/>
            <a:chOff x="0" y="0"/>
            <a:chExt cx="1473242" cy="1742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3242" cy="1742983"/>
            </a:xfrm>
            <a:custGeom>
              <a:avLst/>
              <a:gdLst/>
              <a:ahLst/>
              <a:cxnLst/>
              <a:rect l="l" t="t" r="r" b="b"/>
              <a:pathLst>
                <a:path w="1473242" h="1742983">
                  <a:moveTo>
                    <a:pt x="70586" y="0"/>
                  </a:moveTo>
                  <a:lnTo>
                    <a:pt x="1402656" y="0"/>
                  </a:lnTo>
                  <a:cubicBezTo>
                    <a:pt x="1441640" y="0"/>
                    <a:pt x="1473242" y="31602"/>
                    <a:pt x="1473242" y="70586"/>
                  </a:cubicBezTo>
                  <a:lnTo>
                    <a:pt x="1473242" y="1672397"/>
                  </a:lnTo>
                  <a:cubicBezTo>
                    <a:pt x="1473242" y="1711380"/>
                    <a:pt x="1441640" y="1742983"/>
                    <a:pt x="1402656" y="1742983"/>
                  </a:cubicBezTo>
                  <a:lnTo>
                    <a:pt x="70586" y="1742983"/>
                  </a:lnTo>
                  <a:cubicBezTo>
                    <a:pt x="31602" y="1742983"/>
                    <a:pt x="0" y="1711380"/>
                    <a:pt x="0" y="1672397"/>
                  </a:cubicBezTo>
                  <a:lnTo>
                    <a:pt x="0" y="70586"/>
                  </a:lnTo>
                  <a:cubicBezTo>
                    <a:pt x="0" y="31602"/>
                    <a:pt x="31602" y="0"/>
                    <a:pt x="70586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473242" cy="1819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19768" y="2533965"/>
            <a:ext cx="5593716" cy="6478545"/>
            <a:chOff x="0" y="0"/>
            <a:chExt cx="1473242" cy="17062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73242" cy="1706283"/>
            </a:xfrm>
            <a:custGeom>
              <a:avLst/>
              <a:gdLst/>
              <a:ahLst/>
              <a:cxnLst/>
              <a:rect l="l" t="t" r="r" b="b"/>
              <a:pathLst>
                <a:path w="1473242" h="1706283">
                  <a:moveTo>
                    <a:pt x="70586" y="0"/>
                  </a:moveTo>
                  <a:lnTo>
                    <a:pt x="1402656" y="0"/>
                  </a:lnTo>
                  <a:cubicBezTo>
                    <a:pt x="1441640" y="0"/>
                    <a:pt x="1473242" y="31602"/>
                    <a:pt x="1473242" y="70586"/>
                  </a:cubicBezTo>
                  <a:lnTo>
                    <a:pt x="1473242" y="1635697"/>
                  </a:lnTo>
                  <a:cubicBezTo>
                    <a:pt x="1473242" y="1674681"/>
                    <a:pt x="1441640" y="1706283"/>
                    <a:pt x="1402656" y="1706283"/>
                  </a:cubicBezTo>
                  <a:lnTo>
                    <a:pt x="70586" y="1706283"/>
                  </a:lnTo>
                  <a:cubicBezTo>
                    <a:pt x="31602" y="1706283"/>
                    <a:pt x="0" y="1674681"/>
                    <a:pt x="0" y="1635697"/>
                  </a:cubicBezTo>
                  <a:lnTo>
                    <a:pt x="0" y="70586"/>
                  </a:lnTo>
                  <a:cubicBezTo>
                    <a:pt x="0" y="31602"/>
                    <a:pt x="31602" y="0"/>
                    <a:pt x="70586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473242" cy="178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96039" y="467998"/>
            <a:ext cx="10300799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Peritoneal Membrane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5758" y="2687073"/>
            <a:ext cx="5234278" cy="525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Peritoneal membrane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Lining of the abdomen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Thousands of blood vessels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Filters waste and fluid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30288" y="2687073"/>
            <a:ext cx="5172675" cy="599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solution fills the peritoneum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PD catheter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2-3 liters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Sits in abdomen 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Drains and fills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10832420" y="4828514"/>
            <a:ext cx="6562461" cy="5458486"/>
          </a:xfrm>
          <a:custGeom>
            <a:avLst/>
            <a:gdLst/>
            <a:ahLst/>
            <a:cxnLst/>
            <a:rect l="l" t="t" r="r" b="b"/>
            <a:pathLst>
              <a:path w="6562461" h="5458486">
                <a:moveTo>
                  <a:pt x="6562461" y="0"/>
                </a:moveTo>
                <a:lnTo>
                  <a:pt x="0" y="0"/>
                </a:lnTo>
                <a:lnTo>
                  <a:pt x="0" y="5458486"/>
                </a:lnTo>
                <a:lnTo>
                  <a:pt x="6562461" y="5458486"/>
                </a:lnTo>
                <a:lnTo>
                  <a:pt x="6562461" y="0"/>
                </a:lnTo>
                <a:close/>
              </a:path>
            </a:pathLst>
          </a:custGeom>
          <a:blipFill>
            <a:blip r:embed="rId3"/>
            <a:stretch>
              <a:fillRect r="-19303" b="-1078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003417"/>
            <a:chOff x="0" y="0"/>
            <a:chExt cx="4816593" cy="21078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07896"/>
            </a:xfrm>
            <a:custGeom>
              <a:avLst/>
              <a:gdLst/>
              <a:ahLst/>
              <a:cxnLst/>
              <a:rect l="l" t="t" r="r" b="b"/>
              <a:pathLst>
                <a:path w="4816592" h="2107896">
                  <a:moveTo>
                    <a:pt x="0" y="0"/>
                  </a:moveTo>
                  <a:lnTo>
                    <a:pt x="4816592" y="0"/>
                  </a:lnTo>
                  <a:lnTo>
                    <a:pt x="4816592" y="2107896"/>
                  </a:lnTo>
                  <a:lnTo>
                    <a:pt x="0" y="2107896"/>
                  </a:lnTo>
                  <a:close/>
                </a:path>
              </a:pathLst>
            </a:custGeom>
            <a:solidFill>
              <a:srgbClr val="1E9D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18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36676" y="2206735"/>
            <a:ext cx="7960579" cy="5418832"/>
            <a:chOff x="0" y="0"/>
            <a:chExt cx="2096613" cy="14271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6613" cy="1427182"/>
            </a:xfrm>
            <a:custGeom>
              <a:avLst/>
              <a:gdLst/>
              <a:ahLst/>
              <a:cxnLst/>
              <a:rect l="l" t="t" r="r" b="b"/>
              <a:pathLst>
                <a:path w="2096613" h="1427182">
                  <a:moveTo>
                    <a:pt x="49599" y="0"/>
                  </a:moveTo>
                  <a:lnTo>
                    <a:pt x="2047014" y="0"/>
                  </a:lnTo>
                  <a:cubicBezTo>
                    <a:pt x="2074407" y="0"/>
                    <a:pt x="2096613" y="22206"/>
                    <a:pt x="2096613" y="49599"/>
                  </a:cubicBezTo>
                  <a:lnTo>
                    <a:pt x="2096613" y="1377583"/>
                  </a:lnTo>
                  <a:cubicBezTo>
                    <a:pt x="2096613" y="1404976"/>
                    <a:pt x="2074407" y="1427182"/>
                    <a:pt x="2047014" y="1427182"/>
                  </a:cubicBezTo>
                  <a:lnTo>
                    <a:pt x="49599" y="1427182"/>
                  </a:lnTo>
                  <a:cubicBezTo>
                    <a:pt x="22206" y="1427182"/>
                    <a:pt x="0" y="1404976"/>
                    <a:pt x="0" y="1377583"/>
                  </a:cubicBezTo>
                  <a:lnTo>
                    <a:pt x="0" y="49599"/>
                  </a:lnTo>
                  <a:cubicBezTo>
                    <a:pt x="0" y="22206"/>
                    <a:pt x="22206" y="0"/>
                    <a:pt x="49599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096613" cy="1503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2070" y="2206735"/>
            <a:ext cx="7963276" cy="5418832"/>
            <a:chOff x="0" y="0"/>
            <a:chExt cx="2097324" cy="14271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97324" cy="1427182"/>
            </a:xfrm>
            <a:custGeom>
              <a:avLst/>
              <a:gdLst/>
              <a:ahLst/>
              <a:cxnLst/>
              <a:rect l="l" t="t" r="r" b="b"/>
              <a:pathLst>
                <a:path w="2097324" h="1427182">
                  <a:moveTo>
                    <a:pt x="49582" y="0"/>
                  </a:moveTo>
                  <a:lnTo>
                    <a:pt x="2047741" y="0"/>
                  </a:lnTo>
                  <a:cubicBezTo>
                    <a:pt x="2075125" y="0"/>
                    <a:pt x="2097324" y="22199"/>
                    <a:pt x="2097324" y="49582"/>
                  </a:cubicBezTo>
                  <a:lnTo>
                    <a:pt x="2097324" y="1377600"/>
                  </a:lnTo>
                  <a:cubicBezTo>
                    <a:pt x="2097324" y="1404983"/>
                    <a:pt x="2075125" y="1427182"/>
                    <a:pt x="2047741" y="1427182"/>
                  </a:cubicBezTo>
                  <a:lnTo>
                    <a:pt x="49582" y="1427182"/>
                  </a:lnTo>
                  <a:cubicBezTo>
                    <a:pt x="22199" y="1427182"/>
                    <a:pt x="0" y="1404983"/>
                    <a:pt x="0" y="1377600"/>
                  </a:cubicBezTo>
                  <a:lnTo>
                    <a:pt x="0" y="49582"/>
                  </a:lnTo>
                  <a:cubicBezTo>
                    <a:pt x="0" y="22199"/>
                    <a:pt x="22199" y="0"/>
                    <a:pt x="49582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097324" cy="1503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01165" y="2189286"/>
            <a:ext cx="7696089" cy="345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Machine - APD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Cycler machine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Every night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+/- day exchange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689486" y="2118786"/>
            <a:ext cx="5114389" cy="5225429"/>
          </a:xfrm>
          <a:custGeom>
            <a:avLst/>
            <a:gdLst/>
            <a:ahLst/>
            <a:cxnLst/>
            <a:rect l="l" t="t" r="r" b="b"/>
            <a:pathLst>
              <a:path w="5114389" h="5225429">
                <a:moveTo>
                  <a:pt x="0" y="0"/>
                </a:moveTo>
                <a:lnTo>
                  <a:pt x="5114389" y="0"/>
                </a:lnTo>
                <a:lnTo>
                  <a:pt x="5114389" y="5225430"/>
                </a:lnTo>
                <a:lnTo>
                  <a:pt x="0" y="5225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465346" y="4001709"/>
            <a:ext cx="6675400" cy="5156051"/>
          </a:xfrm>
          <a:custGeom>
            <a:avLst/>
            <a:gdLst/>
            <a:ahLst/>
            <a:cxnLst/>
            <a:rect l="l" t="t" r="r" b="b"/>
            <a:pathLst>
              <a:path w="6675400" h="5156051">
                <a:moveTo>
                  <a:pt x="0" y="0"/>
                </a:moveTo>
                <a:lnTo>
                  <a:pt x="6675400" y="0"/>
                </a:lnTo>
                <a:lnTo>
                  <a:pt x="6675400" y="5156051"/>
                </a:lnTo>
                <a:lnTo>
                  <a:pt x="0" y="5156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02070" y="455701"/>
            <a:ext cx="11009062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PD Exchange - Two Types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9372" y="2189286"/>
            <a:ext cx="8065970" cy="5096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Manual - CAPD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Done by hand,  gravity based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In case of emergency or no electricity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Every day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096" y="-58158"/>
            <a:ext cx="18598173" cy="8061575"/>
            <a:chOff x="0" y="0"/>
            <a:chExt cx="4898284" cy="21232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8284" cy="2123213"/>
            </a:xfrm>
            <a:custGeom>
              <a:avLst/>
              <a:gdLst/>
              <a:ahLst/>
              <a:cxnLst/>
              <a:rect l="l" t="t" r="r" b="b"/>
              <a:pathLst>
                <a:path w="4898284" h="2123213">
                  <a:moveTo>
                    <a:pt x="0" y="0"/>
                  </a:moveTo>
                  <a:lnTo>
                    <a:pt x="4898284" y="0"/>
                  </a:lnTo>
                  <a:lnTo>
                    <a:pt x="4898284" y="2123213"/>
                  </a:lnTo>
                  <a:lnTo>
                    <a:pt x="0" y="2123213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8284" cy="2199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81001" y="7942968"/>
            <a:ext cx="18991329" cy="1315332"/>
            <a:chOff x="0" y="0"/>
            <a:chExt cx="4377753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77753" cy="346425"/>
            </a:xfrm>
            <a:custGeom>
              <a:avLst/>
              <a:gdLst/>
              <a:ahLst/>
              <a:cxnLst/>
              <a:rect l="l" t="t" r="r" b="b"/>
              <a:pathLst>
                <a:path w="4377753" h="346425">
                  <a:moveTo>
                    <a:pt x="23754" y="0"/>
                  </a:moveTo>
                  <a:lnTo>
                    <a:pt x="4353999" y="0"/>
                  </a:lnTo>
                  <a:cubicBezTo>
                    <a:pt x="4367118" y="0"/>
                    <a:pt x="4377753" y="10635"/>
                    <a:pt x="4377753" y="23754"/>
                  </a:cubicBezTo>
                  <a:lnTo>
                    <a:pt x="4377753" y="322671"/>
                  </a:lnTo>
                  <a:cubicBezTo>
                    <a:pt x="4377753" y="328971"/>
                    <a:pt x="4375250" y="335013"/>
                    <a:pt x="4370796" y="339467"/>
                  </a:cubicBezTo>
                  <a:cubicBezTo>
                    <a:pt x="4366341" y="343922"/>
                    <a:pt x="4360299" y="346425"/>
                    <a:pt x="4353999" y="346425"/>
                  </a:cubicBezTo>
                  <a:lnTo>
                    <a:pt x="23754" y="346425"/>
                  </a:lnTo>
                  <a:cubicBezTo>
                    <a:pt x="17454" y="346425"/>
                    <a:pt x="11412" y="343922"/>
                    <a:pt x="6957" y="339467"/>
                  </a:cubicBezTo>
                  <a:cubicBezTo>
                    <a:pt x="2503" y="335013"/>
                    <a:pt x="0" y="328971"/>
                    <a:pt x="0" y="322671"/>
                  </a:cubicBezTo>
                  <a:lnTo>
                    <a:pt x="0" y="23754"/>
                  </a:lnTo>
                  <a:cubicBezTo>
                    <a:pt x="0" y="17454"/>
                    <a:pt x="2503" y="11412"/>
                    <a:pt x="6957" y="6957"/>
                  </a:cubicBezTo>
                  <a:cubicBezTo>
                    <a:pt x="11412" y="2503"/>
                    <a:pt x="17454" y="0"/>
                    <a:pt x="23754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377753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45438" y="2757047"/>
            <a:ext cx="6629634" cy="66296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6859" y="0"/>
                  </a:moveTo>
                  <a:lnTo>
                    <a:pt x="785941" y="0"/>
                  </a:lnTo>
                  <a:cubicBezTo>
                    <a:pt x="793065" y="0"/>
                    <a:pt x="799896" y="2830"/>
                    <a:pt x="804933" y="7867"/>
                  </a:cubicBezTo>
                  <a:cubicBezTo>
                    <a:pt x="809970" y="12904"/>
                    <a:pt x="812800" y="19735"/>
                    <a:pt x="812800" y="26859"/>
                  </a:cubicBezTo>
                  <a:lnTo>
                    <a:pt x="812800" y="785941"/>
                  </a:lnTo>
                  <a:cubicBezTo>
                    <a:pt x="812800" y="793065"/>
                    <a:pt x="809970" y="799896"/>
                    <a:pt x="804933" y="804933"/>
                  </a:cubicBezTo>
                  <a:cubicBezTo>
                    <a:pt x="799896" y="809970"/>
                    <a:pt x="793065" y="812800"/>
                    <a:pt x="785941" y="812800"/>
                  </a:cubicBezTo>
                  <a:lnTo>
                    <a:pt x="26859" y="812800"/>
                  </a:lnTo>
                  <a:cubicBezTo>
                    <a:pt x="19735" y="812800"/>
                    <a:pt x="12904" y="809970"/>
                    <a:pt x="7867" y="804933"/>
                  </a:cubicBezTo>
                  <a:cubicBezTo>
                    <a:pt x="2830" y="799896"/>
                    <a:pt x="0" y="793065"/>
                    <a:pt x="0" y="785941"/>
                  </a:cubicBezTo>
                  <a:lnTo>
                    <a:pt x="0" y="26859"/>
                  </a:lnTo>
                  <a:cubicBezTo>
                    <a:pt x="0" y="19735"/>
                    <a:pt x="2830" y="12904"/>
                    <a:pt x="7867" y="7867"/>
                  </a:cubicBezTo>
                  <a:cubicBezTo>
                    <a:pt x="12904" y="2830"/>
                    <a:pt x="19735" y="0"/>
                    <a:pt x="26859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27510" y="4889353"/>
            <a:ext cx="5182772" cy="51827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1989" b="-21989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35437" y="2566547"/>
            <a:ext cx="7984921" cy="430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Started in 1962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First Outpatient Dialysis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Local, Nonprofit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20+ locations</a:t>
            </a:r>
          </a:p>
          <a:p>
            <a:pPr algn="l">
              <a:lnSpc>
                <a:spcPts val="6719"/>
              </a:lnSpc>
            </a:pPr>
            <a:endParaRPr lang="en-US" sz="480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07511" y="973268"/>
            <a:ext cx="1787297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Welcome to Northwest Kidney Centers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47699"/>
            <a:ext cx="18637791" cy="8051116"/>
            <a:chOff x="0" y="0"/>
            <a:chExt cx="4908719" cy="2120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8719" cy="2120459"/>
            </a:xfrm>
            <a:custGeom>
              <a:avLst/>
              <a:gdLst/>
              <a:ahLst/>
              <a:cxnLst/>
              <a:rect l="l" t="t" r="r" b="b"/>
              <a:pathLst>
                <a:path w="4908719" h="2120459">
                  <a:moveTo>
                    <a:pt x="0" y="0"/>
                  </a:moveTo>
                  <a:lnTo>
                    <a:pt x="4908719" y="0"/>
                  </a:lnTo>
                  <a:lnTo>
                    <a:pt x="4908719" y="2120459"/>
                  </a:lnTo>
                  <a:lnTo>
                    <a:pt x="0" y="2120459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08719" cy="2196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04315" y="1930510"/>
            <a:ext cx="2394468" cy="239446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D5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904315" y="4903645"/>
            <a:ext cx="2394468" cy="239446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3307" y="4896496"/>
            <a:ext cx="2394468" cy="239446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67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2070" y="1930510"/>
            <a:ext cx="2394468" cy="239446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644674" y="1960144"/>
            <a:ext cx="9325176" cy="5809921"/>
            <a:chOff x="0" y="0"/>
            <a:chExt cx="2456013" cy="15301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6013" cy="1530185"/>
            </a:xfrm>
            <a:custGeom>
              <a:avLst/>
              <a:gdLst/>
              <a:ahLst/>
              <a:cxnLst/>
              <a:rect l="l" t="t" r="r" b="b"/>
              <a:pathLst>
                <a:path w="2456013" h="1530185">
                  <a:moveTo>
                    <a:pt x="42341" y="0"/>
                  </a:moveTo>
                  <a:lnTo>
                    <a:pt x="2413672" y="0"/>
                  </a:lnTo>
                  <a:cubicBezTo>
                    <a:pt x="2424902" y="0"/>
                    <a:pt x="2435671" y="4461"/>
                    <a:pt x="2443612" y="12401"/>
                  </a:cubicBezTo>
                  <a:cubicBezTo>
                    <a:pt x="2451552" y="20342"/>
                    <a:pt x="2456013" y="31112"/>
                    <a:pt x="2456013" y="42341"/>
                  </a:cubicBezTo>
                  <a:lnTo>
                    <a:pt x="2456013" y="1487844"/>
                  </a:lnTo>
                  <a:cubicBezTo>
                    <a:pt x="2456013" y="1499073"/>
                    <a:pt x="2451552" y="1509843"/>
                    <a:pt x="2443612" y="1517784"/>
                  </a:cubicBezTo>
                  <a:cubicBezTo>
                    <a:pt x="2435671" y="1525724"/>
                    <a:pt x="2424902" y="1530185"/>
                    <a:pt x="2413672" y="1530185"/>
                  </a:cubicBezTo>
                  <a:lnTo>
                    <a:pt x="42341" y="1530185"/>
                  </a:lnTo>
                  <a:cubicBezTo>
                    <a:pt x="31112" y="1530185"/>
                    <a:pt x="20342" y="1525724"/>
                    <a:pt x="12401" y="1517784"/>
                  </a:cubicBezTo>
                  <a:cubicBezTo>
                    <a:pt x="4461" y="1509843"/>
                    <a:pt x="0" y="1499073"/>
                    <a:pt x="0" y="1487844"/>
                  </a:cubicBezTo>
                  <a:lnTo>
                    <a:pt x="0" y="42341"/>
                  </a:lnTo>
                  <a:cubicBezTo>
                    <a:pt x="0" y="31112"/>
                    <a:pt x="4461" y="20342"/>
                    <a:pt x="12401" y="12401"/>
                  </a:cubicBezTo>
                  <a:cubicBezTo>
                    <a:pt x="20342" y="4461"/>
                    <a:pt x="31112" y="0"/>
                    <a:pt x="42341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2456013" cy="1606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852912" y="2166400"/>
            <a:ext cx="1361137" cy="1560043"/>
          </a:xfrm>
          <a:custGeom>
            <a:avLst/>
            <a:gdLst/>
            <a:ahLst/>
            <a:cxnLst/>
            <a:rect l="l" t="t" r="r" b="b"/>
            <a:pathLst>
              <a:path w="1361137" h="1560043">
                <a:moveTo>
                  <a:pt x="0" y="0"/>
                </a:moveTo>
                <a:lnTo>
                  <a:pt x="1361138" y="0"/>
                </a:lnTo>
                <a:lnTo>
                  <a:pt x="1361138" y="1560043"/>
                </a:lnTo>
                <a:lnTo>
                  <a:pt x="0" y="156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624494" y="2166400"/>
            <a:ext cx="1322136" cy="1560043"/>
          </a:xfrm>
          <a:custGeom>
            <a:avLst/>
            <a:gdLst/>
            <a:ahLst/>
            <a:cxnLst/>
            <a:rect l="l" t="t" r="r" b="b"/>
            <a:pathLst>
              <a:path w="1322136" h="1560043">
                <a:moveTo>
                  <a:pt x="0" y="0"/>
                </a:moveTo>
                <a:lnTo>
                  <a:pt x="1322136" y="0"/>
                </a:lnTo>
                <a:lnTo>
                  <a:pt x="1322136" y="1560043"/>
                </a:lnTo>
                <a:lnTo>
                  <a:pt x="0" y="1560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046642" y="5376744"/>
            <a:ext cx="1471914" cy="1505795"/>
          </a:xfrm>
          <a:custGeom>
            <a:avLst/>
            <a:gdLst/>
            <a:ahLst/>
            <a:cxnLst/>
            <a:rect l="l" t="t" r="r" b="b"/>
            <a:pathLst>
              <a:path w="1471914" h="1505795">
                <a:moveTo>
                  <a:pt x="0" y="0"/>
                </a:moveTo>
                <a:lnTo>
                  <a:pt x="1471914" y="0"/>
                </a:lnTo>
                <a:lnTo>
                  <a:pt x="1471914" y="1505795"/>
                </a:lnTo>
                <a:lnTo>
                  <a:pt x="0" y="15057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5204327" y="6853964"/>
            <a:ext cx="1314229" cy="704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work</a:t>
            </a:r>
          </a:p>
        </p:txBody>
      </p:sp>
      <p:sp>
        <p:nvSpPr>
          <p:cNvPr id="27" name="Freeform 27"/>
          <p:cNvSpPr/>
          <p:nvPr/>
        </p:nvSpPr>
        <p:spPr>
          <a:xfrm>
            <a:off x="4299976" y="1276697"/>
            <a:ext cx="5255674" cy="3949380"/>
          </a:xfrm>
          <a:custGeom>
            <a:avLst/>
            <a:gdLst/>
            <a:ahLst/>
            <a:cxnLst/>
            <a:rect l="l" t="t" r="r" b="b"/>
            <a:pathLst>
              <a:path w="5255674" h="3949380">
                <a:moveTo>
                  <a:pt x="0" y="0"/>
                </a:moveTo>
                <a:lnTo>
                  <a:pt x="5255674" y="0"/>
                </a:lnTo>
                <a:lnTo>
                  <a:pt x="5255674" y="3949380"/>
                </a:lnTo>
                <a:lnTo>
                  <a:pt x="0" y="39493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00" b="-14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28951" y="4806710"/>
            <a:ext cx="2784252" cy="2763159"/>
          </a:xfrm>
          <a:custGeom>
            <a:avLst/>
            <a:gdLst/>
            <a:ahLst/>
            <a:cxnLst/>
            <a:rect l="l" t="t" r="r" b="b"/>
            <a:pathLst>
              <a:path w="2784252" h="2763159">
                <a:moveTo>
                  <a:pt x="0" y="0"/>
                </a:moveTo>
                <a:lnTo>
                  <a:pt x="2784252" y="0"/>
                </a:lnTo>
                <a:lnTo>
                  <a:pt x="2784252" y="2763159"/>
                </a:lnTo>
                <a:lnTo>
                  <a:pt x="0" y="27631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0812" t="-23569" r="-41726" b="-263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05637" y="1844222"/>
            <a:ext cx="2787333" cy="2624569"/>
          </a:xfrm>
          <a:custGeom>
            <a:avLst/>
            <a:gdLst/>
            <a:ahLst/>
            <a:cxnLst/>
            <a:rect l="l" t="t" r="r" b="b"/>
            <a:pathLst>
              <a:path w="2787333" h="2624569">
                <a:moveTo>
                  <a:pt x="0" y="0"/>
                </a:moveTo>
                <a:lnTo>
                  <a:pt x="2787333" y="0"/>
                </a:lnTo>
                <a:lnTo>
                  <a:pt x="2787333" y="2624569"/>
                </a:lnTo>
                <a:lnTo>
                  <a:pt x="0" y="2624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0117" t="-22455" r="-35740" b="-300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5528554" y="4836445"/>
            <a:ext cx="2891306" cy="2586392"/>
          </a:xfrm>
          <a:custGeom>
            <a:avLst/>
            <a:gdLst/>
            <a:ahLst/>
            <a:cxnLst/>
            <a:rect l="l" t="t" r="r" b="b"/>
            <a:pathLst>
              <a:path w="2891306" h="2586392">
                <a:moveTo>
                  <a:pt x="0" y="0"/>
                </a:moveTo>
                <a:lnTo>
                  <a:pt x="2891306" y="0"/>
                </a:lnTo>
                <a:lnTo>
                  <a:pt x="2891306" y="2586392"/>
                </a:lnTo>
                <a:lnTo>
                  <a:pt x="0" y="2586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9989" t="-23254" r="-37773" b="-302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467825" y="1930509"/>
            <a:ext cx="2428713" cy="241025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875554" y="1930511"/>
            <a:ext cx="2423230" cy="2410252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44544" y="4896496"/>
            <a:ext cx="2451993" cy="2451993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904315" y="4885909"/>
            <a:ext cx="2410495" cy="240505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2438546" y="2044726"/>
            <a:ext cx="4310653" cy="5580133"/>
          </a:xfrm>
          <a:custGeom>
            <a:avLst/>
            <a:gdLst/>
            <a:ahLst/>
            <a:cxnLst/>
            <a:rect l="l" t="t" r="r" b="b"/>
            <a:pathLst>
              <a:path w="4310653" h="5580133">
                <a:moveTo>
                  <a:pt x="0" y="0"/>
                </a:moveTo>
                <a:lnTo>
                  <a:pt x="4310653" y="0"/>
                </a:lnTo>
                <a:lnTo>
                  <a:pt x="4310653" y="5580134"/>
                </a:lnTo>
                <a:lnTo>
                  <a:pt x="0" y="5580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9728595" y="3680092"/>
            <a:ext cx="3113933" cy="154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4202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~ 40 minute exchange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421268" y="3702249"/>
            <a:ext cx="4398907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every 3-5 hours during the day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54215" y="6878632"/>
            <a:ext cx="2202305" cy="704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portable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5637" y="455701"/>
            <a:ext cx="17664213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Manual - Continous Ambulatory (CAPD)</a:t>
            </a:r>
          </a:p>
        </p:txBody>
      </p:sp>
      <p:sp>
        <p:nvSpPr>
          <p:cNvPr id="48" name="Freeform 48"/>
          <p:cNvSpPr/>
          <p:nvPr/>
        </p:nvSpPr>
        <p:spPr>
          <a:xfrm>
            <a:off x="10439987" y="5388475"/>
            <a:ext cx="1830760" cy="1599627"/>
          </a:xfrm>
          <a:custGeom>
            <a:avLst/>
            <a:gdLst/>
            <a:ahLst/>
            <a:cxnLst/>
            <a:rect l="l" t="t" r="r" b="b"/>
            <a:pathLst>
              <a:path w="1830760" h="1599627">
                <a:moveTo>
                  <a:pt x="0" y="0"/>
                </a:moveTo>
                <a:lnTo>
                  <a:pt x="1830760" y="0"/>
                </a:lnTo>
                <a:lnTo>
                  <a:pt x="1830760" y="1599627"/>
                </a:lnTo>
                <a:lnTo>
                  <a:pt x="0" y="15996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5722742" y="4191815"/>
            <a:ext cx="3113933" cy="79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4202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morning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544581" y="7246720"/>
            <a:ext cx="3113933" cy="79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4202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noon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2337" y="7210678"/>
            <a:ext cx="3113933" cy="79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4202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afternoon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2337" y="4191815"/>
            <a:ext cx="3113933" cy="79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4202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evening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98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0" y="8600634"/>
            <a:ext cx="18288000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2070" y="1930510"/>
            <a:ext cx="3801683" cy="7617415"/>
            <a:chOff x="0" y="0"/>
            <a:chExt cx="1001266" cy="20062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1266" cy="2006233"/>
            </a:xfrm>
            <a:custGeom>
              <a:avLst/>
              <a:gdLst/>
              <a:ahLst/>
              <a:cxnLst/>
              <a:rect l="l" t="t" r="r" b="b"/>
              <a:pathLst>
                <a:path w="1001266" h="2006233">
                  <a:moveTo>
                    <a:pt x="103859" y="0"/>
                  </a:moveTo>
                  <a:lnTo>
                    <a:pt x="897408" y="0"/>
                  </a:lnTo>
                  <a:cubicBezTo>
                    <a:pt x="924953" y="0"/>
                    <a:pt x="951370" y="10942"/>
                    <a:pt x="970847" y="30420"/>
                  </a:cubicBezTo>
                  <a:cubicBezTo>
                    <a:pt x="990324" y="49897"/>
                    <a:pt x="1001266" y="76314"/>
                    <a:pt x="1001266" y="103859"/>
                  </a:cubicBezTo>
                  <a:lnTo>
                    <a:pt x="1001266" y="1902374"/>
                  </a:lnTo>
                  <a:cubicBezTo>
                    <a:pt x="1001266" y="1959734"/>
                    <a:pt x="954767" y="2006233"/>
                    <a:pt x="897408" y="2006233"/>
                  </a:cubicBezTo>
                  <a:lnTo>
                    <a:pt x="103859" y="2006233"/>
                  </a:lnTo>
                  <a:cubicBezTo>
                    <a:pt x="76314" y="2006233"/>
                    <a:pt x="49897" y="1995291"/>
                    <a:pt x="30420" y="1975813"/>
                  </a:cubicBezTo>
                  <a:cubicBezTo>
                    <a:pt x="10942" y="1956336"/>
                    <a:pt x="0" y="1929919"/>
                    <a:pt x="0" y="1902374"/>
                  </a:cubicBezTo>
                  <a:lnTo>
                    <a:pt x="0" y="103859"/>
                  </a:lnTo>
                  <a:cubicBezTo>
                    <a:pt x="0" y="76314"/>
                    <a:pt x="10942" y="49897"/>
                    <a:pt x="30420" y="30420"/>
                  </a:cubicBezTo>
                  <a:cubicBezTo>
                    <a:pt x="49897" y="10942"/>
                    <a:pt x="76314" y="0"/>
                    <a:pt x="103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001266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94221" y="1930510"/>
            <a:ext cx="3801683" cy="7617415"/>
            <a:chOff x="0" y="0"/>
            <a:chExt cx="1001266" cy="20062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01266" cy="2006233"/>
            </a:xfrm>
            <a:custGeom>
              <a:avLst/>
              <a:gdLst/>
              <a:ahLst/>
              <a:cxnLst/>
              <a:rect l="l" t="t" r="r" b="b"/>
              <a:pathLst>
                <a:path w="1001266" h="2006233">
                  <a:moveTo>
                    <a:pt x="103859" y="0"/>
                  </a:moveTo>
                  <a:lnTo>
                    <a:pt x="897408" y="0"/>
                  </a:lnTo>
                  <a:cubicBezTo>
                    <a:pt x="924953" y="0"/>
                    <a:pt x="951370" y="10942"/>
                    <a:pt x="970847" y="30420"/>
                  </a:cubicBezTo>
                  <a:cubicBezTo>
                    <a:pt x="990324" y="49897"/>
                    <a:pt x="1001266" y="76314"/>
                    <a:pt x="1001266" y="103859"/>
                  </a:cubicBezTo>
                  <a:lnTo>
                    <a:pt x="1001266" y="1902374"/>
                  </a:lnTo>
                  <a:cubicBezTo>
                    <a:pt x="1001266" y="1959734"/>
                    <a:pt x="954767" y="2006233"/>
                    <a:pt x="897408" y="2006233"/>
                  </a:cubicBezTo>
                  <a:lnTo>
                    <a:pt x="103859" y="2006233"/>
                  </a:lnTo>
                  <a:cubicBezTo>
                    <a:pt x="76314" y="2006233"/>
                    <a:pt x="49897" y="1995291"/>
                    <a:pt x="30420" y="1975813"/>
                  </a:cubicBezTo>
                  <a:cubicBezTo>
                    <a:pt x="10942" y="1956336"/>
                    <a:pt x="0" y="1929919"/>
                    <a:pt x="0" y="1902374"/>
                  </a:cubicBezTo>
                  <a:lnTo>
                    <a:pt x="0" y="103859"/>
                  </a:lnTo>
                  <a:cubicBezTo>
                    <a:pt x="0" y="76314"/>
                    <a:pt x="10942" y="49897"/>
                    <a:pt x="30420" y="30420"/>
                  </a:cubicBezTo>
                  <a:cubicBezTo>
                    <a:pt x="49897" y="10942"/>
                    <a:pt x="76314" y="0"/>
                    <a:pt x="103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01266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34992" y="1930510"/>
            <a:ext cx="3801683" cy="7617415"/>
            <a:chOff x="0" y="0"/>
            <a:chExt cx="1001266" cy="20062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1266" cy="2006233"/>
            </a:xfrm>
            <a:custGeom>
              <a:avLst/>
              <a:gdLst/>
              <a:ahLst/>
              <a:cxnLst/>
              <a:rect l="l" t="t" r="r" b="b"/>
              <a:pathLst>
                <a:path w="1001266" h="2006233">
                  <a:moveTo>
                    <a:pt x="103859" y="0"/>
                  </a:moveTo>
                  <a:lnTo>
                    <a:pt x="897408" y="0"/>
                  </a:lnTo>
                  <a:cubicBezTo>
                    <a:pt x="924953" y="0"/>
                    <a:pt x="951370" y="10942"/>
                    <a:pt x="970847" y="30420"/>
                  </a:cubicBezTo>
                  <a:cubicBezTo>
                    <a:pt x="990324" y="49897"/>
                    <a:pt x="1001266" y="76314"/>
                    <a:pt x="1001266" y="103859"/>
                  </a:cubicBezTo>
                  <a:lnTo>
                    <a:pt x="1001266" y="1902374"/>
                  </a:lnTo>
                  <a:cubicBezTo>
                    <a:pt x="1001266" y="1959734"/>
                    <a:pt x="954767" y="2006233"/>
                    <a:pt x="897408" y="2006233"/>
                  </a:cubicBezTo>
                  <a:lnTo>
                    <a:pt x="103859" y="2006233"/>
                  </a:lnTo>
                  <a:cubicBezTo>
                    <a:pt x="76314" y="2006233"/>
                    <a:pt x="49897" y="1995291"/>
                    <a:pt x="30420" y="1975813"/>
                  </a:cubicBezTo>
                  <a:cubicBezTo>
                    <a:pt x="10942" y="1956336"/>
                    <a:pt x="0" y="1929919"/>
                    <a:pt x="0" y="1902374"/>
                  </a:cubicBezTo>
                  <a:lnTo>
                    <a:pt x="0" y="103859"/>
                  </a:lnTo>
                  <a:cubicBezTo>
                    <a:pt x="0" y="76314"/>
                    <a:pt x="10942" y="49897"/>
                    <a:pt x="30420" y="30420"/>
                  </a:cubicBezTo>
                  <a:cubicBezTo>
                    <a:pt x="49897" y="10942"/>
                    <a:pt x="76314" y="0"/>
                    <a:pt x="103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001266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70101" y="1930510"/>
            <a:ext cx="3801683" cy="7617415"/>
            <a:chOff x="0" y="0"/>
            <a:chExt cx="1001266" cy="20062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01266" cy="2006233"/>
            </a:xfrm>
            <a:custGeom>
              <a:avLst/>
              <a:gdLst/>
              <a:ahLst/>
              <a:cxnLst/>
              <a:rect l="l" t="t" r="r" b="b"/>
              <a:pathLst>
                <a:path w="1001266" h="2006233">
                  <a:moveTo>
                    <a:pt x="103859" y="0"/>
                  </a:moveTo>
                  <a:lnTo>
                    <a:pt x="897408" y="0"/>
                  </a:lnTo>
                  <a:cubicBezTo>
                    <a:pt x="924953" y="0"/>
                    <a:pt x="951370" y="10942"/>
                    <a:pt x="970847" y="30420"/>
                  </a:cubicBezTo>
                  <a:cubicBezTo>
                    <a:pt x="990324" y="49897"/>
                    <a:pt x="1001266" y="76314"/>
                    <a:pt x="1001266" y="103859"/>
                  </a:cubicBezTo>
                  <a:lnTo>
                    <a:pt x="1001266" y="1902374"/>
                  </a:lnTo>
                  <a:cubicBezTo>
                    <a:pt x="1001266" y="1959734"/>
                    <a:pt x="954767" y="2006233"/>
                    <a:pt x="897408" y="2006233"/>
                  </a:cubicBezTo>
                  <a:lnTo>
                    <a:pt x="103859" y="2006233"/>
                  </a:lnTo>
                  <a:cubicBezTo>
                    <a:pt x="76314" y="2006233"/>
                    <a:pt x="49897" y="1995291"/>
                    <a:pt x="30420" y="1975813"/>
                  </a:cubicBezTo>
                  <a:cubicBezTo>
                    <a:pt x="10942" y="1956336"/>
                    <a:pt x="0" y="1929919"/>
                    <a:pt x="0" y="1902374"/>
                  </a:cubicBezTo>
                  <a:lnTo>
                    <a:pt x="0" y="103859"/>
                  </a:lnTo>
                  <a:cubicBezTo>
                    <a:pt x="0" y="76314"/>
                    <a:pt x="10942" y="49897"/>
                    <a:pt x="30420" y="30420"/>
                  </a:cubicBezTo>
                  <a:cubicBezTo>
                    <a:pt x="49897" y="10942"/>
                    <a:pt x="76314" y="0"/>
                    <a:pt x="103859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001266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55342" y="1764838"/>
            <a:ext cx="1296606" cy="129660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02070" y="455701"/>
            <a:ext cx="833460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Manual Exchange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732429" y="1764838"/>
            <a:ext cx="1296606" cy="129660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363325" y="1764838"/>
            <a:ext cx="1296606" cy="129660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649617" y="1764838"/>
            <a:ext cx="1296606" cy="129660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255342" y="3893326"/>
            <a:ext cx="4779650" cy="3691782"/>
          </a:xfrm>
          <a:custGeom>
            <a:avLst/>
            <a:gdLst/>
            <a:ahLst/>
            <a:cxnLst/>
            <a:rect l="l" t="t" r="r" b="b"/>
            <a:pathLst>
              <a:path w="4779650" h="3691782">
                <a:moveTo>
                  <a:pt x="0" y="0"/>
                </a:moveTo>
                <a:lnTo>
                  <a:pt x="4779650" y="0"/>
                </a:lnTo>
                <a:lnTo>
                  <a:pt x="4779650" y="3691782"/>
                </a:lnTo>
                <a:lnTo>
                  <a:pt x="0" y="3691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3766852" y="3893326"/>
            <a:ext cx="4779650" cy="3691782"/>
          </a:xfrm>
          <a:custGeom>
            <a:avLst/>
            <a:gdLst/>
            <a:ahLst/>
            <a:cxnLst/>
            <a:rect l="l" t="t" r="r" b="b"/>
            <a:pathLst>
              <a:path w="4779650" h="3691782">
                <a:moveTo>
                  <a:pt x="0" y="0"/>
                </a:moveTo>
                <a:lnTo>
                  <a:pt x="4779650" y="0"/>
                </a:lnTo>
                <a:lnTo>
                  <a:pt x="4779650" y="3691782"/>
                </a:lnTo>
                <a:lnTo>
                  <a:pt x="0" y="3691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4762882" y="2627749"/>
            <a:ext cx="4807219" cy="6222937"/>
          </a:xfrm>
          <a:custGeom>
            <a:avLst/>
            <a:gdLst/>
            <a:ahLst/>
            <a:cxnLst/>
            <a:rect l="l" t="t" r="r" b="b"/>
            <a:pathLst>
              <a:path w="4807219" h="6222937">
                <a:moveTo>
                  <a:pt x="0" y="0"/>
                </a:moveTo>
                <a:lnTo>
                  <a:pt x="4807219" y="0"/>
                </a:lnTo>
                <a:lnTo>
                  <a:pt x="4807219" y="6222937"/>
                </a:lnTo>
                <a:lnTo>
                  <a:pt x="0" y="6222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9363325" y="2627749"/>
            <a:ext cx="4807219" cy="6222937"/>
          </a:xfrm>
          <a:custGeom>
            <a:avLst/>
            <a:gdLst/>
            <a:ahLst/>
            <a:cxnLst/>
            <a:rect l="l" t="t" r="r" b="b"/>
            <a:pathLst>
              <a:path w="4807219" h="6222937">
                <a:moveTo>
                  <a:pt x="0" y="0"/>
                </a:moveTo>
                <a:lnTo>
                  <a:pt x="4807219" y="0"/>
                </a:lnTo>
                <a:lnTo>
                  <a:pt x="4807219" y="6222937"/>
                </a:lnTo>
                <a:lnTo>
                  <a:pt x="0" y="6222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0" y="1859739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41814" y="1859739"/>
            <a:ext cx="2505634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Connect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464112" y="1859739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304827" y="1859739"/>
            <a:ext cx="1257849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Fill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144000" y="1859739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760718" y="1859739"/>
            <a:ext cx="1809107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Drain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371784" y="1859739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4.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517449" y="1859739"/>
            <a:ext cx="3278455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Disconnect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111297"/>
            <a:ext cx="18526494" cy="8114714"/>
            <a:chOff x="0" y="0"/>
            <a:chExt cx="4879406" cy="2137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37209"/>
            </a:xfrm>
            <a:custGeom>
              <a:avLst/>
              <a:gdLst/>
              <a:ahLst/>
              <a:cxnLst/>
              <a:rect l="l" t="t" r="r" b="b"/>
              <a:pathLst>
                <a:path w="4879406" h="2137209">
                  <a:moveTo>
                    <a:pt x="0" y="0"/>
                  </a:moveTo>
                  <a:lnTo>
                    <a:pt x="4879406" y="0"/>
                  </a:lnTo>
                  <a:lnTo>
                    <a:pt x="4879406" y="2137209"/>
                  </a:lnTo>
                  <a:lnTo>
                    <a:pt x="0" y="2137209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4674" y="1960144"/>
            <a:ext cx="9325176" cy="5809921"/>
            <a:chOff x="0" y="0"/>
            <a:chExt cx="2456013" cy="1530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56013" cy="1530185"/>
            </a:xfrm>
            <a:custGeom>
              <a:avLst/>
              <a:gdLst/>
              <a:ahLst/>
              <a:cxnLst/>
              <a:rect l="l" t="t" r="r" b="b"/>
              <a:pathLst>
                <a:path w="2456013" h="1530185">
                  <a:moveTo>
                    <a:pt x="42341" y="0"/>
                  </a:moveTo>
                  <a:lnTo>
                    <a:pt x="2413672" y="0"/>
                  </a:lnTo>
                  <a:cubicBezTo>
                    <a:pt x="2424902" y="0"/>
                    <a:pt x="2435671" y="4461"/>
                    <a:pt x="2443612" y="12401"/>
                  </a:cubicBezTo>
                  <a:cubicBezTo>
                    <a:pt x="2451552" y="20342"/>
                    <a:pt x="2456013" y="31112"/>
                    <a:pt x="2456013" y="42341"/>
                  </a:cubicBezTo>
                  <a:lnTo>
                    <a:pt x="2456013" y="1487844"/>
                  </a:lnTo>
                  <a:cubicBezTo>
                    <a:pt x="2456013" y="1499073"/>
                    <a:pt x="2451552" y="1509843"/>
                    <a:pt x="2443612" y="1517784"/>
                  </a:cubicBezTo>
                  <a:cubicBezTo>
                    <a:pt x="2435671" y="1525724"/>
                    <a:pt x="2424902" y="1530185"/>
                    <a:pt x="2413672" y="1530185"/>
                  </a:cubicBezTo>
                  <a:lnTo>
                    <a:pt x="42341" y="1530185"/>
                  </a:lnTo>
                  <a:cubicBezTo>
                    <a:pt x="31112" y="1530185"/>
                    <a:pt x="20342" y="1525724"/>
                    <a:pt x="12401" y="1517784"/>
                  </a:cubicBezTo>
                  <a:cubicBezTo>
                    <a:pt x="4461" y="1509843"/>
                    <a:pt x="0" y="1499073"/>
                    <a:pt x="0" y="1487844"/>
                  </a:cubicBezTo>
                  <a:lnTo>
                    <a:pt x="0" y="42341"/>
                  </a:lnTo>
                  <a:cubicBezTo>
                    <a:pt x="0" y="31112"/>
                    <a:pt x="4461" y="20342"/>
                    <a:pt x="12401" y="12401"/>
                  </a:cubicBezTo>
                  <a:cubicBezTo>
                    <a:pt x="20342" y="4461"/>
                    <a:pt x="31112" y="0"/>
                    <a:pt x="42341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456013" cy="1606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65219" y="5097033"/>
            <a:ext cx="1852602" cy="1766919"/>
          </a:xfrm>
          <a:custGeom>
            <a:avLst/>
            <a:gdLst/>
            <a:ahLst/>
            <a:cxnLst/>
            <a:rect l="l" t="t" r="r" b="b"/>
            <a:pathLst>
              <a:path w="1852602" h="1766919">
                <a:moveTo>
                  <a:pt x="0" y="0"/>
                </a:moveTo>
                <a:lnTo>
                  <a:pt x="1852602" y="0"/>
                </a:lnTo>
                <a:lnTo>
                  <a:pt x="1852602" y="1766919"/>
                </a:lnTo>
                <a:lnTo>
                  <a:pt x="0" y="17669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354977" y="2242796"/>
            <a:ext cx="1911107" cy="1911107"/>
          </a:xfrm>
          <a:custGeom>
            <a:avLst/>
            <a:gdLst/>
            <a:ahLst/>
            <a:cxnLst/>
            <a:rect l="l" t="t" r="r" b="b"/>
            <a:pathLst>
              <a:path w="1911107" h="1911107">
                <a:moveTo>
                  <a:pt x="0" y="0"/>
                </a:moveTo>
                <a:lnTo>
                  <a:pt x="1911107" y="0"/>
                </a:lnTo>
                <a:lnTo>
                  <a:pt x="1911107" y="1911107"/>
                </a:lnTo>
                <a:lnTo>
                  <a:pt x="0" y="1911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822521" y="2100950"/>
            <a:ext cx="1841945" cy="2111112"/>
          </a:xfrm>
          <a:custGeom>
            <a:avLst/>
            <a:gdLst/>
            <a:ahLst/>
            <a:cxnLst/>
            <a:rect l="l" t="t" r="r" b="b"/>
            <a:pathLst>
              <a:path w="1841945" h="2111112">
                <a:moveTo>
                  <a:pt x="0" y="0"/>
                </a:moveTo>
                <a:lnTo>
                  <a:pt x="1841946" y="0"/>
                </a:lnTo>
                <a:lnTo>
                  <a:pt x="1841946" y="2111112"/>
                </a:lnTo>
                <a:lnTo>
                  <a:pt x="0" y="2111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237075" y="5211991"/>
            <a:ext cx="2022225" cy="1766919"/>
          </a:xfrm>
          <a:custGeom>
            <a:avLst/>
            <a:gdLst/>
            <a:ahLst/>
            <a:cxnLst/>
            <a:rect l="l" t="t" r="r" b="b"/>
            <a:pathLst>
              <a:path w="2022225" h="1766919">
                <a:moveTo>
                  <a:pt x="0" y="0"/>
                </a:moveTo>
                <a:lnTo>
                  <a:pt x="2022225" y="0"/>
                </a:lnTo>
                <a:lnTo>
                  <a:pt x="2022225" y="1766919"/>
                </a:lnTo>
                <a:lnTo>
                  <a:pt x="0" y="17669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502070" y="1930510"/>
            <a:ext cx="2394468" cy="239446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804363" y="1755818"/>
            <a:ext cx="9449037" cy="7957485"/>
          </a:xfrm>
          <a:custGeom>
            <a:avLst/>
            <a:gdLst/>
            <a:ahLst/>
            <a:cxnLst/>
            <a:rect l="l" t="t" r="r" b="b"/>
            <a:pathLst>
              <a:path w="9449037" h="7957485">
                <a:moveTo>
                  <a:pt x="0" y="0"/>
                </a:moveTo>
                <a:lnTo>
                  <a:pt x="9449037" y="0"/>
                </a:lnTo>
                <a:lnTo>
                  <a:pt x="9449037" y="7957485"/>
                </a:lnTo>
                <a:lnTo>
                  <a:pt x="0" y="7957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90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23821" y="1844221"/>
            <a:ext cx="2787333" cy="2624569"/>
          </a:xfrm>
          <a:custGeom>
            <a:avLst/>
            <a:gdLst/>
            <a:ahLst/>
            <a:cxnLst/>
            <a:rect l="l" t="t" r="r" b="b"/>
            <a:pathLst>
              <a:path w="2787333" h="2624569">
                <a:moveTo>
                  <a:pt x="0" y="0"/>
                </a:moveTo>
                <a:lnTo>
                  <a:pt x="2787333" y="0"/>
                </a:lnTo>
                <a:lnTo>
                  <a:pt x="2787333" y="2624569"/>
                </a:lnTo>
                <a:lnTo>
                  <a:pt x="0" y="2624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0117" t="-22455" r="-35740" b="-300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498483" y="1943642"/>
            <a:ext cx="2394468" cy="239446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4951884" y="2162266"/>
            <a:ext cx="2231526" cy="1991637"/>
          </a:xfrm>
          <a:custGeom>
            <a:avLst/>
            <a:gdLst/>
            <a:ahLst/>
            <a:cxnLst/>
            <a:rect l="l" t="t" r="r" b="b"/>
            <a:pathLst>
              <a:path w="2231526" h="1991637">
                <a:moveTo>
                  <a:pt x="0" y="0"/>
                </a:moveTo>
                <a:lnTo>
                  <a:pt x="2231526" y="0"/>
                </a:lnTo>
                <a:lnTo>
                  <a:pt x="2231526" y="1991637"/>
                </a:lnTo>
                <a:lnTo>
                  <a:pt x="0" y="1991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841521" y="3741111"/>
            <a:ext cx="2898876" cy="2239382"/>
          </a:xfrm>
          <a:custGeom>
            <a:avLst/>
            <a:gdLst/>
            <a:ahLst/>
            <a:cxnLst/>
            <a:rect l="l" t="t" r="r" b="b"/>
            <a:pathLst>
              <a:path w="2898876" h="2239382">
                <a:moveTo>
                  <a:pt x="0" y="0"/>
                </a:moveTo>
                <a:lnTo>
                  <a:pt x="2898876" y="0"/>
                </a:lnTo>
                <a:lnTo>
                  <a:pt x="2898876" y="2239381"/>
                </a:lnTo>
                <a:lnTo>
                  <a:pt x="0" y="22393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327856" y="4203588"/>
            <a:ext cx="650518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8-10 hours overnight daily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065219" y="5933525"/>
            <a:ext cx="190962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9C5A8D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30 lbs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44000" y="6911577"/>
            <a:ext cx="3689465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18-30 pounds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71159" y="6911577"/>
            <a:ext cx="255405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portable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02070" y="455701"/>
            <a:ext cx="1318599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Machine - Automated (APD)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63598"/>
            <a:ext cx="18558293" cy="8067016"/>
            <a:chOff x="0" y="0"/>
            <a:chExt cx="4887781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7781" cy="2124646"/>
            </a:xfrm>
            <a:custGeom>
              <a:avLst/>
              <a:gdLst/>
              <a:ahLst/>
              <a:cxnLst/>
              <a:rect l="l" t="t" r="r" b="b"/>
              <a:pathLst>
                <a:path w="4887781" h="2124646">
                  <a:moveTo>
                    <a:pt x="0" y="0"/>
                  </a:moveTo>
                  <a:lnTo>
                    <a:pt x="4887781" y="0"/>
                  </a:lnTo>
                  <a:lnTo>
                    <a:pt x="4887781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87781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9595" y="1930510"/>
            <a:ext cx="4080113" cy="7617415"/>
            <a:chOff x="0" y="0"/>
            <a:chExt cx="1074598" cy="2006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56502" y="1930510"/>
            <a:ext cx="4196145" cy="7617415"/>
            <a:chOff x="0" y="0"/>
            <a:chExt cx="1105158" cy="2006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5158" cy="2006233"/>
            </a:xfrm>
            <a:custGeom>
              <a:avLst/>
              <a:gdLst/>
              <a:ahLst/>
              <a:cxnLst/>
              <a:rect l="l" t="t" r="r" b="b"/>
              <a:pathLst>
                <a:path w="1105158" h="2006233">
                  <a:moveTo>
                    <a:pt x="94095" y="0"/>
                  </a:moveTo>
                  <a:lnTo>
                    <a:pt x="1011062" y="0"/>
                  </a:lnTo>
                  <a:cubicBezTo>
                    <a:pt x="1036018" y="0"/>
                    <a:pt x="1059951" y="9914"/>
                    <a:pt x="1077598" y="27560"/>
                  </a:cubicBezTo>
                  <a:cubicBezTo>
                    <a:pt x="1095244" y="45206"/>
                    <a:pt x="1105158" y="69140"/>
                    <a:pt x="1105158" y="94095"/>
                  </a:cubicBezTo>
                  <a:lnTo>
                    <a:pt x="1105158" y="1912137"/>
                  </a:lnTo>
                  <a:cubicBezTo>
                    <a:pt x="1105158" y="1964105"/>
                    <a:pt x="1063030" y="2006233"/>
                    <a:pt x="1011062" y="2006233"/>
                  </a:cubicBezTo>
                  <a:lnTo>
                    <a:pt x="94095" y="2006233"/>
                  </a:lnTo>
                  <a:cubicBezTo>
                    <a:pt x="69140" y="2006233"/>
                    <a:pt x="45206" y="1996319"/>
                    <a:pt x="27560" y="1978673"/>
                  </a:cubicBezTo>
                  <a:cubicBezTo>
                    <a:pt x="9914" y="1961027"/>
                    <a:pt x="0" y="1937093"/>
                    <a:pt x="0" y="1912137"/>
                  </a:cubicBezTo>
                  <a:lnTo>
                    <a:pt x="0" y="94095"/>
                  </a:lnTo>
                  <a:cubicBezTo>
                    <a:pt x="0" y="69140"/>
                    <a:pt x="9914" y="45206"/>
                    <a:pt x="27560" y="27560"/>
                  </a:cubicBezTo>
                  <a:cubicBezTo>
                    <a:pt x="45206" y="9914"/>
                    <a:pt x="69140" y="0"/>
                    <a:pt x="94095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0515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93713" y="1930510"/>
            <a:ext cx="4014956" cy="7617415"/>
            <a:chOff x="0" y="0"/>
            <a:chExt cx="1057437" cy="20062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7437" cy="2006233"/>
            </a:xfrm>
            <a:custGeom>
              <a:avLst/>
              <a:gdLst/>
              <a:ahLst/>
              <a:cxnLst/>
              <a:rect l="l" t="t" r="r" b="b"/>
              <a:pathLst>
                <a:path w="1057437" h="2006233">
                  <a:moveTo>
                    <a:pt x="98342" y="0"/>
                  </a:moveTo>
                  <a:lnTo>
                    <a:pt x="959095" y="0"/>
                  </a:lnTo>
                  <a:cubicBezTo>
                    <a:pt x="1013408" y="0"/>
                    <a:pt x="1057437" y="44029"/>
                    <a:pt x="1057437" y="98342"/>
                  </a:cubicBezTo>
                  <a:lnTo>
                    <a:pt x="1057437" y="1907891"/>
                  </a:lnTo>
                  <a:cubicBezTo>
                    <a:pt x="1057437" y="1962204"/>
                    <a:pt x="1013408" y="2006233"/>
                    <a:pt x="959095" y="2006233"/>
                  </a:cubicBezTo>
                  <a:lnTo>
                    <a:pt x="98342" y="2006233"/>
                  </a:lnTo>
                  <a:cubicBezTo>
                    <a:pt x="44029" y="2006233"/>
                    <a:pt x="0" y="1962204"/>
                    <a:pt x="0" y="1907891"/>
                  </a:cubicBezTo>
                  <a:lnTo>
                    <a:pt x="0" y="98342"/>
                  </a:lnTo>
                  <a:cubicBezTo>
                    <a:pt x="0" y="44029"/>
                    <a:pt x="44029" y="0"/>
                    <a:pt x="98342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057437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10575" y="1930510"/>
            <a:ext cx="4143650" cy="7617415"/>
            <a:chOff x="0" y="0"/>
            <a:chExt cx="1091332" cy="20062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1332" cy="2006233"/>
            </a:xfrm>
            <a:custGeom>
              <a:avLst/>
              <a:gdLst/>
              <a:ahLst/>
              <a:cxnLst/>
              <a:rect l="l" t="t" r="r" b="b"/>
              <a:pathLst>
                <a:path w="1091332" h="2006233">
                  <a:moveTo>
                    <a:pt x="95287" y="0"/>
                  </a:moveTo>
                  <a:lnTo>
                    <a:pt x="996044" y="0"/>
                  </a:lnTo>
                  <a:cubicBezTo>
                    <a:pt x="1021316" y="0"/>
                    <a:pt x="1045553" y="10039"/>
                    <a:pt x="1063423" y="27909"/>
                  </a:cubicBezTo>
                  <a:cubicBezTo>
                    <a:pt x="1081293" y="45779"/>
                    <a:pt x="1091332" y="70016"/>
                    <a:pt x="1091332" y="95287"/>
                  </a:cubicBezTo>
                  <a:lnTo>
                    <a:pt x="1091332" y="1910945"/>
                  </a:lnTo>
                  <a:cubicBezTo>
                    <a:pt x="1091332" y="1963571"/>
                    <a:pt x="1048670" y="2006233"/>
                    <a:pt x="996044" y="2006233"/>
                  </a:cubicBezTo>
                  <a:lnTo>
                    <a:pt x="95287" y="2006233"/>
                  </a:lnTo>
                  <a:cubicBezTo>
                    <a:pt x="42662" y="2006233"/>
                    <a:pt x="0" y="1963571"/>
                    <a:pt x="0" y="1910945"/>
                  </a:cubicBezTo>
                  <a:lnTo>
                    <a:pt x="0" y="95287"/>
                  </a:lnTo>
                  <a:cubicBezTo>
                    <a:pt x="0" y="42662"/>
                    <a:pt x="42662" y="0"/>
                    <a:pt x="95287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091332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658382" y="3780348"/>
            <a:ext cx="4485618" cy="448561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9067" r="-30932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26148" y="3780348"/>
            <a:ext cx="4485618" cy="448561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1317" r="-28682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611766" y="3780348"/>
            <a:ext cx="4485618" cy="448561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5122" r="-14877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921" y="3780348"/>
            <a:ext cx="4517461" cy="451746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31768" r="-1688" b="-20764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02070" y="455701"/>
            <a:ext cx="880850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Machine Exchange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40921" y="1764838"/>
            <a:ext cx="1296606" cy="129660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658382" y="1764838"/>
            <a:ext cx="1296606" cy="129660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000184" y="1764838"/>
            <a:ext cx="1296606" cy="1296606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000184" y="1859739"/>
            <a:ext cx="807452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902887" y="1878164"/>
            <a:ext cx="3708878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Drain     during sleep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3549476" y="1764838"/>
            <a:ext cx="1296606" cy="129660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40921" y="1859739"/>
            <a:ext cx="792528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1859739"/>
            <a:ext cx="3109808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Set up supplies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627763" y="1859739"/>
            <a:ext cx="868625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617945" y="1859739"/>
            <a:ext cx="3077439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Connect  to machine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549476" y="1859739"/>
            <a:ext cx="694293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4.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579122" y="1859739"/>
            <a:ext cx="3708878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Empty into sink/tub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003417"/>
            <a:chOff x="0" y="0"/>
            <a:chExt cx="4816593" cy="21078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07896"/>
            </a:xfrm>
            <a:custGeom>
              <a:avLst/>
              <a:gdLst/>
              <a:ahLst/>
              <a:cxnLst/>
              <a:rect l="l" t="t" r="r" b="b"/>
              <a:pathLst>
                <a:path w="4816592" h="2107896">
                  <a:moveTo>
                    <a:pt x="0" y="0"/>
                  </a:moveTo>
                  <a:lnTo>
                    <a:pt x="4816592" y="0"/>
                  </a:lnTo>
                  <a:lnTo>
                    <a:pt x="4816592" y="2107896"/>
                  </a:lnTo>
                  <a:lnTo>
                    <a:pt x="0" y="210789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18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5278" y="2212220"/>
            <a:ext cx="5356635" cy="3706669"/>
            <a:chOff x="0" y="0"/>
            <a:chExt cx="1410801" cy="9762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2070" y="455701"/>
            <a:ext cx="797378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Why Choose PD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521414" y="2212220"/>
            <a:ext cx="5356635" cy="3706669"/>
            <a:chOff x="0" y="0"/>
            <a:chExt cx="1410801" cy="9762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97551" y="2148374"/>
            <a:ext cx="5356635" cy="3706669"/>
            <a:chOff x="0" y="0"/>
            <a:chExt cx="1410801" cy="97624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5278" y="6204640"/>
            <a:ext cx="5356635" cy="3706669"/>
            <a:chOff x="0" y="0"/>
            <a:chExt cx="1410801" cy="9762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521414" y="6204640"/>
            <a:ext cx="5356635" cy="3706669"/>
            <a:chOff x="0" y="0"/>
            <a:chExt cx="1410801" cy="9762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401925" y="6204640"/>
            <a:ext cx="5356635" cy="3706669"/>
            <a:chOff x="0" y="0"/>
            <a:chExt cx="1410801" cy="97624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378629" y="3707319"/>
            <a:ext cx="1545896" cy="1246378"/>
          </a:xfrm>
          <a:custGeom>
            <a:avLst/>
            <a:gdLst/>
            <a:ahLst/>
            <a:cxnLst/>
            <a:rect l="l" t="t" r="r" b="b"/>
            <a:pathLst>
              <a:path w="1545896" h="1246378">
                <a:moveTo>
                  <a:pt x="0" y="0"/>
                </a:moveTo>
                <a:lnTo>
                  <a:pt x="1545896" y="0"/>
                </a:lnTo>
                <a:lnTo>
                  <a:pt x="1545896" y="1246379"/>
                </a:lnTo>
                <a:lnTo>
                  <a:pt x="0" y="124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148042" y="2166174"/>
            <a:ext cx="4351107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Maintain kidney function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62361" y="4429037"/>
            <a:ext cx="451306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Less waste and fluid buildup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62361" y="2214016"/>
            <a:ext cx="4513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Gentle Dialysis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73954" y="5021514"/>
            <a:ext cx="2608607" cy="704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for longer</a:t>
            </a:r>
          </a:p>
        </p:txBody>
      </p:sp>
      <p:sp>
        <p:nvSpPr>
          <p:cNvPr id="33" name="Freeform 33"/>
          <p:cNvSpPr/>
          <p:nvPr/>
        </p:nvSpPr>
        <p:spPr>
          <a:xfrm>
            <a:off x="14249775" y="3110324"/>
            <a:ext cx="1998756" cy="1708936"/>
          </a:xfrm>
          <a:custGeom>
            <a:avLst/>
            <a:gdLst/>
            <a:ahLst/>
            <a:cxnLst/>
            <a:rect l="l" t="t" r="r" b="b"/>
            <a:pathLst>
              <a:path w="1998756" h="1708936">
                <a:moveTo>
                  <a:pt x="0" y="0"/>
                </a:moveTo>
                <a:lnTo>
                  <a:pt x="1998755" y="0"/>
                </a:lnTo>
                <a:lnTo>
                  <a:pt x="1998755" y="1708936"/>
                </a:lnTo>
                <a:lnTo>
                  <a:pt x="0" y="1708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3666650" y="4982833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of home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66650" y="2160676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Comfort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99846" y="6147490"/>
            <a:ext cx="300881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 needles</a:t>
            </a:r>
          </a:p>
        </p:txBody>
      </p:sp>
      <p:sp>
        <p:nvSpPr>
          <p:cNvPr id="37" name="Freeform 37"/>
          <p:cNvSpPr/>
          <p:nvPr/>
        </p:nvSpPr>
        <p:spPr>
          <a:xfrm>
            <a:off x="2378629" y="7231435"/>
            <a:ext cx="1651249" cy="1651249"/>
          </a:xfrm>
          <a:custGeom>
            <a:avLst/>
            <a:gdLst/>
            <a:ahLst/>
            <a:cxnLst/>
            <a:rect l="l" t="t" r="r" b="b"/>
            <a:pathLst>
              <a:path w="1651249" h="1651249">
                <a:moveTo>
                  <a:pt x="0" y="0"/>
                </a:moveTo>
                <a:lnTo>
                  <a:pt x="1651249" y="0"/>
                </a:lnTo>
                <a:lnTo>
                  <a:pt x="1651249" y="1651249"/>
                </a:lnTo>
                <a:lnTo>
                  <a:pt x="0" y="1651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rot="2700000">
            <a:off x="2089265" y="6986486"/>
            <a:ext cx="2119418" cy="2119418"/>
          </a:xfrm>
          <a:custGeom>
            <a:avLst/>
            <a:gdLst/>
            <a:ahLst/>
            <a:cxnLst/>
            <a:rect l="l" t="t" r="r" b="b"/>
            <a:pathLst>
              <a:path w="2119418" h="2119418">
                <a:moveTo>
                  <a:pt x="0" y="0"/>
                </a:moveTo>
                <a:lnTo>
                  <a:pt x="2119417" y="0"/>
                </a:lnTo>
                <a:lnTo>
                  <a:pt x="2119417" y="2119417"/>
                </a:lnTo>
                <a:lnTo>
                  <a:pt x="0" y="211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8487508" y="7179801"/>
            <a:ext cx="1471673" cy="1420833"/>
          </a:xfrm>
          <a:custGeom>
            <a:avLst/>
            <a:gdLst/>
            <a:ahLst/>
            <a:cxnLst/>
            <a:rect l="l" t="t" r="r" b="b"/>
            <a:pathLst>
              <a:path w="1471673" h="1420833">
                <a:moveTo>
                  <a:pt x="0" y="0"/>
                </a:moveTo>
                <a:lnTo>
                  <a:pt x="1471673" y="0"/>
                </a:lnTo>
                <a:lnTo>
                  <a:pt x="1471673" y="1420833"/>
                </a:lnTo>
                <a:lnTo>
                  <a:pt x="0" y="1420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7127505" y="6255932"/>
            <a:ext cx="419167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Travel and work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909677" y="8778240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flexibility</a:t>
            </a:r>
          </a:p>
        </p:txBody>
      </p:sp>
      <p:sp>
        <p:nvSpPr>
          <p:cNvPr id="42" name="Freeform 42"/>
          <p:cNvSpPr/>
          <p:nvPr/>
        </p:nvSpPr>
        <p:spPr>
          <a:xfrm>
            <a:off x="14373901" y="7029189"/>
            <a:ext cx="1750503" cy="1722057"/>
          </a:xfrm>
          <a:custGeom>
            <a:avLst/>
            <a:gdLst/>
            <a:ahLst/>
            <a:cxnLst/>
            <a:rect l="l" t="t" r="r" b="b"/>
            <a:pathLst>
              <a:path w="1750503" h="1722057">
                <a:moveTo>
                  <a:pt x="0" y="0"/>
                </a:moveTo>
                <a:lnTo>
                  <a:pt x="1750503" y="0"/>
                </a:lnTo>
                <a:lnTo>
                  <a:pt x="1750503" y="1722057"/>
                </a:lnTo>
                <a:lnTo>
                  <a:pt x="0" y="1722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13290969" y="8913171"/>
            <a:ext cx="391636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food flexibility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666650" y="6147490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71935" y="8913171"/>
            <a:ext cx="327308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for treatment</a:t>
            </a:r>
          </a:p>
        </p:txBody>
      </p:sp>
      <p:sp>
        <p:nvSpPr>
          <p:cNvPr id="46" name="Freeform 33">
            <a:extLst>
              <a:ext uri="{FF2B5EF4-FFF2-40B4-BE49-F238E27FC236}">
                <a16:creationId xmlns:a16="http://schemas.microsoft.com/office/drawing/2014/main" id="{FF560C11-C065-5EDA-1062-E70EB3D12835}"/>
              </a:ext>
            </a:extLst>
          </p:cNvPr>
          <p:cNvSpPr/>
          <p:nvPr/>
        </p:nvSpPr>
        <p:spPr>
          <a:xfrm>
            <a:off x="8287395" y="2958871"/>
            <a:ext cx="1891243" cy="1508267"/>
          </a:xfrm>
          <a:custGeom>
            <a:avLst/>
            <a:gdLst/>
            <a:ahLst/>
            <a:cxnLst/>
            <a:rect l="l" t="t" r="r" b="b"/>
            <a:pathLst>
              <a:path w="1891243" h="1508267">
                <a:moveTo>
                  <a:pt x="0" y="0"/>
                </a:moveTo>
                <a:lnTo>
                  <a:pt x="1891243" y="0"/>
                </a:lnTo>
                <a:lnTo>
                  <a:pt x="1891243" y="1508266"/>
                </a:lnTo>
                <a:lnTo>
                  <a:pt x="0" y="15082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79498"/>
            <a:ext cx="18590092" cy="8082915"/>
            <a:chOff x="0" y="0"/>
            <a:chExt cx="489615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28834"/>
            </a:xfrm>
            <a:custGeom>
              <a:avLst/>
              <a:gdLst/>
              <a:ahLst/>
              <a:cxnLst/>
              <a:rect l="l" t="t" r="r" b="b"/>
              <a:pathLst>
                <a:path w="4896156" h="2128834">
                  <a:moveTo>
                    <a:pt x="0" y="0"/>
                  </a:moveTo>
                  <a:lnTo>
                    <a:pt x="4896156" y="0"/>
                  </a:lnTo>
                  <a:lnTo>
                    <a:pt x="489615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4470" y="1930510"/>
            <a:ext cx="5394498" cy="3126099"/>
            <a:chOff x="0" y="0"/>
            <a:chExt cx="1420773" cy="8233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2070" y="455701"/>
            <a:ext cx="12484849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To Think About for PD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454479" y="1930510"/>
            <a:ext cx="5394498" cy="3126099"/>
            <a:chOff x="0" y="0"/>
            <a:chExt cx="1420773" cy="8233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54474" y="1930510"/>
            <a:ext cx="5394498" cy="3126099"/>
            <a:chOff x="0" y="0"/>
            <a:chExt cx="1420773" cy="8233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54474" y="5260809"/>
            <a:ext cx="5394498" cy="3126099"/>
            <a:chOff x="0" y="0"/>
            <a:chExt cx="1420773" cy="8233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53798" y="5260809"/>
            <a:ext cx="5394498" cy="3126099"/>
            <a:chOff x="0" y="0"/>
            <a:chExt cx="1420773" cy="8233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321728" y="2877451"/>
            <a:ext cx="1859991" cy="1795737"/>
          </a:xfrm>
          <a:custGeom>
            <a:avLst/>
            <a:gdLst/>
            <a:ahLst/>
            <a:cxnLst/>
            <a:rect l="l" t="t" r="r" b="b"/>
            <a:pathLst>
              <a:path w="1859991" h="1795737">
                <a:moveTo>
                  <a:pt x="0" y="0"/>
                </a:moveTo>
                <a:lnTo>
                  <a:pt x="1859991" y="0"/>
                </a:lnTo>
                <a:lnTo>
                  <a:pt x="1859991" y="1795737"/>
                </a:lnTo>
                <a:lnTo>
                  <a:pt x="0" y="1795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424653" y="2877451"/>
            <a:ext cx="1833014" cy="1761985"/>
          </a:xfrm>
          <a:custGeom>
            <a:avLst/>
            <a:gdLst/>
            <a:ahLst/>
            <a:cxnLst/>
            <a:rect l="l" t="t" r="r" b="b"/>
            <a:pathLst>
              <a:path w="1833014" h="1761985">
                <a:moveTo>
                  <a:pt x="0" y="0"/>
                </a:moveTo>
                <a:lnTo>
                  <a:pt x="1833013" y="0"/>
                </a:lnTo>
                <a:lnTo>
                  <a:pt x="1833013" y="1761984"/>
                </a:lnTo>
                <a:lnTo>
                  <a:pt x="0" y="1761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654470" y="5260809"/>
            <a:ext cx="5394498" cy="3078474"/>
            <a:chOff x="0" y="0"/>
            <a:chExt cx="1420773" cy="8107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20773" cy="810792"/>
            </a:xfrm>
            <a:custGeom>
              <a:avLst/>
              <a:gdLst/>
              <a:ahLst/>
              <a:cxnLst/>
              <a:rect l="l" t="t" r="r" b="b"/>
              <a:pathLst>
                <a:path w="1420773" h="810792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37599"/>
                  </a:lnTo>
                  <a:cubicBezTo>
                    <a:pt x="1420773" y="778022"/>
                    <a:pt x="1388004" y="810792"/>
                    <a:pt x="1347581" y="810792"/>
                  </a:cubicBezTo>
                  <a:lnTo>
                    <a:pt x="73193" y="810792"/>
                  </a:lnTo>
                  <a:cubicBezTo>
                    <a:pt x="32769" y="810792"/>
                    <a:pt x="0" y="778022"/>
                    <a:pt x="0" y="737599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9C5A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1420773" cy="886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2515068" y="6256399"/>
            <a:ext cx="1718617" cy="1893793"/>
          </a:xfrm>
          <a:custGeom>
            <a:avLst/>
            <a:gdLst/>
            <a:ahLst/>
            <a:cxnLst/>
            <a:rect l="l" t="t" r="r" b="b"/>
            <a:pathLst>
              <a:path w="1718617" h="1893793">
                <a:moveTo>
                  <a:pt x="0" y="0"/>
                </a:moveTo>
                <a:lnTo>
                  <a:pt x="1718617" y="0"/>
                </a:lnTo>
                <a:lnTo>
                  <a:pt x="1718617" y="1893793"/>
                </a:lnTo>
                <a:lnTo>
                  <a:pt x="0" y="18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8321728" y="6196596"/>
            <a:ext cx="2013399" cy="2013399"/>
          </a:xfrm>
          <a:custGeom>
            <a:avLst/>
            <a:gdLst/>
            <a:ahLst/>
            <a:cxnLst/>
            <a:rect l="l" t="t" r="r" b="b"/>
            <a:pathLst>
              <a:path w="2013399" h="2013399">
                <a:moveTo>
                  <a:pt x="0" y="0"/>
                </a:moveTo>
                <a:lnTo>
                  <a:pt x="2013399" y="0"/>
                </a:lnTo>
                <a:lnTo>
                  <a:pt x="2013399" y="2013399"/>
                </a:lnTo>
                <a:lnTo>
                  <a:pt x="0" y="2013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4536645" y="6256399"/>
            <a:ext cx="1609028" cy="2082885"/>
          </a:xfrm>
          <a:custGeom>
            <a:avLst/>
            <a:gdLst/>
            <a:ahLst/>
            <a:cxnLst/>
            <a:rect l="l" t="t" r="r" b="b"/>
            <a:pathLst>
              <a:path w="1609028" h="2082885">
                <a:moveTo>
                  <a:pt x="0" y="0"/>
                </a:moveTo>
                <a:lnTo>
                  <a:pt x="1609029" y="0"/>
                </a:lnTo>
                <a:lnTo>
                  <a:pt x="1609029" y="2082885"/>
                </a:lnTo>
                <a:lnTo>
                  <a:pt x="0" y="2082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2397578" y="2798521"/>
            <a:ext cx="1953596" cy="1953596"/>
          </a:xfrm>
          <a:custGeom>
            <a:avLst/>
            <a:gdLst/>
            <a:ahLst/>
            <a:cxnLst/>
            <a:rect l="l" t="t" r="r" b="b"/>
            <a:pathLst>
              <a:path w="1953596" h="1953596">
                <a:moveTo>
                  <a:pt x="0" y="0"/>
                </a:moveTo>
                <a:lnTo>
                  <a:pt x="1953596" y="0"/>
                </a:lnTo>
                <a:lnTo>
                  <a:pt x="1953596" y="1953596"/>
                </a:lnTo>
                <a:lnTo>
                  <a:pt x="0" y="1953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453489" y="2031133"/>
            <a:ext cx="37964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Responsibility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39593" y="2031133"/>
            <a:ext cx="300881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Travel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836753" y="2031133"/>
            <a:ext cx="300881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Pets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47312" y="5458204"/>
            <a:ext cx="300881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Full Belly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167895" y="5398401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Supply Storage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321963" y="5458204"/>
            <a:ext cx="56581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Training and Support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4967" y="-126806"/>
            <a:ext cx="18564557" cy="8130223"/>
            <a:chOff x="0" y="0"/>
            <a:chExt cx="4889431" cy="2141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431" cy="2141293"/>
            </a:xfrm>
            <a:custGeom>
              <a:avLst/>
              <a:gdLst/>
              <a:ahLst/>
              <a:cxnLst/>
              <a:rect l="l" t="t" r="r" b="b"/>
              <a:pathLst>
                <a:path w="4889431" h="2141293">
                  <a:moveTo>
                    <a:pt x="0" y="0"/>
                  </a:moveTo>
                  <a:lnTo>
                    <a:pt x="4889431" y="0"/>
                  </a:lnTo>
                  <a:lnTo>
                    <a:pt x="4889431" y="2141293"/>
                  </a:lnTo>
                  <a:lnTo>
                    <a:pt x="0" y="2141293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89431" cy="2217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7492" y="2281001"/>
            <a:ext cx="4544343" cy="5381557"/>
            <a:chOff x="0" y="0"/>
            <a:chExt cx="1196864" cy="1417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44872" y="2281001"/>
            <a:ext cx="4544343" cy="5381557"/>
            <a:chOff x="0" y="0"/>
            <a:chExt cx="1196864" cy="1417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71828" y="2281001"/>
            <a:ext cx="4544343" cy="5381557"/>
            <a:chOff x="0" y="0"/>
            <a:chExt cx="1196864" cy="14173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67749" y="3501455"/>
            <a:ext cx="5749532" cy="4441514"/>
          </a:xfrm>
          <a:custGeom>
            <a:avLst/>
            <a:gdLst/>
            <a:ahLst/>
            <a:cxnLst/>
            <a:rect l="l" t="t" r="r" b="b"/>
            <a:pathLst>
              <a:path w="5749532" h="4441514">
                <a:moveTo>
                  <a:pt x="0" y="0"/>
                </a:moveTo>
                <a:lnTo>
                  <a:pt x="5749532" y="0"/>
                </a:lnTo>
                <a:lnTo>
                  <a:pt x="5749532" y="4441513"/>
                </a:lnTo>
                <a:lnTo>
                  <a:pt x="0" y="4441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762633" y="3600608"/>
            <a:ext cx="5807384" cy="4486204"/>
          </a:xfrm>
          <a:custGeom>
            <a:avLst/>
            <a:gdLst/>
            <a:ahLst/>
            <a:cxnLst/>
            <a:rect l="l" t="t" r="r" b="b"/>
            <a:pathLst>
              <a:path w="5807384" h="4486204">
                <a:moveTo>
                  <a:pt x="0" y="0"/>
                </a:moveTo>
                <a:lnTo>
                  <a:pt x="5807384" y="0"/>
                </a:lnTo>
                <a:lnTo>
                  <a:pt x="5807384" y="4486204"/>
                </a:lnTo>
                <a:lnTo>
                  <a:pt x="0" y="4486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7511" y="529967"/>
            <a:ext cx="12019539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is Hemodialysis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65157" y="2264525"/>
            <a:ext cx="4009013" cy="205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Access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39493" y="2264525"/>
            <a:ext cx="4009013" cy="205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Machine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44872" y="2264525"/>
            <a:ext cx="4544343" cy="205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Location</a:t>
            </a:r>
          </a:p>
        </p:txBody>
      </p:sp>
      <p:sp>
        <p:nvSpPr>
          <p:cNvPr id="23" name="Freeform 23"/>
          <p:cNvSpPr/>
          <p:nvPr/>
        </p:nvSpPr>
        <p:spPr>
          <a:xfrm>
            <a:off x="8030105" y="4151883"/>
            <a:ext cx="2174413" cy="3934929"/>
          </a:xfrm>
          <a:custGeom>
            <a:avLst/>
            <a:gdLst/>
            <a:ahLst/>
            <a:cxnLst/>
            <a:rect l="l" t="t" r="r" b="b"/>
            <a:pathLst>
              <a:path w="2174413" h="3934929">
                <a:moveTo>
                  <a:pt x="0" y="0"/>
                </a:moveTo>
                <a:lnTo>
                  <a:pt x="2174413" y="0"/>
                </a:lnTo>
                <a:lnTo>
                  <a:pt x="2174413" y="3934929"/>
                </a:lnTo>
                <a:lnTo>
                  <a:pt x="0" y="3934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806" y="377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410704" y="371034"/>
            <a:ext cx="9803178" cy="7571934"/>
          </a:xfrm>
          <a:custGeom>
            <a:avLst/>
            <a:gdLst/>
            <a:ahLst/>
            <a:cxnLst/>
            <a:rect l="l" t="t" r="r" b="b"/>
            <a:pathLst>
              <a:path w="9803178" h="7571934">
                <a:moveTo>
                  <a:pt x="0" y="0"/>
                </a:moveTo>
                <a:lnTo>
                  <a:pt x="9803179" y="0"/>
                </a:lnTo>
                <a:lnTo>
                  <a:pt x="9803179" y="7571934"/>
                </a:lnTo>
                <a:lnTo>
                  <a:pt x="0" y="7571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10250326" y="1897411"/>
            <a:ext cx="4931113" cy="6383318"/>
          </a:xfrm>
          <a:custGeom>
            <a:avLst/>
            <a:gdLst/>
            <a:ahLst/>
            <a:cxnLst/>
            <a:rect l="l" t="t" r="r" b="b"/>
            <a:pathLst>
              <a:path w="4931113" h="6383318">
                <a:moveTo>
                  <a:pt x="0" y="6383319"/>
                </a:moveTo>
                <a:lnTo>
                  <a:pt x="4931114" y="6383319"/>
                </a:lnTo>
                <a:lnTo>
                  <a:pt x="4931114" y="0"/>
                </a:lnTo>
                <a:lnTo>
                  <a:pt x="0" y="0"/>
                </a:lnTo>
                <a:lnTo>
                  <a:pt x="0" y="638331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4127541" y="3521773"/>
            <a:ext cx="2861507" cy="0"/>
          </a:xfrm>
          <a:prstGeom prst="line">
            <a:avLst/>
          </a:prstGeom>
          <a:ln w="142875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H="1">
            <a:off x="14127541" y="7062857"/>
            <a:ext cx="2861507" cy="0"/>
          </a:xfrm>
          <a:prstGeom prst="line">
            <a:avLst/>
          </a:prstGeom>
          <a:ln w="142875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14108491" y="3961960"/>
            <a:ext cx="0" cy="2861507"/>
          </a:xfrm>
          <a:prstGeom prst="line">
            <a:avLst/>
          </a:prstGeom>
          <a:ln w="142875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-90806" y="3216646"/>
            <a:ext cx="3797912" cy="1137186"/>
          </a:xfrm>
          <a:prstGeom prst="line">
            <a:avLst/>
          </a:prstGeom>
          <a:ln w="142875" cap="flat">
            <a:solidFill>
              <a:srgbClr val="CC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H="1" flipV="1">
            <a:off x="19967" y="3876159"/>
            <a:ext cx="3806505" cy="1108082"/>
          </a:xfrm>
          <a:prstGeom prst="line">
            <a:avLst/>
          </a:prstGeom>
          <a:ln w="142875" cap="flat">
            <a:solidFill>
              <a:srgbClr val="CC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1475444" y="3426721"/>
            <a:ext cx="0" cy="3964508"/>
          </a:xfrm>
          <a:prstGeom prst="line">
            <a:avLst/>
          </a:prstGeom>
          <a:ln w="142875" cap="flat">
            <a:solidFill>
              <a:srgbClr val="CC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034393">
            <a:off x="4806278" y="397763"/>
            <a:ext cx="6269512" cy="6057916"/>
          </a:xfrm>
          <a:custGeom>
            <a:avLst/>
            <a:gdLst/>
            <a:ahLst/>
            <a:cxnLst/>
            <a:rect l="l" t="t" r="r" b="b"/>
            <a:pathLst>
              <a:path w="6269512" h="6057916">
                <a:moveTo>
                  <a:pt x="0" y="0"/>
                </a:moveTo>
                <a:lnTo>
                  <a:pt x="6269511" y="0"/>
                </a:lnTo>
                <a:lnTo>
                  <a:pt x="6269511" y="6057916"/>
                </a:lnTo>
                <a:lnTo>
                  <a:pt x="0" y="605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87844" y="190057"/>
            <a:ext cx="9714269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How Dialysis Works</a:t>
            </a:r>
          </a:p>
        </p:txBody>
      </p:sp>
      <p:sp>
        <p:nvSpPr>
          <p:cNvPr id="18" name="Freeform 18"/>
          <p:cNvSpPr/>
          <p:nvPr/>
        </p:nvSpPr>
        <p:spPr>
          <a:xfrm rot="3690718" flipH="1" flipV="1">
            <a:off x="4700111" y="3354344"/>
            <a:ext cx="6087790" cy="5882327"/>
          </a:xfrm>
          <a:custGeom>
            <a:avLst/>
            <a:gdLst/>
            <a:ahLst/>
            <a:cxnLst/>
            <a:rect l="l" t="t" r="r" b="b"/>
            <a:pathLst>
              <a:path w="6087790" h="5882327">
                <a:moveTo>
                  <a:pt x="6087790" y="5882327"/>
                </a:moveTo>
                <a:lnTo>
                  <a:pt x="0" y="5882327"/>
                </a:lnTo>
                <a:lnTo>
                  <a:pt x="0" y="0"/>
                </a:lnTo>
                <a:lnTo>
                  <a:pt x="6087790" y="0"/>
                </a:lnTo>
                <a:lnTo>
                  <a:pt x="6087790" y="588232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371940" y="1897411"/>
            <a:ext cx="1205176" cy="1205176"/>
          </a:xfrm>
          <a:custGeom>
            <a:avLst/>
            <a:gdLst/>
            <a:ahLst/>
            <a:cxnLst/>
            <a:rect l="l" t="t" r="r" b="b"/>
            <a:pathLst>
              <a:path w="1205176" h="1205176">
                <a:moveTo>
                  <a:pt x="0" y="0"/>
                </a:moveTo>
                <a:lnTo>
                  <a:pt x="1205176" y="0"/>
                </a:lnTo>
                <a:lnTo>
                  <a:pt x="1205176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68100" y="1932958"/>
            <a:ext cx="982399" cy="1134083"/>
          </a:xfrm>
          <a:custGeom>
            <a:avLst/>
            <a:gdLst/>
            <a:ahLst/>
            <a:cxnLst/>
            <a:rect l="l" t="t" r="r" b="b"/>
            <a:pathLst>
              <a:path w="982399" h="1134083">
                <a:moveTo>
                  <a:pt x="0" y="0"/>
                </a:moveTo>
                <a:lnTo>
                  <a:pt x="982400" y="0"/>
                </a:lnTo>
                <a:lnTo>
                  <a:pt x="982400" y="1134083"/>
                </a:lnTo>
                <a:lnTo>
                  <a:pt x="0" y="1134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654133" y="2386734"/>
            <a:ext cx="4089083" cy="798195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Blood to dialyzer</a:t>
            </a:r>
          </a:p>
        </p:txBody>
      </p:sp>
      <p:sp>
        <p:nvSpPr>
          <p:cNvPr id="22" name="TextBox 22"/>
          <p:cNvSpPr txBox="1"/>
          <p:nvPr/>
        </p:nvSpPr>
        <p:spPr>
          <a:xfrm rot="275779">
            <a:off x="6211696" y="6379304"/>
            <a:ext cx="5274792" cy="1273083"/>
          </a:xfrm>
          <a:prstGeom prst="rect">
            <a:avLst/>
          </a:prstGeom>
        </p:spPr>
        <p:txBody>
          <a:bodyPr lIns="0" tIns="0" rIns="0" bIns="0" rtlCol="0" anchor="t">
            <a:prstTxWarp prst="textArchDown">
              <a:avLst/>
            </a:prstTxWarp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Blood from dialyzer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579978" y="6133583"/>
            <a:ext cx="293167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Dialysate in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579978" y="3714234"/>
            <a:ext cx="370802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Waste and water out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1871991" y="1512697"/>
            <a:ext cx="3784112" cy="4898526"/>
          </a:xfrm>
          <a:custGeom>
            <a:avLst/>
            <a:gdLst/>
            <a:ahLst/>
            <a:cxnLst/>
            <a:rect l="l" t="t" r="r" b="b"/>
            <a:pathLst>
              <a:path w="3784112" h="4898526">
                <a:moveTo>
                  <a:pt x="0" y="4898526"/>
                </a:moveTo>
                <a:lnTo>
                  <a:pt x="3784112" y="4898526"/>
                </a:lnTo>
                <a:lnTo>
                  <a:pt x="3784112" y="0"/>
                </a:lnTo>
                <a:lnTo>
                  <a:pt x="0" y="0"/>
                </a:lnTo>
                <a:lnTo>
                  <a:pt x="0" y="489852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505029" y="754193"/>
            <a:ext cx="4039266" cy="5147946"/>
          </a:xfrm>
          <a:custGeom>
            <a:avLst/>
            <a:gdLst/>
            <a:ahLst/>
            <a:cxnLst/>
            <a:rect l="l" t="t" r="r" b="b"/>
            <a:pathLst>
              <a:path w="4039266" h="5147946">
                <a:moveTo>
                  <a:pt x="0" y="0"/>
                </a:moveTo>
                <a:lnTo>
                  <a:pt x="4039267" y="0"/>
                </a:lnTo>
                <a:lnTo>
                  <a:pt x="4039267" y="5147946"/>
                </a:lnTo>
                <a:lnTo>
                  <a:pt x="0" y="5147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0767" t="-59352" r="-70754" b="-2078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452319" y="2448077"/>
            <a:ext cx="3162275" cy="316227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200828" y="2448077"/>
            <a:ext cx="3162275" cy="316227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00828" y="2448232"/>
            <a:ext cx="3192195" cy="319219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4705" b="-14705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452474" y="2478308"/>
            <a:ext cx="3132044" cy="31320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29" t="-43545" r="-26056" b="-52034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AutoShape 20"/>
          <p:cNvSpPr/>
          <p:nvPr/>
        </p:nvSpPr>
        <p:spPr>
          <a:xfrm>
            <a:off x="8722495" y="4063225"/>
            <a:ext cx="167853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51889" y="449393"/>
            <a:ext cx="1439240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Dialyzer is an Artificial Kidney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26311" y="5945382"/>
            <a:ext cx="16264068" cy="205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Small hollow tubes with tiny holes in the tubes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Filters and cleans the blood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647948" y="572441"/>
            <a:ext cx="5187513" cy="7370527"/>
          </a:xfrm>
          <a:custGeom>
            <a:avLst/>
            <a:gdLst/>
            <a:ahLst/>
            <a:cxnLst/>
            <a:rect l="l" t="t" r="r" b="b"/>
            <a:pathLst>
              <a:path w="5187513" h="7370527">
                <a:moveTo>
                  <a:pt x="0" y="0"/>
                </a:moveTo>
                <a:lnTo>
                  <a:pt x="5187513" y="0"/>
                </a:lnTo>
                <a:lnTo>
                  <a:pt x="5187513" y="7370527"/>
                </a:lnTo>
                <a:lnTo>
                  <a:pt x="0" y="7370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685436" y="308610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637052" y="-235949"/>
            <a:ext cx="5396423" cy="8231717"/>
          </a:xfrm>
          <a:custGeom>
            <a:avLst/>
            <a:gdLst/>
            <a:ahLst/>
            <a:cxnLst/>
            <a:rect l="l" t="t" r="r" b="b"/>
            <a:pathLst>
              <a:path w="5396423" h="8231717">
                <a:moveTo>
                  <a:pt x="0" y="0"/>
                </a:moveTo>
                <a:lnTo>
                  <a:pt x="5396423" y="0"/>
                </a:lnTo>
                <a:lnTo>
                  <a:pt x="5396423" y="8231718"/>
                </a:lnTo>
                <a:lnTo>
                  <a:pt x="0" y="823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00" b="-1288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1470743" y="4629150"/>
            <a:ext cx="4190381" cy="419038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-111297" y="723900"/>
            <a:ext cx="1000068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Dialysis Machine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156" y="2719262"/>
            <a:ext cx="7689792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Blood stays only in tubing and dialyzer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Clean blood is returned to the body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470743" y="4629150"/>
            <a:ext cx="4190381" cy="419038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 flipV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lose/>
                </a:path>
              </a:pathLst>
            </a:custGeom>
            <a:blipFill>
              <a:blip r:embed="rId4"/>
              <a:stretch>
                <a:fillRect t="-14724" b="-14724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AutoShape 20"/>
          <p:cNvSpPr/>
          <p:nvPr/>
        </p:nvSpPr>
        <p:spPr>
          <a:xfrm>
            <a:off x="12982446" y="3894506"/>
            <a:ext cx="250484" cy="68725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 flipH="1">
            <a:off x="14209765" y="4629150"/>
            <a:ext cx="666027" cy="12303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2549" y="-100644"/>
            <a:ext cx="18872876" cy="8104061"/>
            <a:chOff x="0" y="0"/>
            <a:chExt cx="4970634" cy="21344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0634" cy="2134403"/>
            </a:xfrm>
            <a:custGeom>
              <a:avLst/>
              <a:gdLst/>
              <a:ahLst/>
              <a:cxnLst/>
              <a:rect l="l" t="t" r="r" b="b"/>
              <a:pathLst>
                <a:path w="4970634" h="2134403">
                  <a:moveTo>
                    <a:pt x="0" y="0"/>
                  </a:moveTo>
                  <a:lnTo>
                    <a:pt x="4970634" y="0"/>
                  </a:lnTo>
                  <a:lnTo>
                    <a:pt x="4970634" y="2134403"/>
                  </a:lnTo>
                  <a:lnTo>
                    <a:pt x="0" y="2134403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70634" cy="2210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58" y="2630463"/>
            <a:ext cx="5336623" cy="6949811"/>
            <a:chOff x="0" y="0"/>
            <a:chExt cx="1405530" cy="1830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5530" cy="1830403"/>
            </a:xfrm>
            <a:custGeom>
              <a:avLst/>
              <a:gdLst/>
              <a:ahLst/>
              <a:cxnLst/>
              <a:rect l="l" t="t" r="r" b="b"/>
              <a:pathLst>
                <a:path w="1405530" h="1830403">
                  <a:moveTo>
                    <a:pt x="73986" y="0"/>
                  </a:moveTo>
                  <a:lnTo>
                    <a:pt x="1331544" y="0"/>
                  </a:lnTo>
                  <a:cubicBezTo>
                    <a:pt x="1351166" y="0"/>
                    <a:pt x="1369985" y="7795"/>
                    <a:pt x="1383860" y="21670"/>
                  </a:cubicBezTo>
                  <a:cubicBezTo>
                    <a:pt x="1397735" y="35545"/>
                    <a:pt x="1405530" y="54364"/>
                    <a:pt x="1405530" y="73986"/>
                  </a:cubicBezTo>
                  <a:lnTo>
                    <a:pt x="1405530" y="1756417"/>
                  </a:lnTo>
                  <a:cubicBezTo>
                    <a:pt x="1405530" y="1797278"/>
                    <a:pt x="1372406" y="1830403"/>
                    <a:pt x="1331544" y="1830403"/>
                  </a:cubicBezTo>
                  <a:lnTo>
                    <a:pt x="73986" y="1830403"/>
                  </a:lnTo>
                  <a:cubicBezTo>
                    <a:pt x="54364" y="1830403"/>
                    <a:pt x="35545" y="1822608"/>
                    <a:pt x="21670" y="1808733"/>
                  </a:cubicBezTo>
                  <a:cubicBezTo>
                    <a:pt x="7795" y="1794858"/>
                    <a:pt x="0" y="1776039"/>
                    <a:pt x="0" y="1756417"/>
                  </a:cubicBezTo>
                  <a:lnTo>
                    <a:pt x="0" y="73986"/>
                  </a:lnTo>
                  <a:cubicBezTo>
                    <a:pt x="0" y="33125"/>
                    <a:pt x="33125" y="0"/>
                    <a:pt x="73986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05530" cy="1906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82455" y="2630463"/>
            <a:ext cx="5296478" cy="6949811"/>
            <a:chOff x="0" y="0"/>
            <a:chExt cx="1394957" cy="18304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4957" cy="1830403"/>
            </a:xfrm>
            <a:custGeom>
              <a:avLst/>
              <a:gdLst/>
              <a:ahLst/>
              <a:cxnLst/>
              <a:rect l="l" t="t" r="r" b="b"/>
              <a:pathLst>
                <a:path w="1394957" h="1830403">
                  <a:moveTo>
                    <a:pt x="74547" y="0"/>
                  </a:moveTo>
                  <a:lnTo>
                    <a:pt x="1320410" y="0"/>
                  </a:lnTo>
                  <a:cubicBezTo>
                    <a:pt x="1361581" y="0"/>
                    <a:pt x="1394957" y="33376"/>
                    <a:pt x="1394957" y="74547"/>
                  </a:cubicBezTo>
                  <a:lnTo>
                    <a:pt x="1394957" y="1755856"/>
                  </a:lnTo>
                  <a:cubicBezTo>
                    <a:pt x="1394957" y="1775627"/>
                    <a:pt x="1387103" y="1794588"/>
                    <a:pt x="1373123" y="1808569"/>
                  </a:cubicBezTo>
                  <a:cubicBezTo>
                    <a:pt x="1359143" y="1822549"/>
                    <a:pt x="1340181" y="1830403"/>
                    <a:pt x="1320410" y="1830403"/>
                  </a:cubicBezTo>
                  <a:lnTo>
                    <a:pt x="74547" y="1830403"/>
                  </a:lnTo>
                  <a:cubicBezTo>
                    <a:pt x="54776" y="1830403"/>
                    <a:pt x="35815" y="1822549"/>
                    <a:pt x="21834" y="1808569"/>
                  </a:cubicBezTo>
                  <a:cubicBezTo>
                    <a:pt x="7854" y="1794588"/>
                    <a:pt x="0" y="1775627"/>
                    <a:pt x="0" y="1755856"/>
                  </a:cubicBezTo>
                  <a:lnTo>
                    <a:pt x="0" y="74547"/>
                  </a:lnTo>
                  <a:cubicBezTo>
                    <a:pt x="0" y="54776"/>
                    <a:pt x="7854" y="35815"/>
                    <a:pt x="21834" y="21834"/>
                  </a:cubicBezTo>
                  <a:cubicBezTo>
                    <a:pt x="35815" y="7854"/>
                    <a:pt x="54776" y="0"/>
                    <a:pt x="74547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394957" cy="1906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38907" y="2630463"/>
            <a:ext cx="5296478" cy="6949811"/>
            <a:chOff x="0" y="0"/>
            <a:chExt cx="1394957" cy="18304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94957" cy="1830403"/>
            </a:xfrm>
            <a:custGeom>
              <a:avLst/>
              <a:gdLst/>
              <a:ahLst/>
              <a:cxnLst/>
              <a:rect l="l" t="t" r="r" b="b"/>
              <a:pathLst>
                <a:path w="1394957" h="1830403">
                  <a:moveTo>
                    <a:pt x="74547" y="0"/>
                  </a:moveTo>
                  <a:lnTo>
                    <a:pt x="1320410" y="0"/>
                  </a:lnTo>
                  <a:cubicBezTo>
                    <a:pt x="1361581" y="0"/>
                    <a:pt x="1394957" y="33376"/>
                    <a:pt x="1394957" y="74547"/>
                  </a:cubicBezTo>
                  <a:lnTo>
                    <a:pt x="1394957" y="1755856"/>
                  </a:lnTo>
                  <a:cubicBezTo>
                    <a:pt x="1394957" y="1775627"/>
                    <a:pt x="1387103" y="1794588"/>
                    <a:pt x="1373123" y="1808569"/>
                  </a:cubicBezTo>
                  <a:cubicBezTo>
                    <a:pt x="1359143" y="1822549"/>
                    <a:pt x="1340181" y="1830403"/>
                    <a:pt x="1320410" y="1830403"/>
                  </a:cubicBezTo>
                  <a:lnTo>
                    <a:pt x="74547" y="1830403"/>
                  </a:lnTo>
                  <a:cubicBezTo>
                    <a:pt x="54776" y="1830403"/>
                    <a:pt x="35815" y="1822549"/>
                    <a:pt x="21834" y="1808569"/>
                  </a:cubicBezTo>
                  <a:cubicBezTo>
                    <a:pt x="7854" y="1794588"/>
                    <a:pt x="0" y="1775627"/>
                    <a:pt x="0" y="1755856"/>
                  </a:cubicBezTo>
                  <a:lnTo>
                    <a:pt x="0" y="74547"/>
                  </a:lnTo>
                  <a:cubicBezTo>
                    <a:pt x="0" y="54776"/>
                    <a:pt x="7854" y="35815"/>
                    <a:pt x="21834" y="21834"/>
                  </a:cubicBezTo>
                  <a:cubicBezTo>
                    <a:pt x="35815" y="7854"/>
                    <a:pt x="54776" y="0"/>
                    <a:pt x="74547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394957" cy="1906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23356" y="5885133"/>
            <a:ext cx="4255804" cy="425580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018" t="-15601" r="-57384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89619" y="5885133"/>
            <a:ext cx="4255804" cy="425580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8764" t="-1693" r="-23775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931307" y="5885133"/>
            <a:ext cx="4255804" cy="425580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54399" t="-1466" b="-146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07511" y="973268"/>
            <a:ext cx="10797663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Why Are We Here Today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4095" y="2583172"/>
            <a:ext cx="4866853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Knowledge is Power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97268" y="2583172"/>
            <a:ext cx="4866853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Community and Support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4343988"/>
            <a:ext cx="457764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Make the best choice for you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38538" y="4343988"/>
            <a:ext cx="457764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Whole team to support you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681658" y="2583172"/>
            <a:ext cx="4866853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Live Well with Kidney Disease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681658" y="4343988"/>
            <a:ext cx="481097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Protect kidneys and enjoy life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56" y="-63598"/>
            <a:ext cx="18517151" cy="8067016"/>
            <a:chOff x="0" y="0"/>
            <a:chExt cx="4876945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945" cy="2124646"/>
            </a:xfrm>
            <a:custGeom>
              <a:avLst/>
              <a:gdLst/>
              <a:ahLst/>
              <a:cxnLst/>
              <a:rect l="l" t="t" r="r" b="b"/>
              <a:pathLst>
                <a:path w="4876945" h="2124646">
                  <a:moveTo>
                    <a:pt x="0" y="0"/>
                  </a:moveTo>
                  <a:lnTo>
                    <a:pt x="4876945" y="0"/>
                  </a:lnTo>
                  <a:lnTo>
                    <a:pt x="4876945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6945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7492" y="2281001"/>
            <a:ext cx="4544343" cy="5381557"/>
            <a:chOff x="0" y="0"/>
            <a:chExt cx="1196864" cy="1417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44872" y="2281001"/>
            <a:ext cx="4544343" cy="5381557"/>
            <a:chOff x="0" y="0"/>
            <a:chExt cx="1196864" cy="1417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71828" y="2281001"/>
            <a:ext cx="4544343" cy="5381557"/>
            <a:chOff x="0" y="0"/>
            <a:chExt cx="1196864" cy="14173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6864" cy="1417365"/>
            </a:xfrm>
            <a:custGeom>
              <a:avLst/>
              <a:gdLst/>
              <a:ahLst/>
              <a:cxnLst/>
              <a:rect l="l" t="t" r="r" b="b"/>
              <a:pathLst>
                <a:path w="1196864" h="1417365">
                  <a:moveTo>
                    <a:pt x="86886" y="0"/>
                  </a:moveTo>
                  <a:lnTo>
                    <a:pt x="1109978" y="0"/>
                  </a:lnTo>
                  <a:cubicBezTo>
                    <a:pt x="1157964" y="0"/>
                    <a:pt x="1196864" y="38900"/>
                    <a:pt x="1196864" y="86886"/>
                  </a:cubicBezTo>
                  <a:lnTo>
                    <a:pt x="1196864" y="1330479"/>
                  </a:lnTo>
                  <a:cubicBezTo>
                    <a:pt x="1196864" y="1378465"/>
                    <a:pt x="1157964" y="1417365"/>
                    <a:pt x="1109978" y="1417365"/>
                  </a:cubicBezTo>
                  <a:lnTo>
                    <a:pt x="86886" y="1417365"/>
                  </a:lnTo>
                  <a:cubicBezTo>
                    <a:pt x="38900" y="1417365"/>
                    <a:pt x="0" y="1378465"/>
                    <a:pt x="0" y="1330479"/>
                  </a:cubicBezTo>
                  <a:lnTo>
                    <a:pt x="0" y="86886"/>
                  </a:lnTo>
                  <a:cubicBezTo>
                    <a:pt x="0" y="38900"/>
                    <a:pt x="38900" y="0"/>
                    <a:pt x="86886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96864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7511" y="529967"/>
            <a:ext cx="9618702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Dialysis Access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5157" y="2382418"/>
            <a:ext cx="4009013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Fistula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39493" y="2382418"/>
            <a:ext cx="4009013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Graft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12536" y="2264525"/>
            <a:ext cx="4009013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Catheter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223525" y="1835297"/>
            <a:ext cx="1296606" cy="129660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797172" y="1835297"/>
            <a:ext cx="1296606" cy="129660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498778" y="1741774"/>
            <a:ext cx="1597428" cy="2332012"/>
          </a:xfrm>
          <a:custGeom>
            <a:avLst/>
            <a:gdLst/>
            <a:ahLst/>
            <a:cxnLst/>
            <a:rect l="l" t="t" r="r" b="b"/>
            <a:pathLst>
              <a:path w="1597428" h="2332012">
                <a:moveTo>
                  <a:pt x="0" y="0"/>
                </a:moveTo>
                <a:lnTo>
                  <a:pt x="1597429" y="0"/>
                </a:lnTo>
                <a:lnTo>
                  <a:pt x="1597429" y="2332012"/>
                </a:lnTo>
                <a:lnTo>
                  <a:pt x="0" y="2332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2402058">
            <a:off x="13190275" y="4414094"/>
            <a:ext cx="4069025" cy="3142898"/>
          </a:xfrm>
          <a:custGeom>
            <a:avLst/>
            <a:gdLst/>
            <a:ahLst/>
            <a:cxnLst/>
            <a:rect l="l" t="t" r="r" b="b"/>
            <a:pathLst>
              <a:path w="4069025" h="3142898">
                <a:moveTo>
                  <a:pt x="0" y="0"/>
                </a:moveTo>
                <a:lnTo>
                  <a:pt x="4069025" y="0"/>
                </a:lnTo>
                <a:lnTo>
                  <a:pt x="4069025" y="3142899"/>
                </a:lnTo>
                <a:lnTo>
                  <a:pt x="0" y="3142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578833" y="3969910"/>
            <a:ext cx="5219174" cy="4031268"/>
          </a:xfrm>
          <a:custGeom>
            <a:avLst/>
            <a:gdLst/>
            <a:ahLst/>
            <a:cxnLst/>
            <a:rect l="l" t="t" r="r" b="b"/>
            <a:pathLst>
              <a:path w="5219174" h="4031268">
                <a:moveTo>
                  <a:pt x="0" y="0"/>
                </a:moveTo>
                <a:lnTo>
                  <a:pt x="5219174" y="0"/>
                </a:lnTo>
                <a:lnTo>
                  <a:pt x="5219174" y="4031267"/>
                </a:lnTo>
                <a:lnTo>
                  <a:pt x="0" y="4031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649189" y="1991475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223180" y="1930197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96568" y="1930197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</a:t>
            </a:r>
          </a:p>
        </p:txBody>
      </p:sp>
      <p:sp>
        <p:nvSpPr>
          <p:cNvPr id="33" name="Freeform 33"/>
          <p:cNvSpPr/>
          <p:nvPr/>
        </p:nvSpPr>
        <p:spPr>
          <a:xfrm rot="-221846">
            <a:off x="12239151" y="2601493"/>
            <a:ext cx="4955785" cy="6411798"/>
          </a:xfrm>
          <a:custGeom>
            <a:avLst/>
            <a:gdLst/>
            <a:ahLst/>
            <a:cxnLst/>
            <a:rect l="l" t="t" r="r" b="b"/>
            <a:pathLst>
              <a:path w="4955785" h="6411798">
                <a:moveTo>
                  <a:pt x="0" y="0"/>
                </a:moveTo>
                <a:lnTo>
                  <a:pt x="4955785" y="0"/>
                </a:lnTo>
                <a:lnTo>
                  <a:pt x="4955785" y="6411797"/>
                </a:lnTo>
                <a:lnTo>
                  <a:pt x="0" y="6411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694898" y="3449853"/>
            <a:ext cx="5749532" cy="4441514"/>
          </a:xfrm>
          <a:custGeom>
            <a:avLst/>
            <a:gdLst/>
            <a:ahLst/>
            <a:cxnLst/>
            <a:rect l="l" t="t" r="r" b="b"/>
            <a:pathLst>
              <a:path w="5749532" h="4441514">
                <a:moveTo>
                  <a:pt x="0" y="0"/>
                </a:moveTo>
                <a:lnTo>
                  <a:pt x="5749532" y="0"/>
                </a:lnTo>
                <a:lnTo>
                  <a:pt x="5749532" y="4441513"/>
                </a:lnTo>
                <a:lnTo>
                  <a:pt x="0" y="4441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56" y="-63598"/>
            <a:ext cx="18517151" cy="8067016"/>
            <a:chOff x="0" y="0"/>
            <a:chExt cx="4876945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945" cy="2124646"/>
            </a:xfrm>
            <a:custGeom>
              <a:avLst/>
              <a:gdLst/>
              <a:ahLst/>
              <a:cxnLst/>
              <a:rect l="l" t="t" r="r" b="b"/>
              <a:pathLst>
                <a:path w="4876945" h="2124646">
                  <a:moveTo>
                    <a:pt x="0" y="0"/>
                  </a:moveTo>
                  <a:lnTo>
                    <a:pt x="4876945" y="0"/>
                  </a:lnTo>
                  <a:lnTo>
                    <a:pt x="4876945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6945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529967"/>
            <a:ext cx="5119120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Fistula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2283093"/>
            <a:ext cx="11853651" cy="5381557"/>
            <a:chOff x="0" y="0"/>
            <a:chExt cx="3121949" cy="14173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21949" cy="1417365"/>
            </a:xfrm>
            <a:custGeom>
              <a:avLst/>
              <a:gdLst/>
              <a:ahLst/>
              <a:cxnLst/>
              <a:rect l="l" t="t" r="r" b="b"/>
              <a:pathLst>
                <a:path w="3121949" h="1417365">
                  <a:moveTo>
                    <a:pt x="33309" y="0"/>
                  </a:moveTo>
                  <a:lnTo>
                    <a:pt x="3088640" y="0"/>
                  </a:lnTo>
                  <a:cubicBezTo>
                    <a:pt x="3097474" y="0"/>
                    <a:pt x="3105946" y="3509"/>
                    <a:pt x="3112193" y="9756"/>
                  </a:cubicBezTo>
                  <a:cubicBezTo>
                    <a:pt x="3118440" y="16003"/>
                    <a:pt x="3121949" y="24475"/>
                    <a:pt x="3121949" y="33309"/>
                  </a:cubicBezTo>
                  <a:lnTo>
                    <a:pt x="3121949" y="1384056"/>
                  </a:lnTo>
                  <a:cubicBezTo>
                    <a:pt x="3121949" y="1402452"/>
                    <a:pt x="3107036" y="1417365"/>
                    <a:pt x="3088640" y="1417365"/>
                  </a:cubicBezTo>
                  <a:lnTo>
                    <a:pt x="33309" y="1417365"/>
                  </a:lnTo>
                  <a:cubicBezTo>
                    <a:pt x="14913" y="1417365"/>
                    <a:pt x="0" y="1402452"/>
                    <a:pt x="0" y="1384056"/>
                  </a:cubicBezTo>
                  <a:lnTo>
                    <a:pt x="0" y="33309"/>
                  </a:lnTo>
                  <a:cubicBezTo>
                    <a:pt x="0" y="14913"/>
                    <a:pt x="14913" y="0"/>
                    <a:pt x="33309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121949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42910" y="1861567"/>
            <a:ext cx="1597428" cy="2332012"/>
          </a:xfrm>
          <a:custGeom>
            <a:avLst/>
            <a:gdLst/>
            <a:ahLst/>
            <a:cxnLst/>
            <a:rect l="l" t="t" r="r" b="b"/>
            <a:pathLst>
              <a:path w="1597428" h="2332012">
                <a:moveTo>
                  <a:pt x="0" y="0"/>
                </a:moveTo>
                <a:lnTo>
                  <a:pt x="1597428" y="0"/>
                </a:lnTo>
                <a:lnTo>
                  <a:pt x="1597428" y="2332013"/>
                </a:lnTo>
                <a:lnTo>
                  <a:pt x="0" y="2332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81609" y="2092593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109469" y="5022345"/>
            <a:ext cx="4709738" cy="2643352"/>
            <a:chOff x="0" y="0"/>
            <a:chExt cx="1240425" cy="6961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0425" cy="696192"/>
            </a:xfrm>
            <a:custGeom>
              <a:avLst/>
              <a:gdLst/>
              <a:ahLst/>
              <a:cxnLst/>
              <a:rect l="l" t="t" r="r" b="b"/>
              <a:pathLst>
                <a:path w="1240425" h="696192">
                  <a:moveTo>
                    <a:pt x="83834" y="0"/>
                  </a:moveTo>
                  <a:lnTo>
                    <a:pt x="1156590" y="0"/>
                  </a:lnTo>
                  <a:cubicBezTo>
                    <a:pt x="1202891" y="0"/>
                    <a:pt x="1240425" y="37534"/>
                    <a:pt x="1240425" y="83834"/>
                  </a:cubicBezTo>
                  <a:lnTo>
                    <a:pt x="1240425" y="612357"/>
                  </a:lnTo>
                  <a:cubicBezTo>
                    <a:pt x="1240425" y="658658"/>
                    <a:pt x="1202891" y="696192"/>
                    <a:pt x="1156590" y="696192"/>
                  </a:cubicBezTo>
                  <a:lnTo>
                    <a:pt x="83834" y="696192"/>
                  </a:lnTo>
                  <a:cubicBezTo>
                    <a:pt x="37534" y="696192"/>
                    <a:pt x="0" y="658658"/>
                    <a:pt x="0" y="612357"/>
                  </a:cubicBezTo>
                  <a:lnTo>
                    <a:pt x="0" y="83834"/>
                  </a:lnTo>
                  <a:cubicBezTo>
                    <a:pt x="0" y="37534"/>
                    <a:pt x="37534" y="0"/>
                    <a:pt x="8383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240425" cy="772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459831" y="5101593"/>
            <a:ext cx="4009013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6-8 weeks for blood vessels to grow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109469" y="2283093"/>
            <a:ext cx="4709738" cy="2461980"/>
            <a:chOff x="0" y="0"/>
            <a:chExt cx="1240425" cy="64842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0425" cy="648423"/>
            </a:xfrm>
            <a:custGeom>
              <a:avLst/>
              <a:gdLst/>
              <a:ahLst/>
              <a:cxnLst/>
              <a:rect l="l" t="t" r="r" b="b"/>
              <a:pathLst>
                <a:path w="1240425" h="648423">
                  <a:moveTo>
                    <a:pt x="83834" y="0"/>
                  </a:moveTo>
                  <a:lnTo>
                    <a:pt x="1156590" y="0"/>
                  </a:lnTo>
                  <a:cubicBezTo>
                    <a:pt x="1202891" y="0"/>
                    <a:pt x="1240425" y="37534"/>
                    <a:pt x="1240425" y="83834"/>
                  </a:cubicBezTo>
                  <a:lnTo>
                    <a:pt x="1240425" y="564588"/>
                  </a:lnTo>
                  <a:cubicBezTo>
                    <a:pt x="1240425" y="610889"/>
                    <a:pt x="1202891" y="648423"/>
                    <a:pt x="1156590" y="648423"/>
                  </a:cubicBezTo>
                  <a:lnTo>
                    <a:pt x="83834" y="648423"/>
                  </a:lnTo>
                  <a:cubicBezTo>
                    <a:pt x="37534" y="648423"/>
                    <a:pt x="0" y="610889"/>
                    <a:pt x="0" y="564588"/>
                  </a:cubicBezTo>
                  <a:lnTo>
                    <a:pt x="0" y="83834"/>
                  </a:lnTo>
                  <a:cubicBezTo>
                    <a:pt x="0" y="37534"/>
                    <a:pt x="37534" y="0"/>
                    <a:pt x="8383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240425" cy="724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459831" y="2484071"/>
            <a:ext cx="4009013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Permanent Access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29913" y="620537"/>
            <a:ext cx="11452438" cy="8847008"/>
          </a:xfrm>
          <a:custGeom>
            <a:avLst/>
            <a:gdLst/>
            <a:ahLst/>
            <a:cxnLst/>
            <a:rect l="l" t="t" r="r" b="b"/>
            <a:pathLst>
              <a:path w="11452438" h="8847008">
                <a:moveTo>
                  <a:pt x="0" y="0"/>
                </a:moveTo>
                <a:lnTo>
                  <a:pt x="11452438" y="0"/>
                </a:lnTo>
                <a:lnTo>
                  <a:pt x="11452438" y="8847009"/>
                </a:lnTo>
                <a:lnTo>
                  <a:pt x="0" y="8847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56" y="-63598"/>
            <a:ext cx="18517151" cy="8067016"/>
            <a:chOff x="0" y="0"/>
            <a:chExt cx="4876945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945" cy="2124646"/>
            </a:xfrm>
            <a:custGeom>
              <a:avLst/>
              <a:gdLst/>
              <a:ahLst/>
              <a:cxnLst/>
              <a:rect l="l" t="t" r="r" b="b"/>
              <a:pathLst>
                <a:path w="4876945" h="2124646">
                  <a:moveTo>
                    <a:pt x="0" y="0"/>
                  </a:moveTo>
                  <a:lnTo>
                    <a:pt x="4876945" y="0"/>
                  </a:lnTo>
                  <a:lnTo>
                    <a:pt x="4876945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6945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529967"/>
            <a:ext cx="4737231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Graft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2283093"/>
            <a:ext cx="11853651" cy="5381557"/>
            <a:chOff x="0" y="0"/>
            <a:chExt cx="3121949" cy="14173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21949" cy="1417365"/>
            </a:xfrm>
            <a:custGeom>
              <a:avLst/>
              <a:gdLst/>
              <a:ahLst/>
              <a:cxnLst/>
              <a:rect l="l" t="t" r="r" b="b"/>
              <a:pathLst>
                <a:path w="3121949" h="1417365">
                  <a:moveTo>
                    <a:pt x="33309" y="0"/>
                  </a:moveTo>
                  <a:lnTo>
                    <a:pt x="3088640" y="0"/>
                  </a:lnTo>
                  <a:cubicBezTo>
                    <a:pt x="3097474" y="0"/>
                    <a:pt x="3105946" y="3509"/>
                    <a:pt x="3112193" y="9756"/>
                  </a:cubicBezTo>
                  <a:cubicBezTo>
                    <a:pt x="3118440" y="16003"/>
                    <a:pt x="3121949" y="24475"/>
                    <a:pt x="3121949" y="33309"/>
                  </a:cubicBezTo>
                  <a:lnTo>
                    <a:pt x="3121949" y="1384056"/>
                  </a:lnTo>
                  <a:cubicBezTo>
                    <a:pt x="3121949" y="1402452"/>
                    <a:pt x="3107036" y="1417365"/>
                    <a:pt x="3088640" y="1417365"/>
                  </a:cubicBezTo>
                  <a:lnTo>
                    <a:pt x="33309" y="1417365"/>
                  </a:lnTo>
                  <a:cubicBezTo>
                    <a:pt x="14913" y="1417365"/>
                    <a:pt x="0" y="1402452"/>
                    <a:pt x="0" y="1384056"/>
                  </a:cubicBezTo>
                  <a:lnTo>
                    <a:pt x="0" y="33309"/>
                  </a:lnTo>
                  <a:cubicBezTo>
                    <a:pt x="0" y="14913"/>
                    <a:pt x="14913" y="0"/>
                    <a:pt x="33309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121949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1609" y="1997693"/>
            <a:ext cx="1296606" cy="129660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81609" y="2092593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109469" y="5143500"/>
            <a:ext cx="4709738" cy="2500275"/>
            <a:chOff x="0" y="0"/>
            <a:chExt cx="1240425" cy="6585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40425" cy="658509"/>
            </a:xfrm>
            <a:custGeom>
              <a:avLst/>
              <a:gdLst/>
              <a:ahLst/>
              <a:cxnLst/>
              <a:rect l="l" t="t" r="r" b="b"/>
              <a:pathLst>
                <a:path w="1240425" h="658509">
                  <a:moveTo>
                    <a:pt x="83834" y="0"/>
                  </a:moveTo>
                  <a:lnTo>
                    <a:pt x="1156590" y="0"/>
                  </a:lnTo>
                  <a:cubicBezTo>
                    <a:pt x="1202891" y="0"/>
                    <a:pt x="1240425" y="37534"/>
                    <a:pt x="1240425" y="83834"/>
                  </a:cubicBezTo>
                  <a:lnTo>
                    <a:pt x="1240425" y="574674"/>
                  </a:lnTo>
                  <a:cubicBezTo>
                    <a:pt x="1240425" y="620975"/>
                    <a:pt x="1202891" y="658509"/>
                    <a:pt x="1156590" y="658509"/>
                  </a:cubicBezTo>
                  <a:lnTo>
                    <a:pt x="83834" y="658509"/>
                  </a:lnTo>
                  <a:cubicBezTo>
                    <a:pt x="37534" y="658509"/>
                    <a:pt x="0" y="620975"/>
                    <a:pt x="0" y="574674"/>
                  </a:cubicBezTo>
                  <a:lnTo>
                    <a:pt x="0" y="83834"/>
                  </a:lnTo>
                  <a:cubicBezTo>
                    <a:pt x="0" y="37534"/>
                    <a:pt x="37534" y="0"/>
                    <a:pt x="8383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240425" cy="734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459831" y="5101593"/>
            <a:ext cx="4009013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If blood vessels are too small for fistula to grow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109469" y="2283093"/>
            <a:ext cx="4709738" cy="2540338"/>
            <a:chOff x="0" y="0"/>
            <a:chExt cx="1240425" cy="6690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40425" cy="669060"/>
            </a:xfrm>
            <a:custGeom>
              <a:avLst/>
              <a:gdLst/>
              <a:ahLst/>
              <a:cxnLst/>
              <a:rect l="l" t="t" r="r" b="b"/>
              <a:pathLst>
                <a:path w="1240425" h="669060">
                  <a:moveTo>
                    <a:pt x="83834" y="0"/>
                  </a:moveTo>
                  <a:lnTo>
                    <a:pt x="1156590" y="0"/>
                  </a:lnTo>
                  <a:cubicBezTo>
                    <a:pt x="1202891" y="0"/>
                    <a:pt x="1240425" y="37534"/>
                    <a:pt x="1240425" y="83834"/>
                  </a:cubicBezTo>
                  <a:lnTo>
                    <a:pt x="1240425" y="585226"/>
                  </a:lnTo>
                  <a:cubicBezTo>
                    <a:pt x="1240425" y="631526"/>
                    <a:pt x="1202891" y="669060"/>
                    <a:pt x="1156590" y="669060"/>
                  </a:cubicBezTo>
                  <a:lnTo>
                    <a:pt x="83834" y="669060"/>
                  </a:lnTo>
                  <a:cubicBezTo>
                    <a:pt x="37534" y="669060"/>
                    <a:pt x="0" y="631526"/>
                    <a:pt x="0" y="585226"/>
                  </a:cubicBezTo>
                  <a:lnTo>
                    <a:pt x="0" y="83834"/>
                  </a:lnTo>
                  <a:cubicBezTo>
                    <a:pt x="0" y="37534"/>
                    <a:pt x="37534" y="0"/>
                    <a:pt x="8383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240425" cy="745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459831" y="2297430"/>
            <a:ext cx="4009013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 Permanent Access</a:t>
            </a:r>
          </a:p>
        </p:txBody>
      </p:sp>
      <p:sp>
        <p:nvSpPr>
          <p:cNvPr id="24" name="Freeform 24"/>
          <p:cNvSpPr/>
          <p:nvPr/>
        </p:nvSpPr>
        <p:spPr>
          <a:xfrm>
            <a:off x="2078216" y="563184"/>
            <a:ext cx="11031253" cy="8520494"/>
          </a:xfrm>
          <a:custGeom>
            <a:avLst/>
            <a:gdLst/>
            <a:ahLst/>
            <a:cxnLst/>
            <a:rect l="l" t="t" r="r" b="b"/>
            <a:pathLst>
              <a:path w="11031253" h="8520494">
                <a:moveTo>
                  <a:pt x="0" y="0"/>
                </a:moveTo>
                <a:lnTo>
                  <a:pt x="11031253" y="0"/>
                </a:lnTo>
                <a:lnTo>
                  <a:pt x="11031253" y="8520494"/>
                </a:lnTo>
                <a:lnTo>
                  <a:pt x="0" y="8520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56" y="-63598"/>
            <a:ext cx="18517151" cy="8067016"/>
            <a:chOff x="0" y="0"/>
            <a:chExt cx="4876945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945" cy="2124646"/>
            </a:xfrm>
            <a:custGeom>
              <a:avLst/>
              <a:gdLst/>
              <a:ahLst/>
              <a:cxnLst/>
              <a:rect l="l" t="t" r="r" b="b"/>
              <a:pathLst>
                <a:path w="4876945" h="2124646">
                  <a:moveTo>
                    <a:pt x="0" y="0"/>
                  </a:moveTo>
                  <a:lnTo>
                    <a:pt x="4876945" y="0"/>
                  </a:lnTo>
                  <a:lnTo>
                    <a:pt x="4876945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6945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529967"/>
            <a:ext cx="5501009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Catheter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2283093"/>
            <a:ext cx="11853651" cy="5381557"/>
            <a:chOff x="0" y="0"/>
            <a:chExt cx="3121949" cy="14173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21949" cy="1417365"/>
            </a:xfrm>
            <a:custGeom>
              <a:avLst/>
              <a:gdLst/>
              <a:ahLst/>
              <a:cxnLst/>
              <a:rect l="l" t="t" r="r" b="b"/>
              <a:pathLst>
                <a:path w="3121949" h="1417365">
                  <a:moveTo>
                    <a:pt x="33309" y="0"/>
                  </a:moveTo>
                  <a:lnTo>
                    <a:pt x="3088640" y="0"/>
                  </a:lnTo>
                  <a:cubicBezTo>
                    <a:pt x="3097474" y="0"/>
                    <a:pt x="3105946" y="3509"/>
                    <a:pt x="3112193" y="9756"/>
                  </a:cubicBezTo>
                  <a:cubicBezTo>
                    <a:pt x="3118440" y="16003"/>
                    <a:pt x="3121949" y="24475"/>
                    <a:pt x="3121949" y="33309"/>
                  </a:cubicBezTo>
                  <a:lnTo>
                    <a:pt x="3121949" y="1384056"/>
                  </a:lnTo>
                  <a:cubicBezTo>
                    <a:pt x="3121949" y="1402452"/>
                    <a:pt x="3107036" y="1417365"/>
                    <a:pt x="3088640" y="1417365"/>
                  </a:cubicBezTo>
                  <a:lnTo>
                    <a:pt x="33309" y="1417365"/>
                  </a:lnTo>
                  <a:cubicBezTo>
                    <a:pt x="14913" y="1417365"/>
                    <a:pt x="0" y="1402452"/>
                    <a:pt x="0" y="1384056"/>
                  </a:cubicBezTo>
                  <a:lnTo>
                    <a:pt x="0" y="33309"/>
                  </a:lnTo>
                  <a:cubicBezTo>
                    <a:pt x="0" y="14913"/>
                    <a:pt x="14913" y="0"/>
                    <a:pt x="33309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121949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1609" y="1997693"/>
            <a:ext cx="1296606" cy="129660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09469" y="4620192"/>
            <a:ext cx="4709738" cy="3044459"/>
            <a:chOff x="0" y="0"/>
            <a:chExt cx="1240425" cy="8018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40425" cy="801833"/>
            </a:xfrm>
            <a:custGeom>
              <a:avLst/>
              <a:gdLst/>
              <a:ahLst/>
              <a:cxnLst/>
              <a:rect l="l" t="t" r="r" b="b"/>
              <a:pathLst>
                <a:path w="1240425" h="801833">
                  <a:moveTo>
                    <a:pt x="83834" y="0"/>
                  </a:moveTo>
                  <a:lnTo>
                    <a:pt x="1156590" y="0"/>
                  </a:lnTo>
                  <a:cubicBezTo>
                    <a:pt x="1202891" y="0"/>
                    <a:pt x="1240425" y="37534"/>
                    <a:pt x="1240425" y="83834"/>
                  </a:cubicBezTo>
                  <a:lnTo>
                    <a:pt x="1240425" y="717998"/>
                  </a:lnTo>
                  <a:cubicBezTo>
                    <a:pt x="1240425" y="764299"/>
                    <a:pt x="1202891" y="801833"/>
                    <a:pt x="1156590" y="801833"/>
                  </a:cubicBezTo>
                  <a:lnTo>
                    <a:pt x="83834" y="801833"/>
                  </a:lnTo>
                  <a:cubicBezTo>
                    <a:pt x="37534" y="801833"/>
                    <a:pt x="0" y="764299"/>
                    <a:pt x="0" y="717998"/>
                  </a:cubicBezTo>
                  <a:lnTo>
                    <a:pt x="0" y="83834"/>
                  </a:lnTo>
                  <a:cubicBezTo>
                    <a:pt x="0" y="37534"/>
                    <a:pt x="37534" y="0"/>
                    <a:pt x="8383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240425" cy="878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09469" y="2283093"/>
            <a:ext cx="4709738" cy="2216981"/>
            <a:chOff x="0" y="0"/>
            <a:chExt cx="1240425" cy="5838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0425" cy="583896"/>
            </a:xfrm>
            <a:custGeom>
              <a:avLst/>
              <a:gdLst/>
              <a:ahLst/>
              <a:cxnLst/>
              <a:rect l="l" t="t" r="r" b="b"/>
              <a:pathLst>
                <a:path w="1240425" h="583896">
                  <a:moveTo>
                    <a:pt x="83834" y="0"/>
                  </a:moveTo>
                  <a:lnTo>
                    <a:pt x="1156590" y="0"/>
                  </a:lnTo>
                  <a:cubicBezTo>
                    <a:pt x="1202891" y="0"/>
                    <a:pt x="1240425" y="37534"/>
                    <a:pt x="1240425" y="83834"/>
                  </a:cubicBezTo>
                  <a:lnTo>
                    <a:pt x="1240425" y="500062"/>
                  </a:lnTo>
                  <a:cubicBezTo>
                    <a:pt x="1240425" y="546362"/>
                    <a:pt x="1202891" y="583896"/>
                    <a:pt x="1156590" y="583896"/>
                  </a:cubicBezTo>
                  <a:lnTo>
                    <a:pt x="83834" y="583896"/>
                  </a:lnTo>
                  <a:cubicBezTo>
                    <a:pt x="37534" y="583896"/>
                    <a:pt x="0" y="546362"/>
                    <a:pt x="0" y="500062"/>
                  </a:cubicBezTo>
                  <a:lnTo>
                    <a:pt x="0" y="83834"/>
                  </a:lnTo>
                  <a:cubicBezTo>
                    <a:pt x="0" y="37534"/>
                    <a:pt x="37534" y="0"/>
                    <a:pt x="8383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240425" cy="660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2210931">
            <a:off x="4618402" y="2645741"/>
            <a:ext cx="6478821" cy="5004214"/>
          </a:xfrm>
          <a:custGeom>
            <a:avLst/>
            <a:gdLst/>
            <a:ahLst/>
            <a:cxnLst/>
            <a:rect l="l" t="t" r="r" b="b"/>
            <a:pathLst>
              <a:path w="6478821" h="5004214">
                <a:moveTo>
                  <a:pt x="0" y="0"/>
                </a:moveTo>
                <a:lnTo>
                  <a:pt x="6478821" y="0"/>
                </a:lnTo>
                <a:lnTo>
                  <a:pt x="6478821" y="5004215"/>
                </a:lnTo>
                <a:lnTo>
                  <a:pt x="0" y="5004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028700" y="7940876"/>
            <a:ext cx="11853651" cy="1449171"/>
            <a:chOff x="0" y="0"/>
            <a:chExt cx="3121949" cy="3816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21949" cy="381675"/>
            </a:xfrm>
            <a:custGeom>
              <a:avLst/>
              <a:gdLst/>
              <a:ahLst/>
              <a:cxnLst/>
              <a:rect l="l" t="t" r="r" b="b"/>
              <a:pathLst>
                <a:path w="3121949" h="381675">
                  <a:moveTo>
                    <a:pt x="33309" y="0"/>
                  </a:moveTo>
                  <a:lnTo>
                    <a:pt x="3088640" y="0"/>
                  </a:lnTo>
                  <a:cubicBezTo>
                    <a:pt x="3097474" y="0"/>
                    <a:pt x="3105946" y="3509"/>
                    <a:pt x="3112193" y="9756"/>
                  </a:cubicBezTo>
                  <a:cubicBezTo>
                    <a:pt x="3118440" y="16003"/>
                    <a:pt x="3121949" y="24475"/>
                    <a:pt x="3121949" y="33309"/>
                  </a:cubicBezTo>
                  <a:lnTo>
                    <a:pt x="3121949" y="348365"/>
                  </a:lnTo>
                  <a:cubicBezTo>
                    <a:pt x="3121949" y="366762"/>
                    <a:pt x="3107036" y="381675"/>
                    <a:pt x="3088640" y="381675"/>
                  </a:cubicBezTo>
                  <a:lnTo>
                    <a:pt x="33309" y="381675"/>
                  </a:lnTo>
                  <a:cubicBezTo>
                    <a:pt x="14913" y="381675"/>
                    <a:pt x="0" y="366762"/>
                    <a:pt x="0" y="348365"/>
                  </a:cubicBezTo>
                  <a:lnTo>
                    <a:pt x="0" y="33309"/>
                  </a:lnTo>
                  <a:cubicBezTo>
                    <a:pt x="0" y="14913"/>
                    <a:pt x="14913" y="0"/>
                    <a:pt x="33309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3121949" cy="45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4034434" y="889672"/>
            <a:ext cx="5959931" cy="7710963"/>
          </a:xfrm>
          <a:custGeom>
            <a:avLst/>
            <a:gdLst/>
            <a:ahLst/>
            <a:cxnLst/>
            <a:rect l="l" t="t" r="r" b="b"/>
            <a:pathLst>
              <a:path w="5959931" h="7710963">
                <a:moveTo>
                  <a:pt x="0" y="0"/>
                </a:moveTo>
                <a:lnTo>
                  <a:pt x="5959932" y="0"/>
                </a:lnTo>
                <a:lnTo>
                  <a:pt x="595993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781609" y="2092593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82351" y="4637606"/>
            <a:ext cx="5092210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Tube in jugular vein to heart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Can be used right away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376293" y="2215980"/>
            <a:ext cx="4176090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Emergency or Temporary Access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78216" y="7848902"/>
            <a:ext cx="987236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** Increased risk of infection and hospitalizations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973268"/>
            <a:ext cx="7668489" cy="284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Hemodialysis -</a:t>
            </a:r>
          </a:p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Home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91950" y="1724746"/>
            <a:ext cx="7411787" cy="6837509"/>
            <a:chOff x="0" y="0"/>
            <a:chExt cx="1952076" cy="18008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2076" cy="1800825"/>
            </a:xfrm>
            <a:custGeom>
              <a:avLst/>
              <a:gdLst/>
              <a:ahLst/>
              <a:cxnLst/>
              <a:rect l="l" t="t" r="r" b="b"/>
              <a:pathLst>
                <a:path w="1952076" h="1800825">
                  <a:moveTo>
                    <a:pt x="53272" y="0"/>
                  </a:moveTo>
                  <a:lnTo>
                    <a:pt x="1898804" y="0"/>
                  </a:lnTo>
                  <a:cubicBezTo>
                    <a:pt x="1928225" y="0"/>
                    <a:pt x="1952076" y="23851"/>
                    <a:pt x="1952076" y="53272"/>
                  </a:cubicBezTo>
                  <a:lnTo>
                    <a:pt x="1952076" y="1747554"/>
                  </a:lnTo>
                  <a:cubicBezTo>
                    <a:pt x="1952076" y="1761682"/>
                    <a:pt x="1946463" y="1775232"/>
                    <a:pt x="1936473" y="1785222"/>
                  </a:cubicBezTo>
                  <a:cubicBezTo>
                    <a:pt x="1926482" y="1795213"/>
                    <a:pt x="1912932" y="1800825"/>
                    <a:pt x="1898804" y="1800825"/>
                  </a:cubicBezTo>
                  <a:lnTo>
                    <a:pt x="53272" y="1800825"/>
                  </a:lnTo>
                  <a:cubicBezTo>
                    <a:pt x="23851" y="1800825"/>
                    <a:pt x="0" y="1776975"/>
                    <a:pt x="0" y="1747554"/>
                  </a:cubicBezTo>
                  <a:lnTo>
                    <a:pt x="0" y="53272"/>
                  </a:lnTo>
                  <a:cubicBezTo>
                    <a:pt x="0" y="39143"/>
                    <a:pt x="5613" y="25593"/>
                    <a:pt x="15603" y="15603"/>
                  </a:cubicBezTo>
                  <a:cubicBezTo>
                    <a:pt x="25593" y="5613"/>
                    <a:pt x="39143" y="0"/>
                    <a:pt x="53272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52076" cy="1877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362462" y="4192946"/>
            <a:ext cx="4087783" cy="4087783"/>
          </a:xfrm>
          <a:custGeom>
            <a:avLst/>
            <a:gdLst/>
            <a:ahLst/>
            <a:cxnLst/>
            <a:rect l="l" t="t" r="r" b="b"/>
            <a:pathLst>
              <a:path w="4087783" h="4087783">
                <a:moveTo>
                  <a:pt x="0" y="0"/>
                </a:moveTo>
                <a:lnTo>
                  <a:pt x="4087782" y="0"/>
                </a:lnTo>
                <a:lnTo>
                  <a:pt x="4087782" y="4087782"/>
                </a:lnTo>
                <a:lnTo>
                  <a:pt x="0" y="4087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766652" y="1863073"/>
            <a:ext cx="4639701" cy="3966945"/>
          </a:xfrm>
          <a:custGeom>
            <a:avLst/>
            <a:gdLst/>
            <a:ahLst/>
            <a:cxnLst/>
            <a:rect l="l" t="t" r="r" b="b"/>
            <a:pathLst>
              <a:path w="4639701" h="3966945">
                <a:moveTo>
                  <a:pt x="0" y="0"/>
                </a:moveTo>
                <a:lnTo>
                  <a:pt x="4639701" y="0"/>
                </a:lnTo>
                <a:lnTo>
                  <a:pt x="4639701" y="3966944"/>
                </a:lnTo>
                <a:lnTo>
                  <a:pt x="0" y="396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56" y="-63598"/>
            <a:ext cx="18517151" cy="8067016"/>
            <a:chOff x="0" y="0"/>
            <a:chExt cx="4876945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945" cy="2124646"/>
            </a:xfrm>
            <a:custGeom>
              <a:avLst/>
              <a:gdLst/>
              <a:ahLst/>
              <a:cxnLst/>
              <a:rect l="l" t="t" r="r" b="b"/>
              <a:pathLst>
                <a:path w="4876945" h="2124646">
                  <a:moveTo>
                    <a:pt x="0" y="0"/>
                  </a:moveTo>
                  <a:lnTo>
                    <a:pt x="4876945" y="0"/>
                  </a:lnTo>
                  <a:lnTo>
                    <a:pt x="4876945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6945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9824" y="2281001"/>
            <a:ext cx="7306098" cy="5381557"/>
            <a:chOff x="0" y="0"/>
            <a:chExt cx="1924240" cy="1417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24240" cy="1417365"/>
            </a:xfrm>
            <a:custGeom>
              <a:avLst/>
              <a:gdLst/>
              <a:ahLst/>
              <a:cxnLst/>
              <a:rect l="l" t="t" r="r" b="b"/>
              <a:pathLst>
                <a:path w="1924240" h="1417365">
                  <a:moveTo>
                    <a:pt x="54042" y="0"/>
                  </a:moveTo>
                  <a:lnTo>
                    <a:pt x="1870198" y="0"/>
                  </a:lnTo>
                  <a:cubicBezTo>
                    <a:pt x="1900044" y="0"/>
                    <a:pt x="1924240" y="24196"/>
                    <a:pt x="1924240" y="54042"/>
                  </a:cubicBezTo>
                  <a:lnTo>
                    <a:pt x="1924240" y="1363323"/>
                  </a:lnTo>
                  <a:cubicBezTo>
                    <a:pt x="1924240" y="1377656"/>
                    <a:pt x="1918546" y="1391402"/>
                    <a:pt x="1908411" y="1401536"/>
                  </a:cubicBezTo>
                  <a:cubicBezTo>
                    <a:pt x="1898276" y="1411671"/>
                    <a:pt x="1884531" y="1417365"/>
                    <a:pt x="1870198" y="1417365"/>
                  </a:cubicBezTo>
                  <a:lnTo>
                    <a:pt x="54042" y="1417365"/>
                  </a:lnTo>
                  <a:cubicBezTo>
                    <a:pt x="39709" y="1417365"/>
                    <a:pt x="25963" y="1411671"/>
                    <a:pt x="15829" y="1401536"/>
                  </a:cubicBezTo>
                  <a:cubicBezTo>
                    <a:pt x="5694" y="1391402"/>
                    <a:pt x="0" y="1377656"/>
                    <a:pt x="0" y="1363323"/>
                  </a:cubicBezTo>
                  <a:lnTo>
                    <a:pt x="0" y="54042"/>
                  </a:lnTo>
                  <a:cubicBezTo>
                    <a:pt x="0" y="39709"/>
                    <a:pt x="5694" y="25963"/>
                    <a:pt x="15829" y="15829"/>
                  </a:cubicBezTo>
                  <a:cubicBezTo>
                    <a:pt x="25963" y="5694"/>
                    <a:pt x="39709" y="0"/>
                    <a:pt x="54042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924240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53202" y="2281001"/>
            <a:ext cx="7306098" cy="5381557"/>
            <a:chOff x="0" y="0"/>
            <a:chExt cx="1924240" cy="1417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24240" cy="1417365"/>
            </a:xfrm>
            <a:custGeom>
              <a:avLst/>
              <a:gdLst/>
              <a:ahLst/>
              <a:cxnLst/>
              <a:rect l="l" t="t" r="r" b="b"/>
              <a:pathLst>
                <a:path w="1924240" h="1417365">
                  <a:moveTo>
                    <a:pt x="54042" y="0"/>
                  </a:moveTo>
                  <a:lnTo>
                    <a:pt x="1870198" y="0"/>
                  </a:lnTo>
                  <a:cubicBezTo>
                    <a:pt x="1900044" y="0"/>
                    <a:pt x="1924240" y="24196"/>
                    <a:pt x="1924240" y="54042"/>
                  </a:cubicBezTo>
                  <a:lnTo>
                    <a:pt x="1924240" y="1363323"/>
                  </a:lnTo>
                  <a:cubicBezTo>
                    <a:pt x="1924240" y="1377656"/>
                    <a:pt x="1918546" y="1391402"/>
                    <a:pt x="1908411" y="1401536"/>
                  </a:cubicBezTo>
                  <a:cubicBezTo>
                    <a:pt x="1898276" y="1411671"/>
                    <a:pt x="1884531" y="1417365"/>
                    <a:pt x="1870198" y="1417365"/>
                  </a:cubicBezTo>
                  <a:lnTo>
                    <a:pt x="54042" y="1417365"/>
                  </a:lnTo>
                  <a:cubicBezTo>
                    <a:pt x="39709" y="1417365"/>
                    <a:pt x="25963" y="1411671"/>
                    <a:pt x="15829" y="1401536"/>
                  </a:cubicBezTo>
                  <a:cubicBezTo>
                    <a:pt x="5694" y="1391402"/>
                    <a:pt x="0" y="1377656"/>
                    <a:pt x="0" y="1363323"/>
                  </a:cubicBezTo>
                  <a:lnTo>
                    <a:pt x="0" y="54042"/>
                  </a:lnTo>
                  <a:cubicBezTo>
                    <a:pt x="0" y="39709"/>
                    <a:pt x="5694" y="25963"/>
                    <a:pt x="15829" y="15829"/>
                  </a:cubicBezTo>
                  <a:cubicBezTo>
                    <a:pt x="25963" y="5694"/>
                    <a:pt x="39709" y="0"/>
                    <a:pt x="54042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924240" cy="1493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7511" y="529967"/>
            <a:ext cx="14213690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Home Hemodialysis Machines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01744" y="2169713"/>
            <a:ext cx="4009013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Tablo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29834" y="2169713"/>
            <a:ext cx="4009013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NxStage</a:t>
            </a:r>
          </a:p>
        </p:txBody>
      </p:sp>
      <p:sp>
        <p:nvSpPr>
          <p:cNvPr id="17" name="Freeform 17"/>
          <p:cNvSpPr/>
          <p:nvPr/>
        </p:nvSpPr>
        <p:spPr>
          <a:xfrm>
            <a:off x="4113996" y="3261602"/>
            <a:ext cx="2377755" cy="4766269"/>
          </a:xfrm>
          <a:custGeom>
            <a:avLst/>
            <a:gdLst/>
            <a:ahLst/>
            <a:cxnLst/>
            <a:rect l="l" t="t" r="r" b="b"/>
            <a:pathLst>
              <a:path w="2377755" h="4766269">
                <a:moveTo>
                  <a:pt x="0" y="0"/>
                </a:moveTo>
                <a:lnTo>
                  <a:pt x="2377755" y="0"/>
                </a:lnTo>
                <a:lnTo>
                  <a:pt x="2377755" y="4766269"/>
                </a:lnTo>
                <a:lnTo>
                  <a:pt x="0" y="4766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12" t="-10347" r="-76792" b="-128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360526" y="2982015"/>
            <a:ext cx="2942800" cy="5325443"/>
          </a:xfrm>
          <a:custGeom>
            <a:avLst/>
            <a:gdLst/>
            <a:ahLst/>
            <a:cxnLst/>
            <a:rect l="l" t="t" r="r" b="b"/>
            <a:pathLst>
              <a:path w="2942800" h="5325443">
                <a:moveTo>
                  <a:pt x="0" y="0"/>
                </a:moveTo>
                <a:lnTo>
                  <a:pt x="2942801" y="0"/>
                </a:lnTo>
                <a:lnTo>
                  <a:pt x="2942801" y="5325443"/>
                </a:lnTo>
                <a:lnTo>
                  <a:pt x="0" y="5325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8759" y="723900"/>
            <a:ext cx="8748412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NxStage Machine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8215" y="2448077"/>
            <a:ext cx="3472142" cy="5272752"/>
            <a:chOff x="0" y="0"/>
            <a:chExt cx="914474" cy="13887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82624" y="2448077"/>
            <a:ext cx="3472142" cy="5272752"/>
            <a:chOff x="0" y="0"/>
            <a:chExt cx="914474" cy="13887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16691" y="2448077"/>
            <a:ext cx="3472142" cy="5272752"/>
            <a:chOff x="0" y="0"/>
            <a:chExt cx="914474" cy="13887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250758" y="2507124"/>
            <a:ext cx="3472142" cy="5272752"/>
            <a:chOff x="0" y="0"/>
            <a:chExt cx="914474" cy="13887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508873" y="932313"/>
            <a:ext cx="3492223" cy="7000248"/>
          </a:xfrm>
          <a:custGeom>
            <a:avLst/>
            <a:gdLst/>
            <a:ahLst/>
            <a:cxnLst/>
            <a:rect l="l" t="t" r="r" b="b"/>
            <a:pathLst>
              <a:path w="3492223" h="7000248">
                <a:moveTo>
                  <a:pt x="0" y="0"/>
                </a:moveTo>
                <a:lnTo>
                  <a:pt x="3492223" y="0"/>
                </a:lnTo>
                <a:lnTo>
                  <a:pt x="3492223" y="7000248"/>
                </a:lnTo>
                <a:lnTo>
                  <a:pt x="0" y="7000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12" t="-10347" r="-76792" b="-128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073726" y="4674063"/>
            <a:ext cx="2558072" cy="2915182"/>
          </a:xfrm>
          <a:custGeom>
            <a:avLst/>
            <a:gdLst/>
            <a:ahLst/>
            <a:cxnLst/>
            <a:rect l="l" t="t" r="r" b="b"/>
            <a:pathLst>
              <a:path w="2558072" h="2915182">
                <a:moveTo>
                  <a:pt x="0" y="0"/>
                </a:moveTo>
                <a:lnTo>
                  <a:pt x="2558072" y="0"/>
                </a:lnTo>
                <a:lnTo>
                  <a:pt x="2558072" y="2915182"/>
                </a:lnTo>
                <a:lnTo>
                  <a:pt x="0" y="291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8446291" y="5804901"/>
            <a:ext cx="1812941" cy="326753"/>
            <a:chOff x="0" y="0"/>
            <a:chExt cx="477482" cy="8605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7482" cy="86058"/>
            </a:xfrm>
            <a:custGeom>
              <a:avLst/>
              <a:gdLst/>
              <a:ahLst/>
              <a:cxnLst/>
              <a:rect l="l" t="t" r="r" b="b"/>
              <a:pathLst>
                <a:path w="477482" h="86058">
                  <a:moveTo>
                    <a:pt x="43029" y="0"/>
                  </a:moveTo>
                  <a:lnTo>
                    <a:pt x="434453" y="0"/>
                  </a:lnTo>
                  <a:cubicBezTo>
                    <a:pt x="458218" y="0"/>
                    <a:pt x="477482" y="19265"/>
                    <a:pt x="477482" y="43029"/>
                  </a:cubicBezTo>
                  <a:lnTo>
                    <a:pt x="477482" y="43029"/>
                  </a:lnTo>
                  <a:cubicBezTo>
                    <a:pt x="477482" y="54441"/>
                    <a:pt x="472949" y="65386"/>
                    <a:pt x="464879" y="73455"/>
                  </a:cubicBezTo>
                  <a:cubicBezTo>
                    <a:pt x="456810" y="81525"/>
                    <a:pt x="445865" y="86058"/>
                    <a:pt x="434453" y="86058"/>
                  </a:cubicBezTo>
                  <a:lnTo>
                    <a:pt x="43029" y="86058"/>
                  </a:lnTo>
                  <a:cubicBezTo>
                    <a:pt x="19265" y="86058"/>
                    <a:pt x="0" y="66794"/>
                    <a:pt x="0" y="43029"/>
                  </a:cubicBezTo>
                  <a:lnTo>
                    <a:pt x="0" y="43029"/>
                  </a:lnTo>
                  <a:cubicBezTo>
                    <a:pt x="0" y="19265"/>
                    <a:pt x="19265" y="0"/>
                    <a:pt x="4302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477482" cy="162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46291" y="6196008"/>
            <a:ext cx="1812941" cy="326753"/>
            <a:chOff x="0" y="0"/>
            <a:chExt cx="477482" cy="8605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77482" cy="86058"/>
            </a:xfrm>
            <a:custGeom>
              <a:avLst/>
              <a:gdLst/>
              <a:ahLst/>
              <a:cxnLst/>
              <a:rect l="l" t="t" r="r" b="b"/>
              <a:pathLst>
                <a:path w="477482" h="86058">
                  <a:moveTo>
                    <a:pt x="43029" y="0"/>
                  </a:moveTo>
                  <a:lnTo>
                    <a:pt x="434453" y="0"/>
                  </a:lnTo>
                  <a:cubicBezTo>
                    <a:pt x="458218" y="0"/>
                    <a:pt x="477482" y="19265"/>
                    <a:pt x="477482" y="43029"/>
                  </a:cubicBezTo>
                  <a:lnTo>
                    <a:pt x="477482" y="43029"/>
                  </a:lnTo>
                  <a:cubicBezTo>
                    <a:pt x="477482" y="54441"/>
                    <a:pt x="472949" y="65386"/>
                    <a:pt x="464879" y="73455"/>
                  </a:cubicBezTo>
                  <a:cubicBezTo>
                    <a:pt x="456810" y="81525"/>
                    <a:pt x="445865" y="86058"/>
                    <a:pt x="434453" y="86058"/>
                  </a:cubicBezTo>
                  <a:lnTo>
                    <a:pt x="43029" y="86058"/>
                  </a:lnTo>
                  <a:cubicBezTo>
                    <a:pt x="19265" y="86058"/>
                    <a:pt x="0" y="66794"/>
                    <a:pt x="0" y="43029"/>
                  </a:cubicBezTo>
                  <a:lnTo>
                    <a:pt x="0" y="43029"/>
                  </a:lnTo>
                  <a:cubicBezTo>
                    <a:pt x="0" y="19265"/>
                    <a:pt x="19265" y="0"/>
                    <a:pt x="4302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477482" cy="162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446291" y="6587115"/>
            <a:ext cx="1812941" cy="326753"/>
            <a:chOff x="0" y="0"/>
            <a:chExt cx="477482" cy="860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77482" cy="86058"/>
            </a:xfrm>
            <a:custGeom>
              <a:avLst/>
              <a:gdLst/>
              <a:ahLst/>
              <a:cxnLst/>
              <a:rect l="l" t="t" r="r" b="b"/>
              <a:pathLst>
                <a:path w="477482" h="86058">
                  <a:moveTo>
                    <a:pt x="43029" y="0"/>
                  </a:moveTo>
                  <a:lnTo>
                    <a:pt x="434453" y="0"/>
                  </a:lnTo>
                  <a:cubicBezTo>
                    <a:pt x="458218" y="0"/>
                    <a:pt x="477482" y="19265"/>
                    <a:pt x="477482" y="43029"/>
                  </a:cubicBezTo>
                  <a:lnTo>
                    <a:pt x="477482" y="43029"/>
                  </a:lnTo>
                  <a:cubicBezTo>
                    <a:pt x="477482" y="54441"/>
                    <a:pt x="472949" y="65386"/>
                    <a:pt x="464879" y="73455"/>
                  </a:cubicBezTo>
                  <a:cubicBezTo>
                    <a:pt x="456810" y="81525"/>
                    <a:pt x="445865" y="86058"/>
                    <a:pt x="434453" y="86058"/>
                  </a:cubicBezTo>
                  <a:lnTo>
                    <a:pt x="43029" y="86058"/>
                  </a:lnTo>
                  <a:cubicBezTo>
                    <a:pt x="19265" y="86058"/>
                    <a:pt x="0" y="66794"/>
                    <a:pt x="0" y="43029"/>
                  </a:cubicBezTo>
                  <a:lnTo>
                    <a:pt x="0" y="43029"/>
                  </a:lnTo>
                  <a:cubicBezTo>
                    <a:pt x="0" y="19265"/>
                    <a:pt x="19265" y="0"/>
                    <a:pt x="4302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477482" cy="162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446291" y="6971018"/>
            <a:ext cx="1812941" cy="326753"/>
            <a:chOff x="0" y="0"/>
            <a:chExt cx="477482" cy="8605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77482" cy="86058"/>
            </a:xfrm>
            <a:custGeom>
              <a:avLst/>
              <a:gdLst/>
              <a:ahLst/>
              <a:cxnLst/>
              <a:rect l="l" t="t" r="r" b="b"/>
              <a:pathLst>
                <a:path w="477482" h="86058">
                  <a:moveTo>
                    <a:pt x="43029" y="0"/>
                  </a:moveTo>
                  <a:lnTo>
                    <a:pt x="434453" y="0"/>
                  </a:lnTo>
                  <a:cubicBezTo>
                    <a:pt x="458218" y="0"/>
                    <a:pt x="477482" y="19265"/>
                    <a:pt x="477482" y="43029"/>
                  </a:cubicBezTo>
                  <a:lnTo>
                    <a:pt x="477482" y="43029"/>
                  </a:lnTo>
                  <a:cubicBezTo>
                    <a:pt x="477482" y="54441"/>
                    <a:pt x="472949" y="65386"/>
                    <a:pt x="464879" y="73455"/>
                  </a:cubicBezTo>
                  <a:cubicBezTo>
                    <a:pt x="456810" y="81525"/>
                    <a:pt x="445865" y="86058"/>
                    <a:pt x="434453" y="86058"/>
                  </a:cubicBezTo>
                  <a:lnTo>
                    <a:pt x="43029" y="86058"/>
                  </a:lnTo>
                  <a:cubicBezTo>
                    <a:pt x="19265" y="86058"/>
                    <a:pt x="0" y="66794"/>
                    <a:pt x="0" y="43029"/>
                  </a:cubicBezTo>
                  <a:lnTo>
                    <a:pt x="0" y="43029"/>
                  </a:lnTo>
                  <a:cubicBezTo>
                    <a:pt x="0" y="19265"/>
                    <a:pt x="19265" y="0"/>
                    <a:pt x="4302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477482" cy="162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3820699" y="551281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2" y="0"/>
                </a:lnTo>
                <a:lnTo>
                  <a:pt x="1304532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5125231" y="551281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6429764" y="551281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4104517" y="6705293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5"/>
                </a:lnTo>
                <a:lnTo>
                  <a:pt x="0" y="1237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6028175" y="6705293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2" y="0"/>
                </a:lnTo>
                <a:lnTo>
                  <a:pt x="1304532" y="1237675"/>
                </a:lnTo>
                <a:lnTo>
                  <a:pt x="0" y="1237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2700000">
            <a:off x="12023711" y="5333244"/>
            <a:ext cx="1926235" cy="1926235"/>
          </a:xfrm>
          <a:custGeom>
            <a:avLst/>
            <a:gdLst/>
            <a:ahLst/>
            <a:cxnLst/>
            <a:rect l="l" t="t" r="r" b="b"/>
            <a:pathLst>
              <a:path w="1926235" h="1926235">
                <a:moveTo>
                  <a:pt x="0" y="0"/>
                </a:moveTo>
                <a:lnTo>
                  <a:pt x="1926235" y="0"/>
                </a:lnTo>
                <a:lnTo>
                  <a:pt x="1926235" y="1926234"/>
                </a:lnTo>
                <a:lnTo>
                  <a:pt x="0" y="19262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7616691" y="2526366"/>
            <a:ext cx="347214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4 week training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29006" y="2526366"/>
            <a:ext cx="3310559" cy="376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User-friendly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computer tablet for data</a:t>
            </a:r>
          </a:p>
          <a:p>
            <a:pPr algn="ctr">
              <a:lnSpc>
                <a:spcPts val="5880"/>
              </a:lnSpc>
            </a:pPr>
            <a:endParaRPr lang="en-US" sz="420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982624" y="2526366"/>
            <a:ext cx="3472142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Dialyze 4-5 treatments a week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357771" y="2526366"/>
            <a:ext cx="3258116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More training time for cannulation</a:t>
            </a:r>
          </a:p>
        </p:txBody>
      </p:sp>
      <p:sp>
        <p:nvSpPr>
          <p:cNvPr id="45" name="AutoShape 45"/>
          <p:cNvSpPr/>
          <p:nvPr/>
        </p:nvSpPr>
        <p:spPr>
          <a:xfrm>
            <a:off x="5541505" y="7305081"/>
            <a:ext cx="32474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281717" y="5760295"/>
            <a:ext cx="1634107" cy="1634107"/>
          </a:xfrm>
          <a:custGeom>
            <a:avLst/>
            <a:gdLst/>
            <a:ahLst/>
            <a:cxnLst/>
            <a:rect l="l" t="t" r="r" b="b"/>
            <a:pathLst>
              <a:path w="1634107" h="1634107">
                <a:moveTo>
                  <a:pt x="0" y="0"/>
                </a:moveTo>
                <a:lnTo>
                  <a:pt x="1634107" y="0"/>
                </a:lnTo>
                <a:lnTo>
                  <a:pt x="1634107" y="1634107"/>
                </a:lnTo>
                <a:lnTo>
                  <a:pt x="0" y="163410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51700" y="723900"/>
            <a:ext cx="9195700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NxStage Choices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86709" y="2448077"/>
            <a:ext cx="8369214" cy="5272752"/>
            <a:chOff x="0" y="0"/>
            <a:chExt cx="2204237" cy="13887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4237" cy="1388708"/>
            </a:xfrm>
            <a:custGeom>
              <a:avLst/>
              <a:gdLst/>
              <a:ahLst/>
              <a:cxnLst/>
              <a:rect l="l" t="t" r="r" b="b"/>
              <a:pathLst>
                <a:path w="2204237" h="1388708">
                  <a:moveTo>
                    <a:pt x="47177" y="0"/>
                  </a:moveTo>
                  <a:lnTo>
                    <a:pt x="2157060" y="0"/>
                  </a:lnTo>
                  <a:cubicBezTo>
                    <a:pt x="2183115" y="0"/>
                    <a:pt x="2204237" y="21122"/>
                    <a:pt x="2204237" y="47177"/>
                  </a:cubicBezTo>
                  <a:lnTo>
                    <a:pt x="2204237" y="1341531"/>
                  </a:lnTo>
                  <a:cubicBezTo>
                    <a:pt x="2204237" y="1367586"/>
                    <a:pt x="2183115" y="1388708"/>
                    <a:pt x="2157060" y="1388708"/>
                  </a:cubicBezTo>
                  <a:lnTo>
                    <a:pt x="47177" y="1388708"/>
                  </a:lnTo>
                  <a:cubicBezTo>
                    <a:pt x="21122" y="1388708"/>
                    <a:pt x="0" y="1367586"/>
                    <a:pt x="0" y="1341531"/>
                  </a:cubicBezTo>
                  <a:lnTo>
                    <a:pt x="0" y="47177"/>
                  </a:lnTo>
                  <a:cubicBezTo>
                    <a:pt x="0" y="21122"/>
                    <a:pt x="21122" y="0"/>
                    <a:pt x="47177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204237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03211" y="2448077"/>
            <a:ext cx="8369214" cy="5272752"/>
            <a:chOff x="0" y="0"/>
            <a:chExt cx="2204237" cy="13887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04237" cy="1388708"/>
            </a:xfrm>
            <a:custGeom>
              <a:avLst/>
              <a:gdLst/>
              <a:ahLst/>
              <a:cxnLst/>
              <a:rect l="l" t="t" r="r" b="b"/>
              <a:pathLst>
                <a:path w="2204237" h="1388708">
                  <a:moveTo>
                    <a:pt x="47177" y="0"/>
                  </a:moveTo>
                  <a:lnTo>
                    <a:pt x="2157060" y="0"/>
                  </a:lnTo>
                  <a:cubicBezTo>
                    <a:pt x="2183115" y="0"/>
                    <a:pt x="2204237" y="21122"/>
                    <a:pt x="2204237" y="47177"/>
                  </a:cubicBezTo>
                  <a:lnTo>
                    <a:pt x="2204237" y="1341531"/>
                  </a:lnTo>
                  <a:cubicBezTo>
                    <a:pt x="2204237" y="1367586"/>
                    <a:pt x="2183115" y="1388708"/>
                    <a:pt x="2157060" y="1388708"/>
                  </a:cubicBezTo>
                  <a:lnTo>
                    <a:pt x="47177" y="1388708"/>
                  </a:lnTo>
                  <a:cubicBezTo>
                    <a:pt x="21122" y="1388708"/>
                    <a:pt x="0" y="1367586"/>
                    <a:pt x="0" y="1341531"/>
                  </a:cubicBezTo>
                  <a:lnTo>
                    <a:pt x="0" y="47177"/>
                  </a:lnTo>
                  <a:cubicBezTo>
                    <a:pt x="0" y="21122"/>
                    <a:pt x="21122" y="0"/>
                    <a:pt x="47177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2204237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61006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465539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770072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2" y="0"/>
                </a:lnTo>
                <a:lnTo>
                  <a:pt x="1304532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074604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10014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185394" y="4081516"/>
            <a:ext cx="1580084" cy="1810985"/>
          </a:xfrm>
          <a:custGeom>
            <a:avLst/>
            <a:gdLst/>
            <a:ahLst/>
            <a:cxnLst/>
            <a:rect l="l" t="t" r="r" b="b"/>
            <a:pathLst>
              <a:path w="1580084" h="1810985">
                <a:moveTo>
                  <a:pt x="0" y="0"/>
                </a:moveTo>
                <a:lnTo>
                  <a:pt x="1580084" y="0"/>
                </a:lnTo>
                <a:lnTo>
                  <a:pt x="1580084" y="1810985"/>
                </a:lnTo>
                <a:lnTo>
                  <a:pt x="0" y="181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662968" y="4062894"/>
            <a:ext cx="1596332" cy="1829607"/>
          </a:xfrm>
          <a:custGeom>
            <a:avLst/>
            <a:gdLst/>
            <a:ahLst/>
            <a:cxnLst/>
            <a:rect l="l" t="t" r="r" b="b"/>
            <a:pathLst>
              <a:path w="1596332" h="1829607">
                <a:moveTo>
                  <a:pt x="0" y="0"/>
                </a:moveTo>
                <a:lnTo>
                  <a:pt x="1596332" y="0"/>
                </a:lnTo>
                <a:lnTo>
                  <a:pt x="1596332" y="1829607"/>
                </a:lnTo>
                <a:lnTo>
                  <a:pt x="0" y="18296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216913" y="2579706"/>
            <a:ext cx="6463763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Short daily dialysis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4-5 treatments per week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3-3.5 hours each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61369" y="2579706"/>
            <a:ext cx="6413567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Nocturnal dialysis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5 overnight treatments per week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6-8 hours each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449957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2" y="0"/>
                </a:lnTo>
                <a:lnTo>
                  <a:pt x="1304532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059022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754489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4363555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2" y="0"/>
                </a:lnTo>
                <a:lnTo>
                  <a:pt x="1304532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668087" y="610147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05100" y="2306750"/>
            <a:ext cx="2111813" cy="2111813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849556" y="2306750"/>
            <a:ext cx="2111813" cy="211181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8680676" y="2306750"/>
            <a:ext cx="2449573" cy="2306532"/>
          </a:xfrm>
          <a:custGeom>
            <a:avLst/>
            <a:gdLst/>
            <a:ahLst/>
            <a:cxnLst/>
            <a:rect l="l" t="t" r="r" b="b"/>
            <a:pathLst>
              <a:path w="2449573" h="2306532">
                <a:moveTo>
                  <a:pt x="0" y="0"/>
                </a:moveTo>
                <a:lnTo>
                  <a:pt x="2449573" y="0"/>
                </a:lnTo>
                <a:lnTo>
                  <a:pt x="2449573" y="2306532"/>
                </a:lnTo>
                <a:lnTo>
                  <a:pt x="0" y="23065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0117" t="-22455" r="-35740" b="-300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-243564" y="2306750"/>
            <a:ext cx="2544528" cy="2276184"/>
          </a:xfrm>
          <a:custGeom>
            <a:avLst/>
            <a:gdLst/>
            <a:ahLst/>
            <a:cxnLst/>
            <a:rect l="l" t="t" r="r" b="b"/>
            <a:pathLst>
              <a:path w="2544528" h="2276184">
                <a:moveTo>
                  <a:pt x="0" y="0"/>
                </a:moveTo>
                <a:lnTo>
                  <a:pt x="2544528" y="0"/>
                </a:lnTo>
                <a:lnTo>
                  <a:pt x="2544528" y="2276184"/>
                </a:lnTo>
                <a:lnTo>
                  <a:pt x="0" y="227618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9989" t="-23254" r="-37773" b="-302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68734" y="2306750"/>
            <a:ext cx="2184544" cy="218454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776825" y="2306750"/>
            <a:ext cx="2184544" cy="2184544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AutoShape 43"/>
          <p:cNvSpPr/>
          <p:nvPr/>
        </p:nvSpPr>
        <p:spPr>
          <a:xfrm>
            <a:off x="6582203" y="6739364"/>
            <a:ext cx="32474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973268"/>
            <a:ext cx="697859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Tablo Machine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8215" y="2448077"/>
            <a:ext cx="3472142" cy="5272752"/>
            <a:chOff x="0" y="0"/>
            <a:chExt cx="914474" cy="13887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82624" y="2448077"/>
            <a:ext cx="3472142" cy="5272752"/>
            <a:chOff x="0" y="0"/>
            <a:chExt cx="914474" cy="13887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16691" y="2448077"/>
            <a:ext cx="3472142" cy="5272752"/>
            <a:chOff x="0" y="0"/>
            <a:chExt cx="914474" cy="13887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250758" y="2507124"/>
            <a:ext cx="3472142" cy="5272752"/>
            <a:chOff x="0" y="0"/>
            <a:chExt cx="914474" cy="13887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474" cy="1388708"/>
            </a:xfrm>
            <a:custGeom>
              <a:avLst/>
              <a:gdLst/>
              <a:ahLst/>
              <a:cxnLst/>
              <a:rect l="l" t="t" r="r" b="b"/>
              <a:pathLst>
                <a:path w="914474" h="1388708">
                  <a:moveTo>
                    <a:pt x="113716" y="0"/>
                  </a:moveTo>
                  <a:lnTo>
                    <a:pt x="800758" y="0"/>
                  </a:lnTo>
                  <a:cubicBezTo>
                    <a:pt x="863561" y="0"/>
                    <a:pt x="914474" y="50912"/>
                    <a:pt x="914474" y="113716"/>
                  </a:cubicBezTo>
                  <a:lnTo>
                    <a:pt x="914474" y="1274992"/>
                  </a:lnTo>
                  <a:cubicBezTo>
                    <a:pt x="914474" y="1337796"/>
                    <a:pt x="863561" y="1388708"/>
                    <a:pt x="800758" y="1388708"/>
                  </a:cubicBezTo>
                  <a:lnTo>
                    <a:pt x="113716" y="1388708"/>
                  </a:lnTo>
                  <a:cubicBezTo>
                    <a:pt x="83557" y="1388708"/>
                    <a:pt x="54633" y="1376728"/>
                    <a:pt x="33307" y="1355402"/>
                  </a:cubicBezTo>
                  <a:cubicBezTo>
                    <a:pt x="11981" y="1334076"/>
                    <a:pt x="0" y="1305152"/>
                    <a:pt x="0" y="1274992"/>
                  </a:cubicBezTo>
                  <a:lnTo>
                    <a:pt x="0" y="113716"/>
                  </a:lnTo>
                  <a:cubicBezTo>
                    <a:pt x="0" y="50912"/>
                    <a:pt x="50912" y="0"/>
                    <a:pt x="11371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914474" cy="1464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241832" y="1278068"/>
            <a:ext cx="3813470" cy="6901051"/>
          </a:xfrm>
          <a:custGeom>
            <a:avLst/>
            <a:gdLst/>
            <a:ahLst/>
            <a:cxnLst/>
            <a:rect l="l" t="t" r="r" b="b"/>
            <a:pathLst>
              <a:path w="3813470" h="6901051">
                <a:moveTo>
                  <a:pt x="0" y="0"/>
                </a:moveTo>
                <a:lnTo>
                  <a:pt x="3813470" y="0"/>
                </a:lnTo>
                <a:lnTo>
                  <a:pt x="3813470" y="6901051"/>
                </a:lnTo>
                <a:lnTo>
                  <a:pt x="0" y="6901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820699" y="551281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2" y="0"/>
                </a:lnTo>
                <a:lnTo>
                  <a:pt x="1304532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125231" y="551281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429764" y="5512816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073726" y="4547649"/>
            <a:ext cx="2558072" cy="2915182"/>
          </a:xfrm>
          <a:custGeom>
            <a:avLst/>
            <a:gdLst/>
            <a:ahLst/>
            <a:cxnLst/>
            <a:rect l="l" t="t" r="r" b="b"/>
            <a:pathLst>
              <a:path w="2558072" h="2915182">
                <a:moveTo>
                  <a:pt x="0" y="0"/>
                </a:moveTo>
                <a:lnTo>
                  <a:pt x="2558072" y="0"/>
                </a:lnTo>
                <a:lnTo>
                  <a:pt x="2558072" y="2915182"/>
                </a:lnTo>
                <a:lnTo>
                  <a:pt x="0" y="2915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8446291" y="5678487"/>
            <a:ext cx="1812941" cy="326753"/>
            <a:chOff x="0" y="0"/>
            <a:chExt cx="477482" cy="8605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77482" cy="86058"/>
            </a:xfrm>
            <a:custGeom>
              <a:avLst/>
              <a:gdLst/>
              <a:ahLst/>
              <a:cxnLst/>
              <a:rect l="l" t="t" r="r" b="b"/>
              <a:pathLst>
                <a:path w="477482" h="86058">
                  <a:moveTo>
                    <a:pt x="43029" y="0"/>
                  </a:moveTo>
                  <a:lnTo>
                    <a:pt x="434453" y="0"/>
                  </a:lnTo>
                  <a:cubicBezTo>
                    <a:pt x="458218" y="0"/>
                    <a:pt x="477482" y="19265"/>
                    <a:pt x="477482" y="43029"/>
                  </a:cubicBezTo>
                  <a:lnTo>
                    <a:pt x="477482" y="43029"/>
                  </a:lnTo>
                  <a:cubicBezTo>
                    <a:pt x="477482" y="54441"/>
                    <a:pt x="472949" y="65386"/>
                    <a:pt x="464879" y="73455"/>
                  </a:cubicBezTo>
                  <a:cubicBezTo>
                    <a:pt x="456810" y="81525"/>
                    <a:pt x="445865" y="86058"/>
                    <a:pt x="434453" y="86058"/>
                  </a:cubicBezTo>
                  <a:lnTo>
                    <a:pt x="43029" y="86058"/>
                  </a:lnTo>
                  <a:cubicBezTo>
                    <a:pt x="19265" y="86058"/>
                    <a:pt x="0" y="66794"/>
                    <a:pt x="0" y="43029"/>
                  </a:cubicBezTo>
                  <a:lnTo>
                    <a:pt x="0" y="43029"/>
                  </a:lnTo>
                  <a:cubicBezTo>
                    <a:pt x="0" y="19265"/>
                    <a:pt x="19265" y="0"/>
                    <a:pt x="4302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477482" cy="162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446291" y="6103601"/>
            <a:ext cx="1812941" cy="326753"/>
            <a:chOff x="0" y="0"/>
            <a:chExt cx="477482" cy="860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77482" cy="86058"/>
            </a:xfrm>
            <a:custGeom>
              <a:avLst/>
              <a:gdLst/>
              <a:ahLst/>
              <a:cxnLst/>
              <a:rect l="l" t="t" r="r" b="b"/>
              <a:pathLst>
                <a:path w="477482" h="86058">
                  <a:moveTo>
                    <a:pt x="43029" y="0"/>
                  </a:moveTo>
                  <a:lnTo>
                    <a:pt x="434453" y="0"/>
                  </a:lnTo>
                  <a:cubicBezTo>
                    <a:pt x="458218" y="0"/>
                    <a:pt x="477482" y="19265"/>
                    <a:pt x="477482" y="43029"/>
                  </a:cubicBezTo>
                  <a:lnTo>
                    <a:pt x="477482" y="43029"/>
                  </a:lnTo>
                  <a:cubicBezTo>
                    <a:pt x="477482" y="54441"/>
                    <a:pt x="472949" y="65386"/>
                    <a:pt x="464879" y="73455"/>
                  </a:cubicBezTo>
                  <a:cubicBezTo>
                    <a:pt x="456810" y="81525"/>
                    <a:pt x="445865" y="86058"/>
                    <a:pt x="434453" y="86058"/>
                  </a:cubicBezTo>
                  <a:lnTo>
                    <a:pt x="43029" y="86058"/>
                  </a:lnTo>
                  <a:cubicBezTo>
                    <a:pt x="19265" y="86058"/>
                    <a:pt x="0" y="66794"/>
                    <a:pt x="0" y="43029"/>
                  </a:cubicBezTo>
                  <a:lnTo>
                    <a:pt x="0" y="43029"/>
                  </a:lnTo>
                  <a:cubicBezTo>
                    <a:pt x="0" y="19265"/>
                    <a:pt x="19265" y="0"/>
                    <a:pt x="4302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477482" cy="162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1361371" y="2526366"/>
            <a:ext cx="3250915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More training time for cannulation</a:t>
            </a:r>
          </a:p>
        </p:txBody>
      </p:sp>
      <p:sp>
        <p:nvSpPr>
          <p:cNvPr id="33" name="Freeform 33"/>
          <p:cNvSpPr/>
          <p:nvPr/>
        </p:nvSpPr>
        <p:spPr>
          <a:xfrm rot="2700000">
            <a:off x="12023711" y="5333244"/>
            <a:ext cx="1926235" cy="1926235"/>
          </a:xfrm>
          <a:custGeom>
            <a:avLst/>
            <a:gdLst/>
            <a:ahLst/>
            <a:cxnLst/>
            <a:rect l="l" t="t" r="r" b="b"/>
            <a:pathLst>
              <a:path w="1926235" h="1926235">
                <a:moveTo>
                  <a:pt x="0" y="0"/>
                </a:moveTo>
                <a:lnTo>
                  <a:pt x="1926235" y="0"/>
                </a:lnTo>
                <a:lnTo>
                  <a:pt x="1926235" y="1926234"/>
                </a:lnTo>
                <a:lnTo>
                  <a:pt x="0" y="19262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156956" y="5491301"/>
            <a:ext cx="2044617" cy="1551354"/>
          </a:xfrm>
          <a:custGeom>
            <a:avLst/>
            <a:gdLst/>
            <a:ahLst/>
            <a:cxnLst/>
            <a:rect l="l" t="t" r="r" b="b"/>
            <a:pathLst>
              <a:path w="2044617" h="1551354">
                <a:moveTo>
                  <a:pt x="0" y="0"/>
                </a:moveTo>
                <a:lnTo>
                  <a:pt x="2044618" y="0"/>
                </a:lnTo>
                <a:lnTo>
                  <a:pt x="2044618" y="1551353"/>
                </a:lnTo>
                <a:lnTo>
                  <a:pt x="0" y="1551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8215" y="2526366"/>
            <a:ext cx="3472142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User-friendly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Internet  connectivity</a:t>
            </a:r>
          </a:p>
          <a:p>
            <a:pPr algn="ctr">
              <a:lnSpc>
                <a:spcPts val="5880"/>
              </a:lnSpc>
            </a:pPr>
            <a:endParaRPr lang="en-US" sz="420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616691" y="2526366"/>
            <a:ext cx="347214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 week training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982624" y="2526366"/>
            <a:ext cx="3472142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Dialyze 3-4 treatments a week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63598"/>
            <a:ext cx="18558293" cy="8067016"/>
            <a:chOff x="0" y="0"/>
            <a:chExt cx="4887781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7781" cy="2124646"/>
            </a:xfrm>
            <a:custGeom>
              <a:avLst/>
              <a:gdLst/>
              <a:ahLst/>
              <a:cxnLst/>
              <a:rect l="l" t="t" r="r" b="b"/>
              <a:pathLst>
                <a:path w="4887781" h="2124646">
                  <a:moveTo>
                    <a:pt x="0" y="0"/>
                  </a:moveTo>
                  <a:lnTo>
                    <a:pt x="4887781" y="0"/>
                  </a:lnTo>
                  <a:lnTo>
                    <a:pt x="4887781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87781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9595" y="1930510"/>
            <a:ext cx="4080113" cy="7617415"/>
            <a:chOff x="0" y="0"/>
            <a:chExt cx="1074598" cy="2006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56502" y="1930510"/>
            <a:ext cx="4196145" cy="7617415"/>
            <a:chOff x="0" y="0"/>
            <a:chExt cx="1105158" cy="2006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5158" cy="2006233"/>
            </a:xfrm>
            <a:custGeom>
              <a:avLst/>
              <a:gdLst/>
              <a:ahLst/>
              <a:cxnLst/>
              <a:rect l="l" t="t" r="r" b="b"/>
              <a:pathLst>
                <a:path w="1105158" h="2006233">
                  <a:moveTo>
                    <a:pt x="94095" y="0"/>
                  </a:moveTo>
                  <a:lnTo>
                    <a:pt x="1011062" y="0"/>
                  </a:lnTo>
                  <a:cubicBezTo>
                    <a:pt x="1036018" y="0"/>
                    <a:pt x="1059951" y="9914"/>
                    <a:pt x="1077598" y="27560"/>
                  </a:cubicBezTo>
                  <a:cubicBezTo>
                    <a:pt x="1095244" y="45206"/>
                    <a:pt x="1105158" y="69140"/>
                    <a:pt x="1105158" y="94095"/>
                  </a:cubicBezTo>
                  <a:lnTo>
                    <a:pt x="1105158" y="1912137"/>
                  </a:lnTo>
                  <a:cubicBezTo>
                    <a:pt x="1105158" y="1964105"/>
                    <a:pt x="1063030" y="2006233"/>
                    <a:pt x="1011062" y="2006233"/>
                  </a:cubicBezTo>
                  <a:lnTo>
                    <a:pt x="94095" y="2006233"/>
                  </a:lnTo>
                  <a:cubicBezTo>
                    <a:pt x="69140" y="2006233"/>
                    <a:pt x="45206" y="1996319"/>
                    <a:pt x="27560" y="1978673"/>
                  </a:cubicBezTo>
                  <a:cubicBezTo>
                    <a:pt x="9914" y="1961027"/>
                    <a:pt x="0" y="1937093"/>
                    <a:pt x="0" y="1912137"/>
                  </a:cubicBezTo>
                  <a:lnTo>
                    <a:pt x="0" y="94095"/>
                  </a:lnTo>
                  <a:cubicBezTo>
                    <a:pt x="0" y="69140"/>
                    <a:pt x="9914" y="45206"/>
                    <a:pt x="27560" y="27560"/>
                  </a:cubicBezTo>
                  <a:cubicBezTo>
                    <a:pt x="45206" y="9914"/>
                    <a:pt x="69140" y="0"/>
                    <a:pt x="94095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0515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93713" y="1930510"/>
            <a:ext cx="4014956" cy="7617415"/>
            <a:chOff x="0" y="0"/>
            <a:chExt cx="1057437" cy="20062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7437" cy="2006233"/>
            </a:xfrm>
            <a:custGeom>
              <a:avLst/>
              <a:gdLst/>
              <a:ahLst/>
              <a:cxnLst/>
              <a:rect l="l" t="t" r="r" b="b"/>
              <a:pathLst>
                <a:path w="1057437" h="2006233">
                  <a:moveTo>
                    <a:pt x="98342" y="0"/>
                  </a:moveTo>
                  <a:lnTo>
                    <a:pt x="959095" y="0"/>
                  </a:lnTo>
                  <a:cubicBezTo>
                    <a:pt x="1013408" y="0"/>
                    <a:pt x="1057437" y="44029"/>
                    <a:pt x="1057437" y="98342"/>
                  </a:cubicBezTo>
                  <a:lnTo>
                    <a:pt x="1057437" y="1907891"/>
                  </a:lnTo>
                  <a:cubicBezTo>
                    <a:pt x="1057437" y="1962204"/>
                    <a:pt x="1013408" y="2006233"/>
                    <a:pt x="959095" y="2006233"/>
                  </a:cubicBezTo>
                  <a:lnTo>
                    <a:pt x="98342" y="2006233"/>
                  </a:lnTo>
                  <a:cubicBezTo>
                    <a:pt x="44029" y="2006233"/>
                    <a:pt x="0" y="1962204"/>
                    <a:pt x="0" y="1907891"/>
                  </a:cubicBezTo>
                  <a:lnTo>
                    <a:pt x="0" y="98342"/>
                  </a:lnTo>
                  <a:cubicBezTo>
                    <a:pt x="0" y="44029"/>
                    <a:pt x="44029" y="0"/>
                    <a:pt x="98342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057437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10575" y="1930510"/>
            <a:ext cx="4143650" cy="7617415"/>
            <a:chOff x="0" y="0"/>
            <a:chExt cx="1091332" cy="20062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1332" cy="2006233"/>
            </a:xfrm>
            <a:custGeom>
              <a:avLst/>
              <a:gdLst/>
              <a:ahLst/>
              <a:cxnLst/>
              <a:rect l="l" t="t" r="r" b="b"/>
              <a:pathLst>
                <a:path w="1091332" h="2006233">
                  <a:moveTo>
                    <a:pt x="95287" y="0"/>
                  </a:moveTo>
                  <a:lnTo>
                    <a:pt x="996044" y="0"/>
                  </a:lnTo>
                  <a:cubicBezTo>
                    <a:pt x="1021316" y="0"/>
                    <a:pt x="1045553" y="10039"/>
                    <a:pt x="1063423" y="27909"/>
                  </a:cubicBezTo>
                  <a:cubicBezTo>
                    <a:pt x="1081293" y="45779"/>
                    <a:pt x="1091332" y="70016"/>
                    <a:pt x="1091332" y="95287"/>
                  </a:cubicBezTo>
                  <a:lnTo>
                    <a:pt x="1091332" y="1910945"/>
                  </a:lnTo>
                  <a:cubicBezTo>
                    <a:pt x="1091332" y="1963571"/>
                    <a:pt x="1048670" y="2006233"/>
                    <a:pt x="996044" y="2006233"/>
                  </a:cubicBezTo>
                  <a:lnTo>
                    <a:pt x="95287" y="2006233"/>
                  </a:lnTo>
                  <a:cubicBezTo>
                    <a:pt x="42662" y="2006233"/>
                    <a:pt x="0" y="1963571"/>
                    <a:pt x="0" y="1910945"/>
                  </a:cubicBezTo>
                  <a:lnTo>
                    <a:pt x="0" y="95287"/>
                  </a:lnTo>
                  <a:cubicBezTo>
                    <a:pt x="0" y="42662"/>
                    <a:pt x="42662" y="0"/>
                    <a:pt x="95287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091332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627763" y="4772682"/>
            <a:ext cx="4485618" cy="448561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136" r="-2513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26148" y="4772682"/>
            <a:ext cx="4485618" cy="448561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678441" y="4772682"/>
            <a:ext cx="4485618" cy="448561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0302" y="4740839"/>
            <a:ext cx="4517461" cy="451746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02070" y="455701"/>
            <a:ext cx="871325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Home Dialysis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40921" y="1764838"/>
            <a:ext cx="1296606" cy="129660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67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658382" y="1764838"/>
            <a:ext cx="1296606" cy="129660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67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000184" y="1764838"/>
            <a:ext cx="1296606" cy="1296606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67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710512" y="1859739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902887" y="1878164"/>
            <a:ext cx="3708878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Insert needles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3549476" y="1764838"/>
            <a:ext cx="1296606" cy="129660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67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-126418" y="1878164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1859739"/>
            <a:ext cx="3109808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Input data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436883" y="1859739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617945" y="1859739"/>
            <a:ext cx="3077439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Setup machine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278115" y="1878164"/>
            <a:ext cx="1296606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4.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579122" y="1859739"/>
            <a:ext cx="3373526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Connect to machine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79498"/>
            <a:ext cx="18590092" cy="8082915"/>
            <a:chOff x="0" y="0"/>
            <a:chExt cx="489615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28834"/>
            </a:xfrm>
            <a:custGeom>
              <a:avLst/>
              <a:gdLst/>
              <a:ahLst/>
              <a:cxnLst/>
              <a:rect l="l" t="t" r="r" b="b"/>
              <a:pathLst>
                <a:path w="4896156" h="2128834">
                  <a:moveTo>
                    <a:pt x="0" y="0"/>
                  </a:moveTo>
                  <a:lnTo>
                    <a:pt x="4896156" y="0"/>
                  </a:lnTo>
                  <a:lnTo>
                    <a:pt x="489615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1851" y="2123000"/>
            <a:ext cx="4080113" cy="7617415"/>
            <a:chOff x="0" y="0"/>
            <a:chExt cx="1074598" cy="2006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0688" y="6303182"/>
            <a:ext cx="3042875" cy="3042875"/>
          </a:xfrm>
          <a:custGeom>
            <a:avLst/>
            <a:gdLst/>
            <a:ahLst/>
            <a:cxnLst/>
            <a:rect l="l" t="t" r="r" b="b"/>
            <a:pathLst>
              <a:path w="3042875" h="3042875">
                <a:moveTo>
                  <a:pt x="0" y="0"/>
                </a:moveTo>
                <a:lnTo>
                  <a:pt x="3042876" y="0"/>
                </a:lnTo>
                <a:lnTo>
                  <a:pt x="3042876" y="3042876"/>
                </a:lnTo>
                <a:lnTo>
                  <a:pt x="0" y="304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921539" y="2123000"/>
            <a:ext cx="4080113" cy="7617415"/>
            <a:chOff x="0" y="0"/>
            <a:chExt cx="1074598" cy="20062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283665" y="6030027"/>
            <a:ext cx="2548115" cy="2570608"/>
          </a:xfrm>
          <a:custGeom>
            <a:avLst/>
            <a:gdLst/>
            <a:ahLst/>
            <a:cxnLst/>
            <a:rect l="l" t="t" r="r" b="b"/>
            <a:pathLst>
              <a:path w="2548115" h="2570608">
                <a:moveTo>
                  <a:pt x="0" y="0"/>
                </a:moveTo>
                <a:lnTo>
                  <a:pt x="2548115" y="0"/>
                </a:lnTo>
                <a:lnTo>
                  <a:pt x="2548115" y="2570607"/>
                </a:lnTo>
                <a:lnTo>
                  <a:pt x="0" y="2570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9712624">
            <a:off x="7284689" y="7892708"/>
            <a:ext cx="1590845" cy="1415852"/>
          </a:xfrm>
          <a:custGeom>
            <a:avLst/>
            <a:gdLst/>
            <a:ahLst/>
            <a:cxnLst/>
            <a:rect l="l" t="t" r="r" b="b"/>
            <a:pathLst>
              <a:path w="1590845" h="1415852">
                <a:moveTo>
                  <a:pt x="0" y="0"/>
                </a:moveTo>
                <a:lnTo>
                  <a:pt x="1590845" y="0"/>
                </a:lnTo>
                <a:lnTo>
                  <a:pt x="1590845" y="1415852"/>
                </a:lnTo>
                <a:lnTo>
                  <a:pt x="0" y="1415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9411226" y="2123000"/>
            <a:ext cx="4080113" cy="7617415"/>
            <a:chOff x="0" y="0"/>
            <a:chExt cx="1074598" cy="20062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666951" y="6990445"/>
            <a:ext cx="3568664" cy="1668350"/>
          </a:xfrm>
          <a:custGeom>
            <a:avLst/>
            <a:gdLst/>
            <a:ahLst/>
            <a:cxnLst/>
            <a:rect l="l" t="t" r="r" b="b"/>
            <a:pathLst>
              <a:path w="3568664" h="1668350">
                <a:moveTo>
                  <a:pt x="0" y="0"/>
                </a:moveTo>
                <a:lnTo>
                  <a:pt x="3568663" y="0"/>
                </a:lnTo>
                <a:lnTo>
                  <a:pt x="3568663" y="1668350"/>
                </a:lnTo>
                <a:lnTo>
                  <a:pt x="0" y="1668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3758565" y="2123000"/>
            <a:ext cx="4080113" cy="7617415"/>
            <a:chOff x="0" y="0"/>
            <a:chExt cx="1074598" cy="20062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459776" y="6990445"/>
            <a:ext cx="2677691" cy="2530418"/>
          </a:xfrm>
          <a:custGeom>
            <a:avLst/>
            <a:gdLst/>
            <a:ahLst/>
            <a:cxnLst/>
            <a:rect l="l" t="t" r="r" b="b"/>
            <a:pathLst>
              <a:path w="2677691" h="2530418">
                <a:moveTo>
                  <a:pt x="0" y="0"/>
                </a:moveTo>
                <a:lnTo>
                  <a:pt x="2677691" y="0"/>
                </a:lnTo>
                <a:lnTo>
                  <a:pt x="2677691" y="2530417"/>
                </a:lnTo>
                <a:lnTo>
                  <a:pt x="0" y="25304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02070" y="455701"/>
            <a:ext cx="13775675" cy="149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Coping with Kidney Failure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2070" y="2161712"/>
            <a:ext cx="4080113" cy="376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Feeling anger, fear, regret or sadness is expected and normal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21539" y="2161712"/>
            <a:ext cx="4080113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Seek help and talk about your emotions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1226" y="2161712"/>
            <a:ext cx="4080113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Have a good support system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629775" y="3549015"/>
            <a:ext cx="4080113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family and friends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support groups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903810" y="2161712"/>
            <a:ext cx="3789624" cy="451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Social worker is available for all PD, home, and in center dialysis patients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7241" y="-241482"/>
            <a:ext cx="19284796" cy="8299456"/>
            <a:chOff x="0" y="0"/>
            <a:chExt cx="5079123" cy="2185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9123" cy="2185865"/>
            </a:xfrm>
            <a:custGeom>
              <a:avLst/>
              <a:gdLst/>
              <a:ahLst/>
              <a:cxnLst/>
              <a:rect l="l" t="t" r="r" b="b"/>
              <a:pathLst>
                <a:path w="5079123" h="2185865">
                  <a:moveTo>
                    <a:pt x="0" y="0"/>
                  </a:moveTo>
                  <a:lnTo>
                    <a:pt x="5079123" y="0"/>
                  </a:lnTo>
                  <a:lnTo>
                    <a:pt x="5079123" y="2185865"/>
                  </a:lnTo>
                  <a:lnTo>
                    <a:pt x="0" y="2185865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5079123" cy="2262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5278" y="2212220"/>
            <a:ext cx="5356635" cy="3706669"/>
            <a:chOff x="0" y="0"/>
            <a:chExt cx="1410801" cy="9762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21414" y="2212220"/>
            <a:ext cx="5356635" cy="3706669"/>
            <a:chOff x="0" y="0"/>
            <a:chExt cx="1410801" cy="9762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97551" y="2148374"/>
            <a:ext cx="5356635" cy="3706669"/>
            <a:chOff x="0" y="0"/>
            <a:chExt cx="1410801" cy="9762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5278" y="6204640"/>
            <a:ext cx="5356635" cy="3706669"/>
            <a:chOff x="0" y="0"/>
            <a:chExt cx="1410801" cy="9762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21414" y="6204640"/>
            <a:ext cx="5356635" cy="3706669"/>
            <a:chOff x="0" y="0"/>
            <a:chExt cx="1410801" cy="9762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401925" y="6204640"/>
            <a:ext cx="5356635" cy="3706669"/>
            <a:chOff x="0" y="0"/>
            <a:chExt cx="1410801" cy="9762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4249775" y="3110324"/>
            <a:ext cx="1998756" cy="1708936"/>
          </a:xfrm>
          <a:custGeom>
            <a:avLst/>
            <a:gdLst/>
            <a:ahLst/>
            <a:cxnLst/>
            <a:rect l="l" t="t" r="r" b="b"/>
            <a:pathLst>
              <a:path w="1998756" h="1708936">
                <a:moveTo>
                  <a:pt x="0" y="0"/>
                </a:moveTo>
                <a:lnTo>
                  <a:pt x="1998755" y="0"/>
                </a:lnTo>
                <a:lnTo>
                  <a:pt x="1998755" y="1708936"/>
                </a:lnTo>
                <a:lnTo>
                  <a:pt x="0" y="1708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487508" y="7179801"/>
            <a:ext cx="1471673" cy="1420833"/>
          </a:xfrm>
          <a:custGeom>
            <a:avLst/>
            <a:gdLst/>
            <a:ahLst/>
            <a:cxnLst/>
            <a:rect l="l" t="t" r="r" b="b"/>
            <a:pathLst>
              <a:path w="1471673" h="1420833">
                <a:moveTo>
                  <a:pt x="0" y="0"/>
                </a:moveTo>
                <a:lnTo>
                  <a:pt x="1471673" y="0"/>
                </a:lnTo>
                <a:lnTo>
                  <a:pt x="1471673" y="1420833"/>
                </a:lnTo>
                <a:lnTo>
                  <a:pt x="0" y="1420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373901" y="7029189"/>
            <a:ext cx="1750503" cy="1722057"/>
          </a:xfrm>
          <a:custGeom>
            <a:avLst/>
            <a:gdLst/>
            <a:ahLst/>
            <a:cxnLst/>
            <a:rect l="l" t="t" r="r" b="b"/>
            <a:pathLst>
              <a:path w="1750503" h="1722057">
                <a:moveTo>
                  <a:pt x="0" y="0"/>
                </a:moveTo>
                <a:lnTo>
                  <a:pt x="1750503" y="0"/>
                </a:lnTo>
                <a:lnTo>
                  <a:pt x="1750503" y="1722057"/>
                </a:lnTo>
                <a:lnTo>
                  <a:pt x="0" y="1722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2468647" y="8234681"/>
            <a:ext cx="2376367" cy="1410968"/>
          </a:xfrm>
          <a:custGeom>
            <a:avLst/>
            <a:gdLst/>
            <a:ahLst/>
            <a:cxnLst/>
            <a:rect l="l" t="t" r="r" b="b"/>
            <a:pathLst>
              <a:path w="2376367" h="1410968">
                <a:moveTo>
                  <a:pt x="0" y="0"/>
                </a:moveTo>
                <a:lnTo>
                  <a:pt x="2376367" y="0"/>
                </a:lnTo>
                <a:lnTo>
                  <a:pt x="2376367" y="1410968"/>
                </a:lnTo>
                <a:lnTo>
                  <a:pt x="0" y="1410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51515" y="7797077"/>
            <a:ext cx="1117132" cy="1117132"/>
          </a:xfrm>
          <a:custGeom>
            <a:avLst/>
            <a:gdLst/>
            <a:ahLst/>
            <a:cxnLst/>
            <a:rect l="l" t="t" r="r" b="b"/>
            <a:pathLst>
              <a:path w="1117132" h="1117132">
                <a:moveTo>
                  <a:pt x="0" y="0"/>
                </a:moveTo>
                <a:lnTo>
                  <a:pt x="1117132" y="0"/>
                </a:lnTo>
                <a:lnTo>
                  <a:pt x="1117132" y="1117132"/>
                </a:lnTo>
                <a:lnTo>
                  <a:pt x="0" y="1117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2340259" y="7835432"/>
            <a:ext cx="520211" cy="520211"/>
          </a:xfrm>
          <a:custGeom>
            <a:avLst/>
            <a:gdLst/>
            <a:ahLst/>
            <a:cxnLst/>
            <a:rect l="l" t="t" r="r" b="b"/>
            <a:pathLst>
              <a:path w="520211" h="520211">
                <a:moveTo>
                  <a:pt x="0" y="0"/>
                </a:moveTo>
                <a:lnTo>
                  <a:pt x="520211" y="0"/>
                </a:lnTo>
                <a:lnTo>
                  <a:pt x="520211" y="520211"/>
                </a:lnTo>
                <a:lnTo>
                  <a:pt x="0" y="520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8287395" y="2958871"/>
            <a:ext cx="1891243" cy="1508267"/>
          </a:xfrm>
          <a:custGeom>
            <a:avLst/>
            <a:gdLst/>
            <a:ahLst/>
            <a:cxnLst/>
            <a:rect l="l" t="t" r="r" b="b"/>
            <a:pathLst>
              <a:path w="1891243" h="1508267">
                <a:moveTo>
                  <a:pt x="0" y="0"/>
                </a:moveTo>
                <a:lnTo>
                  <a:pt x="1891243" y="0"/>
                </a:lnTo>
                <a:lnTo>
                  <a:pt x="1891243" y="1508266"/>
                </a:lnTo>
                <a:lnTo>
                  <a:pt x="0" y="1508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067061" y="4982833"/>
            <a:ext cx="4513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and more energy</a:t>
            </a:r>
          </a:p>
        </p:txBody>
      </p:sp>
      <p:sp>
        <p:nvSpPr>
          <p:cNvPr id="34" name="Freeform 34"/>
          <p:cNvSpPr/>
          <p:nvPr/>
        </p:nvSpPr>
        <p:spPr>
          <a:xfrm>
            <a:off x="2265408" y="3181197"/>
            <a:ext cx="1884281" cy="1820687"/>
          </a:xfrm>
          <a:custGeom>
            <a:avLst/>
            <a:gdLst/>
            <a:ahLst/>
            <a:cxnLst/>
            <a:rect l="l" t="t" r="r" b="b"/>
            <a:pathLst>
              <a:path w="1884281" h="1820687">
                <a:moveTo>
                  <a:pt x="0" y="0"/>
                </a:moveTo>
                <a:lnTo>
                  <a:pt x="1884281" y="0"/>
                </a:lnTo>
                <a:lnTo>
                  <a:pt x="1884281" y="1820686"/>
                </a:lnTo>
                <a:lnTo>
                  <a:pt x="0" y="1820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502070" y="455701"/>
            <a:ext cx="15134203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Why Choose Home Hemodialysis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62361" y="4429037"/>
            <a:ext cx="451306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Less waste and fluid buildup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62361" y="2214016"/>
            <a:ext cx="4513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Gentle Dialysis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66650" y="4982833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of home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666650" y="2160676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Comfort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27505" y="6255932"/>
            <a:ext cx="419167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Travel and work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909677" y="8778240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flexibility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290969" y="8913171"/>
            <a:ext cx="391636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food flexibility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666650" y="6147490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2214016"/>
            <a:ext cx="4513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Feel better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67061" y="6255932"/>
            <a:ext cx="451306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No transportation concerns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79498"/>
            <a:ext cx="18590092" cy="8082915"/>
            <a:chOff x="0" y="0"/>
            <a:chExt cx="489615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28834"/>
            </a:xfrm>
            <a:custGeom>
              <a:avLst/>
              <a:gdLst/>
              <a:ahLst/>
              <a:cxnLst/>
              <a:rect l="l" t="t" r="r" b="b"/>
              <a:pathLst>
                <a:path w="4896156" h="2128834">
                  <a:moveTo>
                    <a:pt x="0" y="0"/>
                  </a:moveTo>
                  <a:lnTo>
                    <a:pt x="4896156" y="0"/>
                  </a:lnTo>
                  <a:lnTo>
                    <a:pt x="489615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4470" y="1930510"/>
            <a:ext cx="5394498" cy="3126099"/>
            <a:chOff x="0" y="0"/>
            <a:chExt cx="1420773" cy="8233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2070" y="455701"/>
            <a:ext cx="1634349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To Think About for Home Hemo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454479" y="1930510"/>
            <a:ext cx="5394498" cy="3126099"/>
            <a:chOff x="0" y="0"/>
            <a:chExt cx="1420773" cy="8233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54474" y="1930510"/>
            <a:ext cx="5394498" cy="3126099"/>
            <a:chOff x="0" y="0"/>
            <a:chExt cx="1420773" cy="8233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54474" y="5260809"/>
            <a:ext cx="5394498" cy="3126099"/>
            <a:chOff x="0" y="0"/>
            <a:chExt cx="1420773" cy="8233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53798" y="5260809"/>
            <a:ext cx="5394498" cy="3126099"/>
            <a:chOff x="0" y="0"/>
            <a:chExt cx="1420773" cy="8233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20773" cy="823335"/>
            </a:xfrm>
            <a:custGeom>
              <a:avLst/>
              <a:gdLst/>
              <a:ahLst/>
              <a:cxnLst/>
              <a:rect l="l" t="t" r="r" b="b"/>
              <a:pathLst>
                <a:path w="1420773" h="823335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50142"/>
                  </a:lnTo>
                  <a:cubicBezTo>
                    <a:pt x="1420773" y="790565"/>
                    <a:pt x="1388004" y="823335"/>
                    <a:pt x="1347581" y="823335"/>
                  </a:cubicBezTo>
                  <a:lnTo>
                    <a:pt x="73193" y="823335"/>
                  </a:lnTo>
                  <a:cubicBezTo>
                    <a:pt x="32769" y="823335"/>
                    <a:pt x="0" y="790565"/>
                    <a:pt x="0" y="750142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420773" cy="899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321728" y="2877451"/>
            <a:ext cx="1859991" cy="1795737"/>
          </a:xfrm>
          <a:custGeom>
            <a:avLst/>
            <a:gdLst/>
            <a:ahLst/>
            <a:cxnLst/>
            <a:rect l="l" t="t" r="r" b="b"/>
            <a:pathLst>
              <a:path w="1859991" h="1795737">
                <a:moveTo>
                  <a:pt x="0" y="0"/>
                </a:moveTo>
                <a:lnTo>
                  <a:pt x="1859991" y="0"/>
                </a:lnTo>
                <a:lnTo>
                  <a:pt x="1859991" y="1795737"/>
                </a:lnTo>
                <a:lnTo>
                  <a:pt x="0" y="1795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654470" y="5260809"/>
            <a:ext cx="5394498" cy="3078474"/>
            <a:chOff x="0" y="0"/>
            <a:chExt cx="1420773" cy="81079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20773" cy="810792"/>
            </a:xfrm>
            <a:custGeom>
              <a:avLst/>
              <a:gdLst/>
              <a:ahLst/>
              <a:cxnLst/>
              <a:rect l="l" t="t" r="r" b="b"/>
              <a:pathLst>
                <a:path w="1420773" h="810792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737599"/>
                  </a:lnTo>
                  <a:cubicBezTo>
                    <a:pt x="1420773" y="778022"/>
                    <a:pt x="1388004" y="810792"/>
                    <a:pt x="1347581" y="810792"/>
                  </a:cubicBezTo>
                  <a:lnTo>
                    <a:pt x="73193" y="810792"/>
                  </a:lnTo>
                  <a:cubicBezTo>
                    <a:pt x="32769" y="810792"/>
                    <a:pt x="0" y="778022"/>
                    <a:pt x="0" y="737599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1420773" cy="886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8321728" y="6196596"/>
            <a:ext cx="2013399" cy="2013399"/>
          </a:xfrm>
          <a:custGeom>
            <a:avLst/>
            <a:gdLst/>
            <a:ahLst/>
            <a:cxnLst/>
            <a:rect l="l" t="t" r="r" b="b"/>
            <a:pathLst>
              <a:path w="2013399" h="2013399">
                <a:moveTo>
                  <a:pt x="0" y="0"/>
                </a:moveTo>
                <a:lnTo>
                  <a:pt x="2013399" y="0"/>
                </a:lnTo>
                <a:lnTo>
                  <a:pt x="2013399" y="2013399"/>
                </a:lnTo>
                <a:lnTo>
                  <a:pt x="0" y="201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536645" y="6256399"/>
            <a:ext cx="1609028" cy="2082885"/>
          </a:xfrm>
          <a:custGeom>
            <a:avLst/>
            <a:gdLst/>
            <a:ahLst/>
            <a:cxnLst/>
            <a:rect l="l" t="t" r="r" b="b"/>
            <a:pathLst>
              <a:path w="1609028" h="2082885">
                <a:moveTo>
                  <a:pt x="0" y="0"/>
                </a:moveTo>
                <a:lnTo>
                  <a:pt x="1609029" y="0"/>
                </a:lnTo>
                <a:lnTo>
                  <a:pt x="1609029" y="2082885"/>
                </a:lnTo>
                <a:lnTo>
                  <a:pt x="0" y="2082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2397578" y="2798521"/>
            <a:ext cx="1953596" cy="1953596"/>
          </a:xfrm>
          <a:custGeom>
            <a:avLst/>
            <a:gdLst/>
            <a:ahLst/>
            <a:cxnLst/>
            <a:rect l="l" t="t" r="r" b="b"/>
            <a:pathLst>
              <a:path w="1953596" h="1953596">
                <a:moveTo>
                  <a:pt x="0" y="0"/>
                </a:moveTo>
                <a:lnTo>
                  <a:pt x="1953596" y="0"/>
                </a:lnTo>
                <a:lnTo>
                  <a:pt x="1953596" y="1953596"/>
                </a:lnTo>
                <a:lnTo>
                  <a:pt x="0" y="1953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2700000">
            <a:off x="2324488" y="5852255"/>
            <a:ext cx="2099776" cy="2099776"/>
          </a:xfrm>
          <a:custGeom>
            <a:avLst/>
            <a:gdLst/>
            <a:ahLst/>
            <a:cxnLst/>
            <a:rect l="l" t="t" r="r" b="b"/>
            <a:pathLst>
              <a:path w="2099776" h="2099776">
                <a:moveTo>
                  <a:pt x="0" y="0"/>
                </a:moveTo>
                <a:lnTo>
                  <a:pt x="2099776" y="0"/>
                </a:lnTo>
                <a:lnTo>
                  <a:pt x="2099776" y="2099776"/>
                </a:lnTo>
                <a:lnTo>
                  <a:pt x="0" y="2099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225448" y="2877451"/>
            <a:ext cx="1881011" cy="1877591"/>
          </a:xfrm>
          <a:custGeom>
            <a:avLst/>
            <a:gdLst/>
            <a:ahLst/>
            <a:cxnLst/>
            <a:rect l="l" t="t" r="r" b="b"/>
            <a:pathLst>
              <a:path w="1881011" h="1877591">
                <a:moveTo>
                  <a:pt x="0" y="0"/>
                </a:moveTo>
                <a:lnTo>
                  <a:pt x="1881011" y="0"/>
                </a:lnTo>
                <a:lnTo>
                  <a:pt x="1881011" y="1877591"/>
                </a:lnTo>
                <a:lnTo>
                  <a:pt x="0" y="1877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453489" y="2031133"/>
            <a:ext cx="37964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Responsibility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39593" y="2031133"/>
            <a:ext cx="300881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Travel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67895" y="5398401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Supply Storage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321963" y="5458204"/>
            <a:ext cx="56581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Training and Support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253898" y="2000326"/>
            <a:ext cx="379646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Lab Draw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56806" y="5255452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Comfort with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14808" y="7411800"/>
            <a:ext cx="403514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Needles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79498"/>
            <a:ext cx="18590092" cy="8082915"/>
            <a:chOff x="0" y="0"/>
            <a:chExt cx="489615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28834"/>
            </a:xfrm>
            <a:custGeom>
              <a:avLst/>
              <a:gdLst/>
              <a:ahLst/>
              <a:cxnLst/>
              <a:rect l="l" t="t" r="r" b="b"/>
              <a:pathLst>
                <a:path w="4896156" h="2128834">
                  <a:moveTo>
                    <a:pt x="0" y="0"/>
                  </a:moveTo>
                  <a:lnTo>
                    <a:pt x="4896156" y="0"/>
                  </a:lnTo>
                  <a:lnTo>
                    <a:pt x="489615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54474" y="1930510"/>
            <a:ext cx="5394498" cy="6456399"/>
            <a:chOff x="0" y="0"/>
            <a:chExt cx="1420773" cy="17004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0773" cy="1700451"/>
            </a:xfrm>
            <a:custGeom>
              <a:avLst/>
              <a:gdLst/>
              <a:ahLst/>
              <a:cxnLst/>
              <a:rect l="l" t="t" r="r" b="b"/>
              <a:pathLst>
                <a:path w="1420773" h="1700451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1627258"/>
                  </a:lnTo>
                  <a:cubicBezTo>
                    <a:pt x="1420773" y="1667681"/>
                    <a:pt x="1388004" y="1700451"/>
                    <a:pt x="1347581" y="1700451"/>
                  </a:cubicBezTo>
                  <a:lnTo>
                    <a:pt x="73193" y="1700451"/>
                  </a:lnTo>
                  <a:cubicBezTo>
                    <a:pt x="32769" y="1700451"/>
                    <a:pt x="0" y="1667681"/>
                    <a:pt x="0" y="1627258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20773" cy="1776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53798" y="1930510"/>
            <a:ext cx="5394498" cy="6456399"/>
            <a:chOff x="0" y="0"/>
            <a:chExt cx="1420773" cy="17004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20773" cy="1700451"/>
            </a:xfrm>
            <a:custGeom>
              <a:avLst/>
              <a:gdLst/>
              <a:ahLst/>
              <a:cxnLst/>
              <a:rect l="l" t="t" r="r" b="b"/>
              <a:pathLst>
                <a:path w="1420773" h="1700451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1627258"/>
                  </a:lnTo>
                  <a:cubicBezTo>
                    <a:pt x="1420773" y="1667681"/>
                    <a:pt x="1388004" y="1700451"/>
                    <a:pt x="1347581" y="1700451"/>
                  </a:cubicBezTo>
                  <a:lnTo>
                    <a:pt x="73193" y="1700451"/>
                  </a:lnTo>
                  <a:cubicBezTo>
                    <a:pt x="32769" y="1700451"/>
                    <a:pt x="0" y="1667681"/>
                    <a:pt x="0" y="1627258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20773" cy="1776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4470" y="1930510"/>
            <a:ext cx="5394498" cy="6408774"/>
            <a:chOff x="0" y="0"/>
            <a:chExt cx="1420773" cy="16879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20773" cy="1687907"/>
            </a:xfrm>
            <a:custGeom>
              <a:avLst/>
              <a:gdLst/>
              <a:ahLst/>
              <a:cxnLst/>
              <a:rect l="l" t="t" r="r" b="b"/>
              <a:pathLst>
                <a:path w="1420773" h="1687907">
                  <a:moveTo>
                    <a:pt x="73193" y="0"/>
                  </a:moveTo>
                  <a:lnTo>
                    <a:pt x="1347581" y="0"/>
                  </a:lnTo>
                  <a:cubicBezTo>
                    <a:pt x="1388004" y="0"/>
                    <a:pt x="1420773" y="32769"/>
                    <a:pt x="1420773" y="73193"/>
                  </a:cubicBezTo>
                  <a:lnTo>
                    <a:pt x="1420773" y="1614715"/>
                  </a:lnTo>
                  <a:cubicBezTo>
                    <a:pt x="1420773" y="1655138"/>
                    <a:pt x="1388004" y="1687907"/>
                    <a:pt x="1347581" y="1687907"/>
                  </a:cubicBezTo>
                  <a:lnTo>
                    <a:pt x="73193" y="1687907"/>
                  </a:lnTo>
                  <a:cubicBezTo>
                    <a:pt x="32769" y="1687907"/>
                    <a:pt x="0" y="1655138"/>
                    <a:pt x="0" y="1614715"/>
                  </a:cubicBezTo>
                  <a:lnTo>
                    <a:pt x="0" y="73193"/>
                  </a:lnTo>
                  <a:cubicBezTo>
                    <a:pt x="0" y="32769"/>
                    <a:pt x="32769" y="0"/>
                    <a:pt x="73193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20773" cy="17641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6397" y="6906165"/>
            <a:ext cx="4980086" cy="3068167"/>
            <a:chOff x="0" y="0"/>
            <a:chExt cx="1311628" cy="80807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11627" cy="808077"/>
            </a:xfrm>
            <a:custGeom>
              <a:avLst/>
              <a:gdLst/>
              <a:ahLst/>
              <a:cxnLst/>
              <a:rect l="l" t="t" r="r" b="b"/>
              <a:pathLst>
                <a:path w="1311627" h="808077">
                  <a:moveTo>
                    <a:pt x="79283" y="0"/>
                  </a:moveTo>
                  <a:lnTo>
                    <a:pt x="1232344" y="0"/>
                  </a:lnTo>
                  <a:cubicBezTo>
                    <a:pt x="1253371" y="0"/>
                    <a:pt x="1273537" y="8353"/>
                    <a:pt x="1288406" y="23222"/>
                  </a:cubicBezTo>
                  <a:cubicBezTo>
                    <a:pt x="1303274" y="38090"/>
                    <a:pt x="1311627" y="58256"/>
                    <a:pt x="1311627" y="79283"/>
                  </a:cubicBezTo>
                  <a:lnTo>
                    <a:pt x="1311627" y="728794"/>
                  </a:lnTo>
                  <a:cubicBezTo>
                    <a:pt x="1311627" y="749821"/>
                    <a:pt x="1303274" y="769987"/>
                    <a:pt x="1288406" y="784855"/>
                  </a:cubicBezTo>
                  <a:cubicBezTo>
                    <a:pt x="1273537" y="799724"/>
                    <a:pt x="1253371" y="808077"/>
                    <a:pt x="1232344" y="808077"/>
                  </a:cubicBezTo>
                  <a:lnTo>
                    <a:pt x="79283" y="808077"/>
                  </a:lnTo>
                  <a:cubicBezTo>
                    <a:pt x="58256" y="808077"/>
                    <a:pt x="38090" y="799724"/>
                    <a:pt x="23222" y="784855"/>
                  </a:cubicBezTo>
                  <a:cubicBezTo>
                    <a:pt x="8353" y="769987"/>
                    <a:pt x="0" y="749821"/>
                    <a:pt x="0" y="728794"/>
                  </a:cubicBezTo>
                  <a:lnTo>
                    <a:pt x="0" y="79283"/>
                  </a:lnTo>
                  <a:cubicBezTo>
                    <a:pt x="0" y="58256"/>
                    <a:pt x="8353" y="38090"/>
                    <a:pt x="23222" y="23222"/>
                  </a:cubicBezTo>
                  <a:cubicBezTo>
                    <a:pt x="38090" y="8353"/>
                    <a:pt x="58256" y="0"/>
                    <a:pt x="79283" y="0"/>
                  </a:cubicBez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311628" cy="884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031133"/>
            <a:ext cx="4595479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 could never put in my own needles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6845764"/>
            <a:ext cx="4595479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You know your own body and it can be easier to do yourself</a:t>
            </a:r>
          </a:p>
        </p:txBody>
      </p:sp>
      <p:sp>
        <p:nvSpPr>
          <p:cNvPr id="22" name="Freeform 22"/>
          <p:cNvSpPr/>
          <p:nvPr/>
        </p:nvSpPr>
        <p:spPr>
          <a:xfrm>
            <a:off x="6858314" y="2464092"/>
            <a:ext cx="4619071" cy="5976157"/>
          </a:xfrm>
          <a:custGeom>
            <a:avLst/>
            <a:gdLst/>
            <a:ahLst/>
            <a:cxnLst/>
            <a:rect l="l" t="t" r="r" b="b"/>
            <a:pathLst>
              <a:path w="4619071" h="5976157">
                <a:moveTo>
                  <a:pt x="0" y="0"/>
                </a:moveTo>
                <a:lnTo>
                  <a:pt x="4619071" y="0"/>
                </a:lnTo>
                <a:lnTo>
                  <a:pt x="4619071" y="5976157"/>
                </a:lnTo>
                <a:lnTo>
                  <a:pt x="0" y="5976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6761680" y="6852825"/>
            <a:ext cx="4980086" cy="3068167"/>
            <a:chOff x="0" y="0"/>
            <a:chExt cx="1311628" cy="8080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11627" cy="808077"/>
            </a:xfrm>
            <a:custGeom>
              <a:avLst/>
              <a:gdLst/>
              <a:ahLst/>
              <a:cxnLst/>
              <a:rect l="l" t="t" r="r" b="b"/>
              <a:pathLst>
                <a:path w="1311627" h="808077">
                  <a:moveTo>
                    <a:pt x="79283" y="0"/>
                  </a:moveTo>
                  <a:lnTo>
                    <a:pt x="1232344" y="0"/>
                  </a:lnTo>
                  <a:cubicBezTo>
                    <a:pt x="1253371" y="0"/>
                    <a:pt x="1273537" y="8353"/>
                    <a:pt x="1288406" y="23222"/>
                  </a:cubicBezTo>
                  <a:cubicBezTo>
                    <a:pt x="1303274" y="38090"/>
                    <a:pt x="1311627" y="58256"/>
                    <a:pt x="1311627" y="79283"/>
                  </a:cubicBezTo>
                  <a:lnTo>
                    <a:pt x="1311627" y="728794"/>
                  </a:lnTo>
                  <a:cubicBezTo>
                    <a:pt x="1311627" y="749821"/>
                    <a:pt x="1303274" y="769987"/>
                    <a:pt x="1288406" y="784855"/>
                  </a:cubicBezTo>
                  <a:cubicBezTo>
                    <a:pt x="1273537" y="799724"/>
                    <a:pt x="1253371" y="808077"/>
                    <a:pt x="1232344" y="808077"/>
                  </a:cubicBezTo>
                  <a:lnTo>
                    <a:pt x="79283" y="808077"/>
                  </a:lnTo>
                  <a:cubicBezTo>
                    <a:pt x="58256" y="808077"/>
                    <a:pt x="38090" y="799724"/>
                    <a:pt x="23222" y="784855"/>
                  </a:cubicBezTo>
                  <a:cubicBezTo>
                    <a:pt x="8353" y="769987"/>
                    <a:pt x="0" y="749821"/>
                    <a:pt x="0" y="728794"/>
                  </a:cubicBezTo>
                  <a:lnTo>
                    <a:pt x="0" y="79283"/>
                  </a:lnTo>
                  <a:cubicBezTo>
                    <a:pt x="0" y="58256"/>
                    <a:pt x="8353" y="38090"/>
                    <a:pt x="23222" y="23222"/>
                  </a:cubicBezTo>
                  <a:cubicBezTo>
                    <a:pt x="38090" y="8353"/>
                    <a:pt x="58256" y="0"/>
                    <a:pt x="79283" y="0"/>
                  </a:cubicBez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311628" cy="884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690119" y="6852825"/>
            <a:ext cx="4980086" cy="3068167"/>
            <a:chOff x="0" y="0"/>
            <a:chExt cx="1311628" cy="8080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11627" cy="808077"/>
            </a:xfrm>
            <a:custGeom>
              <a:avLst/>
              <a:gdLst/>
              <a:ahLst/>
              <a:cxnLst/>
              <a:rect l="l" t="t" r="r" b="b"/>
              <a:pathLst>
                <a:path w="1311627" h="808077">
                  <a:moveTo>
                    <a:pt x="79283" y="0"/>
                  </a:moveTo>
                  <a:lnTo>
                    <a:pt x="1232344" y="0"/>
                  </a:lnTo>
                  <a:cubicBezTo>
                    <a:pt x="1253371" y="0"/>
                    <a:pt x="1273537" y="8353"/>
                    <a:pt x="1288406" y="23222"/>
                  </a:cubicBezTo>
                  <a:cubicBezTo>
                    <a:pt x="1303274" y="38090"/>
                    <a:pt x="1311627" y="58256"/>
                    <a:pt x="1311627" y="79283"/>
                  </a:cubicBezTo>
                  <a:lnTo>
                    <a:pt x="1311627" y="728794"/>
                  </a:lnTo>
                  <a:cubicBezTo>
                    <a:pt x="1311627" y="749821"/>
                    <a:pt x="1303274" y="769987"/>
                    <a:pt x="1288406" y="784855"/>
                  </a:cubicBezTo>
                  <a:cubicBezTo>
                    <a:pt x="1273537" y="799724"/>
                    <a:pt x="1253371" y="808077"/>
                    <a:pt x="1232344" y="808077"/>
                  </a:cubicBezTo>
                  <a:lnTo>
                    <a:pt x="79283" y="808077"/>
                  </a:lnTo>
                  <a:cubicBezTo>
                    <a:pt x="58256" y="808077"/>
                    <a:pt x="38090" y="799724"/>
                    <a:pt x="23222" y="784855"/>
                  </a:cubicBezTo>
                  <a:cubicBezTo>
                    <a:pt x="8353" y="769987"/>
                    <a:pt x="0" y="749821"/>
                    <a:pt x="0" y="728794"/>
                  </a:cubicBezTo>
                  <a:lnTo>
                    <a:pt x="0" y="79283"/>
                  </a:lnTo>
                  <a:cubicBezTo>
                    <a:pt x="0" y="58256"/>
                    <a:pt x="8353" y="38090"/>
                    <a:pt x="23222" y="23222"/>
                  </a:cubicBezTo>
                  <a:cubicBezTo>
                    <a:pt x="38090" y="8353"/>
                    <a:pt x="58256" y="0"/>
                    <a:pt x="79283" y="0"/>
                  </a:cubicBez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1311628" cy="884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451673" y="2937952"/>
            <a:ext cx="5749532" cy="4441514"/>
          </a:xfrm>
          <a:custGeom>
            <a:avLst/>
            <a:gdLst/>
            <a:ahLst/>
            <a:cxnLst/>
            <a:rect l="l" t="t" r="r" b="b"/>
            <a:pathLst>
              <a:path w="5749532" h="4441514">
                <a:moveTo>
                  <a:pt x="0" y="0"/>
                </a:moveTo>
                <a:lnTo>
                  <a:pt x="5749532" y="0"/>
                </a:lnTo>
                <a:lnTo>
                  <a:pt x="5749532" y="4441514"/>
                </a:lnTo>
                <a:lnTo>
                  <a:pt x="0" y="444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2111476" y="2193058"/>
            <a:ext cx="6657847" cy="5142494"/>
          </a:xfrm>
          <a:custGeom>
            <a:avLst/>
            <a:gdLst/>
            <a:ahLst/>
            <a:cxnLst/>
            <a:rect l="l" t="t" r="r" b="b"/>
            <a:pathLst>
              <a:path w="6657847" h="5142494">
                <a:moveTo>
                  <a:pt x="0" y="0"/>
                </a:moveTo>
                <a:lnTo>
                  <a:pt x="6657848" y="0"/>
                </a:lnTo>
                <a:lnTo>
                  <a:pt x="6657848" y="5142494"/>
                </a:lnTo>
                <a:lnTo>
                  <a:pt x="0" y="5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502070" y="455701"/>
            <a:ext cx="1634349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Common Concerns for Home Hemo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46261" y="2031133"/>
            <a:ext cx="4595479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It’s a lot to learn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54474" y="6845764"/>
            <a:ext cx="4994648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minimum 2-4 week training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Nurse available 24 hrs/day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82423" y="2084473"/>
            <a:ext cx="4595479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 would have to remodel my house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483253" y="6845764"/>
            <a:ext cx="4994648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any room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supply space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electrical and water hookup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26494" cy="8082915"/>
            <a:chOff x="0" y="0"/>
            <a:chExt cx="487940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406" cy="2128834"/>
            </a:xfrm>
            <a:custGeom>
              <a:avLst/>
              <a:gdLst/>
              <a:ahLst/>
              <a:cxnLst/>
              <a:rect l="l" t="t" r="r" b="b"/>
              <a:pathLst>
                <a:path w="4879406" h="2128834">
                  <a:moveTo>
                    <a:pt x="0" y="0"/>
                  </a:moveTo>
                  <a:lnTo>
                    <a:pt x="4879406" y="0"/>
                  </a:lnTo>
                  <a:lnTo>
                    <a:pt x="487940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940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973268"/>
            <a:ext cx="7205795" cy="284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Hemodialysis - In-Center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91950" y="1724746"/>
            <a:ext cx="7411787" cy="6837509"/>
            <a:chOff x="0" y="0"/>
            <a:chExt cx="1952076" cy="18008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2076" cy="1800825"/>
            </a:xfrm>
            <a:custGeom>
              <a:avLst/>
              <a:gdLst/>
              <a:ahLst/>
              <a:cxnLst/>
              <a:rect l="l" t="t" r="r" b="b"/>
              <a:pathLst>
                <a:path w="1952076" h="1800825">
                  <a:moveTo>
                    <a:pt x="53272" y="0"/>
                  </a:moveTo>
                  <a:lnTo>
                    <a:pt x="1898804" y="0"/>
                  </a:lnTo>
                  <a:cubicBezTo>
                    <a:pt x="1928225" y="0"/>
                    <a:pt x="1952076" y="23851"/>
                    <a:pt x="1952076" y="53272"/>
                  </a:cubicBezTo>
                  <a:lnTo>
                    <a:pt x="1952076" y="1747554"/>
                  </a:lnTo>
                  <a:cubicBezTo>
                    <a:pt x="1952076" y="1761682"/>
                    <a:pt x="1946463" y="1775232"/>
                    <a:pt x="1936473" y="1785222"/>
                  </a:cubicBezTo>
                  <a:cubicBezTo>
                    <a:pt x="1926482" y="1795213"/>
                    <a:pt x="1912932" y="1800825"/>
                    <a:pt x="1898804" y="1800825"/>
                  </a:cubicBezTo>
                  <a:lnTo>
                    <a:pt x="53272" y="1800825"/>
                  </a:lnTo>
                  <a:cubicBezTo>
                    <a:pt x="23851" y="1800825"/>
                    <a:pt x="0" y="1776975"/>
                    <a:pt x="0" y="1747554"/>
                  </a:cubicBezTo>
                  <a:lnTo>
                    <a:pt x="0" y="53272"/>
                  </a:lnTo>
                  <a:cubicBezTo>
                    <a:pt x="0" y="39143"/>
                    <a:pt x="5613" y="25593"/>
                    <a:pt x="15603" y="15603"/>
                  </a:cubicBezTo>
                  <a:cubicBezTo>
                    <a:pt x="25593" y="5613"/>
                    <a:pt x="39143" y="0"/>
                    <a:pt x="53272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52076" cy="1877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297696" y="2142672"/>
            <a:ext cx="5800296" cy="5800296"/>
          </a:xfrm>
          <a:custGeom>
            <a:avLst/>
            <a:gdLst/>
            <a:ahLst/>
            <a:cxnLst/>
            <a:rect l="l" t="t" r="r" b="b"/>
            <a:pathLst>
              <a:path w="5800296" h="5800296">
                <a:moveTo>
                  <a:pt x="0" y="0"/>
                </a:moveTo>
                <a:lnTo>
                  <a:pt x="5800296" y="0"/>
                </a:lnTo>
                <a:lnTo>
                  <a:pt x="5800296" y="5800296"/>
                </a:lnTo>
                <a:lnTo>
                  <a:pt x="0" y="580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63598"/>
            <a:ext cx="18558293" cy="8067016"/>
            <a:chOff x="0" y="0"/>
            <a:chExt cx="4887781" cy="2124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7781" cy="2124646"/>
            </a:xfrm>
            <a:custGeom>
              <a:avLst/>
              <a:gdLst/>
              <a:ahLst/>
              <a:cxnLst/>
              <a:rect l="l" t="t" r="r" b="b"/>
              <a:pathLst>
                <a:path w="4887781" h="2124646">
                  <a:moveTo>
                    <a:pt x="0" y="0"/>
                  </a:moveTo>
                  <a:lnTo>
                    <a:pt x="4887781" y="0"/>
                  </a:lnTo>
                  <a:lnTo>
                    <a:pt x="4887781" y="2124646"/>
                  </a:lnTo>
                  <a:lnTo>
                    <a:pt x="0" y="212464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87781" cy="220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9595" y="1930510"/>
            <a:ext cx="4080113" cy="7617415"/>
            <a:chOff x="0" y="0"/>
            <a:chExt cx="1074598" cy="2006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4598" cy="2006233"/>
            </a:xfrm>
            <a:custGeom>
              <a:avLst/>
              <a:gdLst/>
              <a:ahLst/>
              <a:cxnLst/>
              <a:rect l="l" t="t" r="r" b="b"/>
              <a:pathLst>
                <a:path w="1074598" h="2006233">
                  <a:moveTo>
                    <a:pt x="96771" y="0"/>
                  </a:moveTo>
                  <a:lnTo>
                    <a:pt x="977826" y="0"/>
                  </a:lnTo>
                  <a:cubicBezTo>
                    <a:pt x="1003492" y="0"/>
                    <a:pt x="1028106" y="10196"/>
                    <a:pt x="1046254" y="28344"/>
                  </a:cubicBezTo>
                  <a:cubicBezTo>
                    <a:pt x="1064402" y="46492"/>
                    <a:pt x="1074598" y="71106"/>
                    <a:pt x="1074598" y="96771"/>
                  </a:cubicBezTo>
                  <a:lnTo>
                    <a:pt x="1074598" y="1909462"/>
                  </a:lnTo>
                  <a:cubicBezTo>
                    <a:pt x="1074598" y="1935127"/>
                    <a:pt x="1064402" y="1959741"/>
                    <a:pt x="1046254" y="1977889"/>
                  </a:cubicBezTo>
                  <a:cubicBezTo>
                    <a:pt x="1028106" y="1996037"/>
                    <a:pt x="1003492" y="2006233"/>
                    <a:pt x="977826" y="2006233"/>
                  </a:cubicBezTo>
                  <a:lnTo>
                    <a:pt x="96771" y="2006233"/>
                  </a:lnTo>
                  <a:cubicBezTo>
                    <a:pt x="71106" y="2006233"/>
                    <a:pt x="46492" y="1996037"/>
                    <a:pt x="28344" y="1977889"/>
                  </a:cubicBezTo>
                  <a:cubicBezTo>
                    <a:pt x="10196" y="1959741"/>
                    <a:pt x="0" y="1935127"/>
                    <a:pt x="0" y="1909462"/>
                  </a:cubicBezTo>
                  <a:lnTo>
                    <a:pt x="0" y="96771"/>
                  </a:lnTo>
                  <a:cubicBezTo>
                    <a:pt x="0" y="71106"/>
                    <a:pt x="10196" y="46492"/>
                    <a:pt x="28344" y="28344"/>
                  </a:cubicBezTo>
                  <a:cubicBezTo>
                    <a:pt x="46492" y="10196"/>
                    <a:pt x="71106" y="0"/>
                    <a:pt x="96771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07459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56502" y="1930510"/>
            <a:ext cx="4196145" cy="7617415"/>
            <a:chOff x="0" y="0"/>
            <a:chExt cx="1105158" cy="20062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5158" cy="2006233"/>
            </a:xfrm>
            <a:custGeom>
              <a:avLst/>
              <a:gdLst/>
              <a:ahLst/>
              <a:cxnLst/>
              <a:rect l="l" t="t" r="r" b="b"/>
              <a:pathLst>
                <a:path w="1105158" h="2006233">
                  <a:moveTo>
                    <a:pt x="94095" y="0"/>
                  </a:moveTo>
                  <a:lnTo>
                    <a:pt x="1011062" y="0"/>
                  </a:lnTo>
                  <a:cubicBezTo>
                    <a:pt x="1036018" y="0"/>
                    <a:pt x="1059951" y="9914"/>
                    <a:pt x="1077598" y="27560"/>
                  </a:cubicBezTo>
                  <a:cubicBezTo>
                    <a:pt x="1095244" y="45206"/>
                    <a:pt x="1105158" y="69140"/>
                    <a:pt x="1105158" y="94095"/>
                  </a:cubicBezTo>
                  <a:lnTo>
                    <a:pt x="1105158" y="1912137"/>
                  </a:lnTo>
                  <a:cubicBezTo>
                    <a:pt x="1105158" y="1964105"/>
                    <a:pt x="1063030" y="2006233"/>
                    <a:pt x="1011062" y="2006233"/>
                  </a:cubicBezTo>
                  <a:lnTo>
                    <a:pt x="94095" y="2006233"/>
                  </a:lnTo>
                  <a:cubicBezTo>
                    <a:pt x="69140" y="2006233"/>
                    <a:pt x="45206" y="1996319"/>
                    <a:pt x="27560" y="1978673"/>
                  </a:cubicBezTo>
                  <a:cubicBezTo>
                    <a:pt x="9914" y="1961027"/>
                    <a:pt x="0" y="1937093"/>
                    <a:pt x="0" y="1912137"/>
                  </a:cubicBezTo>
                  <a:lnTo>
                    <a:pt x="0" y="94095"/>
                  </a:lnTo>
                  <a:cubicBezTo>
                    <a:pt x="0" y="69140"/>
                    <a:pt x="9914" y="45206"/>
                    <a:pt x="27560" y="27560"/>
                  </a:cubicBezTo>
                  <a:cubicBezTo>
                    <a:pt x="45206" y="9914"/>
                    <a:pt x="69140" y="0"/>
                    <a:pt x="94095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05158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93713" y="1930510"/>
            <a:ext cx="4014956" cy="7617415"/>
            <a:chOff x="0" y="0"/>
            <a:chExt cx="1057437" cy="20062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7437" cy="2006233"/>
            </a:xfrm>
            <a:custGeom>
              <a:avLst/>
              <a:gdLst/>
              <a:ahLst/>
              <a:cxnLst/>
              <a:rect l="l" t="t" r="r" b="b"/>
              <a:pathLst>
                <a:path w="1057437" h="2006233">
                  <a:moveTo>
                    <a:pt x="98342" y="0"/>
                  </a:moveTo>
                  <a:lnTo>
                    <a:pt x="959095" y="0"/>
                  </a:lnTo>
                  <a:cubicBezTo>
                    <a:pt x="1013408" y="0"/>
                    <a:pt x="1057437" y="44029"/>
                    <a:pt x="1057437" y="98342"/>
                  </a:cubicBezTo>
                  <a:lnTo>
                    <a:pt x="1057437" y="1907891"/>
                  </a:lnTo>
                  <a:cubicBezTo>
                    <a:pt x="1057437" y="1962204"/>
                    <a:pt x="1013408" y="2006233"/>
                    <a:pt x="959095" y="2006233"/>
                  </a:cubicBezTo>
                  <a:lnTo>
                    <a:pt x="98342" y="2006233"/>
                  </a:lnTo>
                  <a:cubicBezTo>
                    <a:pt x="44029" y="2006233"/>
                    <a:pt x="0" y="1962204"/>
                    <a:pt x="0" y="1907891"/>
                  </a:cubicBezTo>
                  <a:lnTo>
                    <a:pt x="0" y="98342"/>
                  </a:lnTo>
                  <a:cubicBezTo>
                    <a:pt x="0" y="44029"/>
                    <a:pt x="44029" y="0"/>
                    <a:pt x="98342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057437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10575" y="1930510"/>
            <a:ext cx="4143650" cy="7617415"/>
            <a:chOff x="0" y="0"/>
            <a:chExt cx="1091332" cy="20062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1332" cy="2006233"/>
            </a:xfrm>
            <a:custGeom>
              <a:avLst/>
              <a:gdLst/>
              <a:ahLst/>
              <a:cxnLst/>
              <a:rect l="l" t="t" r="r" b="b"/>
              <a:pathLst>
                <a:path w="1091332" h="2006233">
                  <a:moveTo>
                    <a:pt x="95287" y="0"/>
                  </a:moveTo>
                  <a:lnTo>
                    <a:pt x="996044" y="0"/>
                  </a:lnTo>
                  <a:cubicBezTo>
                    <a:pt x="1021316" y="0"/>
                    <a:pt x="1045553" y="10039"/>
                    <a:pt x="1063423" y="27909"/>
                  </a:cubicBezTo>
                  <a:cubicBezTo>
                    <a:pt x="1081293" y="45779"/>
                    <a:pt x="1091332" y="70016"/>
                    <a:pt x="1091332" y="95287"/>
                  </a:cubicBezTo>
                  <a:lnTo>
                    <a:pt x="1091332" y="1910945"/>
                  </a:lnTo>
                  <a:cubicBezTo>
                    <a:pt x="1091332" y="1963571"/>
                    <a:pt x="1048670" y="2006233"/>
                    <a:pt x="996044" y="2006233"/>
                  </a:cubicBezTo>
                  <a:lnTo>
                    <a:pt x="95287" y="2006233"/>
                  </a:lnTo>
                  <a:cubicBezTo>
                    <a:pt x="42662" y="2006233"/>
                    <a:pt x="0" y="1963571"/>
                    <a:pt x="0" y="1910945"/>
                  </a:cubicBezTo>
                  <a:lnTo>
                    <a:pt x="0" y="95287"/>
                  </a:lnTo>
                  <a:cubicBezTo>
                    <a:pt x="0" y="42662"/>
                    <a:pt x="42662" y="0"/>
                    <a:pt x="95287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091332" cy="2082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627763" y="4772682"/>
            <a:ext cx="4485618" cy="448561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25000" b="-25000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26148" y="4772682"/>
            <a:ext cx="4485618" cy="448561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90900" t="-1146" b="-26119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611766" y="4772682"/>
            <a:ext cx="4485618" cy="448561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0302" y="4740839"/>
            <a:ext cx="4517461" cy="451746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20505" y="290029"/>
            <a:ext cx="914641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Dialysis In-Center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40921" y="1764838"/>
            <a:ext cx="1296606" cy="129660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658382" y="1764838"/>
            <a:ext cx="1296606" cy="129660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000184" y="1764838"/>
            <a:ext cx="1296606" cy="1296606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000184" y="1859739"/>
            <a:ext cx="902703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902887" y="1878164"/>
            <a:ext cx="3708878" cy="261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Technicians and nurses provide care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3549476" y="1764838"/>
            <a:ext cx="1296606" cy="129660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40921" y="1859739"/>
            <a:ext cx="792528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1859739"/>
            <a:ext cx="3294263" cy="261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Large room with row of machines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627763" y="1859739"/>
            <a:ext cx="930914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617945" y="1859739"/>
            <a:ext cx="3286989" cy="261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Sit in recliner chairs, TVs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549476" y="1859739"/>
            <a:ext cx="870650" cy="800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4.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579122" y="1859739"/>
            <a:ext cx="3708878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Set Schedule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79498"/>
            <a:ext cx="18590092" cy="8178313"/>
            <a:chOff x="0" y="0"/>
            <a:chExt cx="4896156" cy="21539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53959"/>
            </a:xfrm>
            <a:custGeom>
              <a:avLst/>
              <a:gdLst/>
              <a:ahLst/>
              <a:cxnLst/>
              <a:rect l="l" t="t" r="r" b="b"/>
              <a:pathLst>
                <a:path w="4896156" h="2153959">
                  <a:moveTo>
                    <a:pt x="0" y="0"/>
                  </a:moveTo>
                  <a:lnTo>
                    <a:pt x="4896156" y="0"/>
                  </a:lnTo>
                  <a:lnTo>
                    <a:pt x="4896156" y="2153959"/>
                  </a:lnTo>
                  <a:lnTo>
                    <a:pt x="0" y="2153959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30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511" y="2424786"/>
            <a:ext cx="11396695" cy="2528214"/>
            <a:chOff x="0" y="0"/>
            <a:chExt cx="3001599" cy="6658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1599" cy="665867"/>
            </a:xfrm>
            <a:custGeom>
              <a:avLst/>
              <a:gdLst/>
              <a:ahLst/>
              <a:cxnLst/>
              <a:rect l="l" t="t" r="r" b="b"/>
              <a:pathLst>
                <a:path w="3001599" h="665867">
                  <a:moveTo>
                    <a:pt x="34645" y="0"/>
                  </a:moveTo>
                  <a:lnTo>
                    <a:pt x="2966954" y="0"/>
                  </a:lnTo>
                  <a:cubicBezTo>
                    <a:pt x="2986088" y="0"/>
                    <a:pt x="3001599" y="15511"/>
                    <a:pt x="3001599" y="34645"/>
                  </a:cubicBezTo>
                  <a:lnTo>
                    <a:pt x="3001599" y="631222"/>
                  </a:lnTo>
                  <a:cubicBezTo>
                    <a:pt x="3001599" y="650356"/>
                    <a:pt x="2986088" y="665867"/>
                    <a:pt x="2966954" y="665867"/>
                  </a:cubicBezTo>
                  <a:lnTo>
                    <a:pt x="34645" y="665867"/>
                  </a:lnTo>
                  <a:cubicBezTo>
                    <a:pt x="15511" y="665867"/>
                    <a:pt x="0" y="650356"/>
                    <a:pt x="0" y="631222"/>
                  </a:cubicBezTo>
                  <a:lnTo>
                    <a:pt x="0" y="34645"/>
                  </a:lnTo>
                  <a:cubicBezTo>
                    <a:pt x="0" y="15511"/>
                    <a:pt x="15511" y="0"/>
                    <a:pt x="34645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3001599" cy="742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7511" y="5049287"/>
            <a:ext cx="11396695" cy="2496631"/>
            <a:chOff x="0" y="0"/>
            <a:chExt cx="3001599" cy="6575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01599" cy="657549"/>
            </a:xfrm>
            <a:custGeom>
              <a:avLst/>
              <a:gdLst/>
              <a:ahLst/>
              <a:cxnLst/>
              <a:rect l="l" t="t" r="r" b="b"/>
              <a:pathLst>
                <a:path w="3001599" h="657549">
                  <a:moveTo>
                    <a:pt x="34645" y="0"/>
                  </a:moveTo>
                  <a:lnTo>
                    <a:pt x="2966954" y="0"/>
                  </a:lnTo>
                  <a:cubicBezTo>
                    <a:pt x="2986088" y="0"/>
                    <a:pt x="3001599" y="15511"/>
                    <a:pt x="3001599" y="34645"/>
                  </a:cubicBezTo>
                  <a:lnTo>
                    <a:pt x="3001599" y="622904"/>
                  </a:lnTo>
                  <a:cubicBezTo>
                    <a:pt x="3001599" y="642038"/>
                    <a:pt x="2986088" y="657549"/>
                    <a:pt x="2966954" y="657549"/>
                  </a:cubicBezTo>
                  <a:lnTo>
                    <a:pt x="34645" y="657549"/>
                  </a:lnTo>
                  <a:cubicBezTo>
                    <a:pt x="15511" y="657549"/>
                    <a:pt x="0" y="642038"/>
                    <a:pt x="0" y="622904"/>
                  </a:cubicBezTo>
                  <a:lnTo>
                    <a:pt x="0" y="34645"/>
                  </a:lnTo>
                  <a:cubicBezTo>
                    <a:pt x="0" y="15511"/>
                    <a:pt x="15511" y="0"/>
                    <a:pt x="34645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3001599" cy="733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7511" y="7641168"/>
            <a:ext cx="11396695" cy="2497668"/>
            <a:chOff x="0" y="0"/>
            <a:chExt cx="3001599" cy="6578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01599" cy="657822"/>
            </a:xfrm>
            <a:custGeom>
              <a:avLst/>
              <a:gdLst/>
              <a:ahLst/>
              <a:cxnLst/>
              <a:rect l="l" t="t" r="r" b="b"/>
              <a:pathLst>
                <a:path w="3001599" h="657822">
                  <a:moveTo>
                    <a:pt x="34645" y="0"/>
                  </a:moveTo>
                  <a:lnTo>
                    <a:pt x="2966954" y="0"/>
                  </a:lnTo>
                  <a:cubicBezTo>
                    <a:pt x="2986088" y="0"/>
                    <a:pt x="3001599" y="15511"/>
                    <a:pt x="3001599" y="34645"/>
                  </a:cubicBezTo>
                  <a:lnTo>
                    <a:pt x="3001599" y="623177"/>
                  </a:lnTo>
                  <a:cubicBezTo>
                    <a:pt x="3001599" y="642311"/>
                    <a:pt x="2986088" y="657822"/>
                    <a:pt x="2966954" y="657822"/>
                  </a:cubicBezTo>
                  <a:lnTo>
                    <a:pt x="34645" y="657822"/>
                  </a:lnTo>
                  <a:cubicBezTo>
                    <a:pt x="15511" y="657822"/>
                    <a:pt x="0" y="642311"/>
                    <a:pt x="0" y="623177"/>
                  </a:cubicBezTo>
                  <a:lnTo>
                    <a:pt x="0" y="34645"/>
                  </a:lnTo>
                  <a:cubicBezTo>
                    <a:pt x="0" y="15511"/>
                    <a:pt x="15511" y="0"/>
                    <a:pt x="34645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3001599" cy="734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008286" y="2631343"/>
            <a:ext cx="5899126" cy="7108181"/>
          </a:xfrm>
          <a:custGeom>
            <a:avLst/>
            <a:gdLst/>
            <a:ahLst/>
            <a:cxnLst/>
            <a:rect l="l" t="t" r="r" b="b"/>
            <a:pathLst>
              <a:path w="5899126" h="7108181">
                <a:moveTo>
                  <a:pt x="0" y="0"/>
                </a:moveTo>
                <a:lnTo>
                  <a:pt x="5899125" y="0"/>
                </a:lnTo>
                <a:lnTo>
                  <a:pt x="5899125" y="7108180"/>
                </a:lnTo>
                <a:lnTo>
                  <a:pt x="0" y="7108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55008" y="8177013"/>
            <a:ext cx="893009" cy="847242"/>
          </a:xfrm>
          <a:custGeom>
            <a:avLst/>
            <a:gdLst/>
            <a:ahLst/>
            <a:cxnLst/>
            <a:rect l="l" t="t" r="r" b="b"/>
            <a:pathLst>
              <a:path w="893009" h="847242">
                <a:moveTo>
                  <a:pt x="0" y="0"/>
                </a:moveTo>
                <a:lnTo>
                  <a:pt x="893009" y="0"/>
                </a:lnTo>
                <a:lnTo>
                  <a:pt x="893009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50420" y="8177013"/>
            <a:ext cx="893009" cy="847242"/>
          </a:xfrm>
          <a:custGeom>
            <a:avLst/>
            <a:gdLst/>
            <a:ahLst/>
            <a:cxnLst/>
            <a:rect l="l" t="t" r="r" b="b"/>
            <a:pathLst>
              <a:path w="893009" h="847242">
                <a:moveTo>
                  <a:pt x="0" y="0"/>
                </a:moveTo>
                <a:lnTo>
                  <a:pt x="893008" y="0"/>
                </a:lnTo>
                <a:lnTo>
                  <a:pt x="893008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143428" y="8177013"/>
            <a:ext cx="893009" cy="847242"/>
          </a:xfrm>
          <a:custGeom>
            <a:avLst/>
            <a:gdLst/>
            <a:ahLst/>
            <a:cxnLst/>
            <a:rect l="l" t="t" r="r" b="b"/>
            <a:pathLst>
              <a:path w="893009" h="847242">
                <a:moveTo>
                  <a:pt x="0" y="0"/>
                </a:moveTo>
                <a:lnTo>
                  <a:pt x="893009" y="0"/>
                </a:lnTo>
                <a:lnTo>
                  <a:pt x="893009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46554" y="2581493"/>
            <a:ext cx="1804107" cy="2067744"/>
          </a:xfrm>
          <a:custGeom>
            <a:avLst/>
            <a:gdLst/>
            <a:ahLst/>
            <a:cxnLst/>
            <a:rect l="l" t="t" r="r" b="b"/>
            <a:pathLst>
              <a:path w="1804107" h="2067744">
                <a:moveTo>
                  <a:pt x="0" y="0"/>
                </a:moveTo>
                <a:lnTo>
                  <a:pt x="1804107" y="0"/>
                </a:lnTo>
                <a:lnTo>
                  <a:pt x="1804107" y="2067744"/>
                </a:lnTo>
                <a:lnTo>
                  <a:pt x="0" y="206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2252142" y="5930265"/>
            <a:ext cx="842227" cy="84222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67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3742" y="5930265"/>
            <a:ext cx="842227" cy="8422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05790" y="5930265"/>
            <a:ext cx="842227" cy="84222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D5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367132" y="6080973"/>
            <a:ext cx="919544" cy="734022"/>
          </a:xfrm>
          <a:custGeom>
            <a:avLst/>
            <a:gdLst/>
            <a:ahLst/>
            <a:cxnLst/>
            <a:rect l="l" t="t" r="r" b="b"/>
            <a:pathLst>
              <a:path w="919544" h="734022">
                <a:moveTo>
                  <a:pt x="0" y="0"/>
                </a:moveTo>
                <a:lnTo>
                  <a:pt x="919544" y="0"/>
                </a:lnTo>
                <a:lnTo>
                  <a:pt x="919544" y="734022"/>
                </a:lnTo>
                <a:lnTo>
                  <a:pt x="0" y="734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8771" t="-53766" r="-45025" b="-434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367132" y="5901746"/>
            <a:ext cx="880885" cy="88088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367132" y="9151989"/>
            <a:ext cx="895411" cy="849521"/>
          </a:xfrm>
          <a:custGeom>
            <a:avLst/>
            <a:gdLst/>
            <a:ahLst/>
            <a:cxnLst/>
            <a:rect l="l" t="t" r="r" b="b"/>
            <a:pathLst>
              <a:path w="895411" h="849521">
                <a:moveTo>
                  <a:pt x="0" y="0"/>
                </a:moveTo>
                <a:lnTo>
                  <a:pt x="895411" y="0"/>
                </a:lnTo>
                <a:lnTo>
                  <a:pt x="895411" y="849522"/>
                </a:lnTo>
                <a:lnTo>
                  <a:pt x="0" y="8495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248017" y="9151989"/>
            <a:ext cx="895411" cy="849521"/>
          </a:xfrm>
          <a:custGeom>
            <a:avLst/>
            <a:gdLst/>
            <a:ahLst/>
            <a:cxnLst/>
            <a:rect l="l" t="t" r="r" b="b"/>
            <a:pathLst>
              <a:path w="895411" h="849521">
                <a:moveTo>
                  <a:pt x="0" y="0"/>
                </a:moveTo>
                <a:lnTo>
                  <a:pt x="895411" y="0"/>
                </a:lnTo>
                <a:lnTo>
                  <a:pt x="895411" y="849522"/>
                </a:lnTo>
                <a:lnTo>
                  <a:pt x="0" y="8495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2141026" y="9151989"/>
            <a:ext cx="895411" cy="849521"/>
          </a:xfrm>
          <a:custGeom>
            <a:avLst/>
            <a:gdLst/>
            <a:ahLst/>
            <a:cxnLst/>
            <a:rect l="l" t="t" r="r" b="b"/>
            <a:pathLst>
              <a:path w="895411" h="849521">
                <a:moveTo>
                  <a:pt x="0" y="0"/>
                </a:moveTo>
                <a:lnTo>
                  <a:pt x="895411" y="0"/>
                </a:lnTo>
                <a:lnTo>
                  <a:pt x="895411" y="849522"/>
                </a:lnTo>
                <a:lnTo>
                  <a:pt x="0" y="849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3179120" y="2388657"/>
            <a:ext cx="7957137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Usually 3 times a week for about 4 hours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depends on size, function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328631" y="5142781"/>
            <a:ext cx="7127289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 shifts each day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morning, mid, evening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~ 5:30 AM - 11:30 PM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7511" y="454677"/>
            <a:ext cx="11800775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Hemodialysis In-Center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179120" y="8353794"/>
            <a:ext cx="8256159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Monday, Wednesday, Friday</a:t>
            </a:r>
          </a:p>
        </p:txBody>
      </p:sp>
      <p:sp>
        <p:nvSpPr>
          <p:cNvPr id="42" name="Freeform 42"/>
          <p:cNvSpPr/>
          <p:nvPr/>
        </p:nvSpPr>
        <p:spPr>
          <a:xfrm>
            <a:off x="1176971" y="5901746"/>
            <a:ext cx="1037504" cy="928090"/>
          </a:xfrm>
          <a:custGeom>
            <a:avLst/>
            <a:gdLst/>
            <a:ahLst/>
            <a:cxnLst/>
            <a:rect l="l" t="t" r="r" b="b"/>
            <a:pathLst>
              <a:path w="1037504" h="928090">
                <a:moveTo>
                  <a:pt x="0" y="0"/>
                </a:moveTo>
                <a:lnTo>
                  <a:pt x="1037504" y="0"/>
                </a:lnTo>
                <a:lnTo>
                  <a:pt x="1037504" y="928090"/>
                </a:lnTo>
                <a:lnTo>
                  <a:pt x="0" y="928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9989" t="-23254" r="-37773" b="-30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2175969" y="5930265"/>
            <a:ext cx="923032" cy="916040"/>
          </a:xfrm>
          <a:custGeom>
            <a:avLst/>
            <a:gdLst/>
            <a:ahLst/>
            <a:cxnLst/>
            <a:rect l="l" t="t" r="r" b="b"/>
            <a:pathLst>
              <a:path w="923032" h="916040">
                <a:moveTo>
                  <a:pt x="0" y="0"/>
                </a:moveTo>
                <a:lnTo>
                  <a:pt x="923033" y="0"/>
                </a:lnTo>
                <a:lnTo>
                  <a:pt x="923033" y="916040"/>
                </a:lnTo>
                <a:lnTo>
                  <a:pt x="0" y="9160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50812" t="-23569" r="-41726" b="-2630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Group 44"/>
          <p:cNvGrpSpPr/>
          <p:nvPr/>
        </p:nvGrpSpPr>
        <p:grpSpPr>
          <a:xfrm>
            <a:off x="1314413" y="5910936"/>
            <a:ext cx="880885" cy="88088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232813" y="5925349"/>
            <a:ext cx="880885" cy="880885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3179120" y="9259463"/>
            <a:ext cx="69956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Tuesday, Thursday, Saturday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179120" y="7618755"/>
            <a:ext cx="3522702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Set Schedule: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7241" y="-241482"/>
            <a:ext cx="19284796" cy="8299456"/>
            <a:chOff x="0" y="0"/>
            <a:chExt cx="5079123" cy="2185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9123" cy="2185865"/>
            </a:xfrm>
            <a:custGeom>
              <a:avLst/>
              <a:gdLst/>
              <a:ahLst/>
              <a:cxnLst/>
              <a:rect l="l" t="t" r="r" b="b"/>
              <a:pathLst>
                <a:path w="5079123" h="2185865">
                  <a:moveTo>
                    <a:pt x="0" y="0"/>
                  </a:moveTo>
                  <a:lnTo>
                    <a:pt x="5079123" y="0"/>
                  </a:lnTo>
                  <a:lnTo>
                    <a:pt x="5079123" y="2185865"/>
                  </a:lnTo>
                  <a:lnTo>
                    <a:pt x="0" y="2185865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5079123" cy="2262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5278" y="2212220"/>
            <a:ext cx="5356635" cy="3706669"/>
            <a:chOff x="0" y="0"/>
            <a:chExt cx="1410801" cy="9762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21414" y="2212220"/>
            <a:ext cx="5356635" cy="3706669"/>
            <a:chOff x="0" y="0"/>
            <a:chExt cx="1410801" cy="9762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97551" y="2148374"/>
            <a:ext cx="5356635" cy="3706669"/>
            <a:chOff x="0" y="0"/>
            <a:chExt cx="1410801" cy="9762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5278" y="6204640"/>
            <a:ext cx="5356635" cy="3706669"/>
            <a:chOff x="0" y="0"/>
            <a:chExt cx="1410801" cy="9762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21414" y="6204640"/>
            <a:ext cx="5356635" cy="3706669"/>
            <a:chOff x="0" y="0"/>
            <a:chExt cx="1410801" cy="9762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887466" y="2214016"/>
            <a:ext cx="451306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Unable to manage care at home</a:t>
            </a:r>
          </a:p>
        </p:txBody>
      </p:sp>
      <p:sp>
        <p:nvSpPr>
          <p:cNvPr id="24" name="Freeform 24"/>
          <p:cNvSpPr/>
          <p:nvPr/>
        </p:nvSpPr>
        <p:spPr>
          <a:xfrm>
            <a:off x="8069171" y="3755161"/>
            <a:ext cx="1862144" cy="1947340"/>
          </a:xfrm>
          <a:custGeom>
            <a:avLst/>
            <a:gdLst/>
            <a:ahLst/>
            <a:cxnLst/>
            <a:rect l="l" t="t" r="r" b="b"/>
            <a:pathLst>
              <a:path w="1862144" h="1947340">
                <a:moveTo>
                  <a:pt x="0" y="0"/>
                </a:moveTo>
                <a:lnTo>
                  <a:pt x="1862144" y="0"/>
                </a:lnTo>
                <a:lnTo>
                  <a:pt x="1862144" y="1947339"/>
                </a:lnTo>
                <a:lnTo>
                  <a:pt x="0" y="19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095187" y="3903180"/>
            <a:ext cx="1617140" cy="1799321"/>
          </a:xfrm>
          <a:custGeom>
            <a:avLst/>
            <a:gdLst/>
            <a:ahLst/>
            <a:cxnLst/>
            <a:rect l="l" t="t" r="r" b="b"/>
            <a:pathLst>
              <a:path w="1617140" h="1799321">
                <a:moveTo>
                  <a:pt x="0" y="0"/>
                </a:moveTo>
                <a:lnTo>
                  <a:pt x="1617140" y="0"/>
                </a:lnTo>
                <a:lnTo>
                  <a:pt x="1617140" y="1799320"/>
                </a:lnTo>
                <a:lnTo>
                  <a:pt x="0" y="1799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4164604" y="3828957"/>
            <a:ext cx="1822529" cy="1799747"/>
          </a:xfrm>
          <a:custGeom>
            <a:avLst/>
            <a:gdLst/>
            <a:ahLst/>
            <a:cxnLst/>
            <a:rect l="l" t="t" r="r" b="b"/>
            <a:pathLst>
              <a:path w="1822529" h="1799747">
                <a:moveTo>
                  <a:pt x="0" y="0"/>
                </a:moveTo>
                <a:lnTo>
                  <a:pt x="1822529" y="0"/>
                </a:lnTo>
                <a:lnTo>
                  <a:pt x="1822529" y="1799747"/>
                </a:lnTo>
                <a:lnTo>
                  <a:pt x="0" y="1799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2328984" y="7942968"/>
            <a:ext cx="1781730" cy="1782720"/>
          </a:xfrm>
          <a:custGeom>
            <a:avLst/>
            <a:gdLst/>
            <a:ahLst/>
            <a:cxnLst/>
            <a:rect l="l" t="t" r="r" b="b"/>
            <a:pathLst>
              <a:path w="1781730" h="1782720">
                <a:moveTo>
                  <a:pt x="0" y="0"/>
                </a:moveTo>
                <a:lnTo>
                  <a:pt x="1781730" y="0"/>
                </a:lnTo>
                <a:lnTo>
                  <a:pt x="1781730" y="1782720"/>
                </a:lnTo>
                <a:lnTo>
                  <a:pt x="0" y="1782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8329423" y="7942968"/>
            <a:ext cx="1744992" cy="1744992"/>
          </a:xfrm>
          <a:custGeom>
            <a:avLst/>
            <a:gdLst/>
            <a:ahLst/>
            <a:cxnLst/>
            <a:rect l="l" t="t" r="r" b="b"/>
            <a:pathLst>
              <a:path w="1744992" h="1744992">
                <a:moveTo>
                  <a:pt x="0" y="0"/>
                </a:moveTo>
                <a:lnTo>
                  <a:pt x="1744992" y="0"/>
                </a:lnTo>
                <a:lnTo>
                  <a:pt x="1744992" y="1744992"/>
                </a:lnTo>
                <a:lnTo>
                  <a:pt x="0" y="17449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502070" y="455701"/>
            <a:ext cx="15134203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Why Choose Home Hemodialysis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76973" y="2160676"/>
            <a:ext cx="3397792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Staff Support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73844" y="6255932"/>
            <a:ext cx="510262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Extra waste with PD and home dialysis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2214016"/>
            <a:ext cx="4513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Convenience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67061" y="6255932"/>
            <a:ext cx="4513068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Lack of storage space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297" y="-111297"/>
            <a:ext cx="18494695" cy="8114714"/>
            <a:chOff x="0" y="0"/>
            <a:chExt cx="4871031" cy="2137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1031" cy="2137209"/>
            </a:xfrm>
            <a:custGeom>
              <a:avLst/>
              <a:gdLst/>
              <a:ahLst/>
              <a:cxnLst/>
              <a:rect l="l" t="t" r="r" b="b"/>
              <a:pathLst>
                <a:path w="4871031" h="2137209">
                  <a:moveTo>
                    <a:pt x="0" y="0"/>
                  </a:moveTo>
                  <a:lnTo>
                    <a:pt x="4871031" y="0"/>
                  </a:lnTo>
                  <a:lnTo>
                    <a:pt x="4871031" y="2137209"/>
                  </a:lnTo>
                  <a:lnTo>
                    <a:pt x="0" y="2137209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1031" cy="22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5278" y="2212220"/>
            <a:ext cx="5356635" cy="3706669"/>
            <a:chOff x="0" y="0"/>
            <a:chExt cx="1410801" cy="9762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21414" y="2212220"/>
            <a:ext cx="5356635" cy="3706669"/>
            <a:chOff x="0" y="0"/>
            <a:chExt cx="1410801" cy="9762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97551" y="2148374"/>
            <a:ext cx="5356635" cy="3706669"/>
            <a:chOff x="0" y="0"/>
            <a:chExt cx="1410801" cy="9762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5278" y="6204640"/>
            <a:ext cx="5356635" cy="3706669"/>
            <a:chOff x="0" y="0"/>
            <a:chExt cx="1410801" cy="9762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21414" y="6204640"/>
            <a:ext cx="5356635" cy="3706669"/>
            <a:chOff x="0" y="0"/>
            <a:chExt cx="1410801" cy="9762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401925" y="6204640"/>
            <a:ext cx="5356635" cy="3706669"/>
            <a:chOff x="0" y="0"/>
            <a:chExt cx="1410801" cy="9762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10801" cy="976242"/>
            </a:xfrm>
            <a:custGeom>
              <a:avLst/>
              <a:gdLst/>
              <a:ahLst/>
              <a:cxnLst/>
              <a:rect l="l" t="t" r="r" b="b"/>
              <a:pathLst>
                <a:path w="1410801" h="976242">
                  <a:moveTo>
                    <a:pt x="73710" y="0"/>
                  </a:moveTo>
                  <a:lnTo>
                    <a:pt x="1337091" y="0"/>
                  </a:lnTo>
                  <a:cubicBezTo>
                    <a:pt x="1356640" y="0"/>
                    <a:pt x="1375389" y="7766"/>
                    <a:pt x="1389212" y="21589"/>
                  </a:cubicBezTo>
                  <a:cubicBezTo>
                    <a:pt x="1403035" y="35412"/>
                    <a:pt x="1410801" y="54161"/>
                    <a:pt x="1410801" y="73710"/>
                  </a:cubicBezTo>
                  <a:lnTo>
                    <a:pt x="1410801" y="902532"/>
                  </a:lnTo>
                  <a:cubicBezTo>
                    <a:pt x="1410801" y="922081"/>
                    <a:pt x="1403035" y="940830"/>
                    <a:pt x="1389212" y="954653"/>
                  </a:cubicBezTo>
                  <a:cubicBezTo>
                    <a:pt x="1375389" y="968476"/>
                    <a:pt x="1356640" y="976242"/>
                    <a:pt x="1337091" y="976242"/>
                  </a:cubicBezTo>
                  <a:lnTo>
                    <a:pt x="73710" y="976242"/>
                  </a:lnTo>
                  <a:cubicBezTo>
                    <a:pt x="54161" y="976242"/>
                    <a:pt x="35412" y="968476"/>
                    <a:pt x="21589" y="954653"/>
                  </a:cubicBezTo>
                  <a:cubicBezTo>
                    <a:pt x="7766" y="940830"/>
                    <a:pt x="0" y="922081"/>
                    <a:pt x="0" y="902532"/>
                  </a:cubicBezTo>
                  <a:lnTo>
                    <a:pt x="0" y="73710"/>
                  </a:lnTo>
                  <a:cubicBezTo>
                    <a:pt x="0" y="54161"/>
                    <a:pt x="7766" y="35412"/>
                    <a:pt x="21589" y="21589"/>
                  </a:cubicBezTo>
                  <a:cubicBezTo>
                    <a:pt x="35412" y="7766"/>
                    <a:pt x="54161" y="0"/>
                    <a:pt x="7371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410801" cy="105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149914" y="6204640"/>
            <a:ext cx="3851909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You need every minute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3839324" y="3085032"/>
            <a:ext cx="1750503" cy="1722057"/>
          </a:xfrm>
          <a:custGeom>
            <a:avLst/>
            <a:gdLst/>
            <a:ahLst/>
            <a:cxnLst/>
            <a:rect l="l" t="t" r="r" b="b"/>
            <a:pathLst>
              <a:path w="1750503" h="1722057">
                <a:moveTo>
                  <a:pt x="0" y="0"/>
                </a:moveTo>
                <a:lnTo>
                  <a:pt x="1750502" y="0"/>
                </a:lnTo>
                <a:lnTo>
                  <a:pt x="1750502" y="1722057"/>
                </a:lnTo>
                <a:lnTo>
                  <a:pt x="0" y="1722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0800000">
            <a:off x="15713706" y="3691183"/>
            <a:ext cx="1090335" cy="970398"/>
          </a:xfrm>
          <a:custGeom>
            <a:avLst/>
            <a:gdLst/>
            <a:ahLst/>
            <a:cxnLst/>
            <a:rect l="l" t="t" r="r" b="b"/>
            <a:pathLst>
              <a:path w="1090335" h="970398">
                <a:moveTo>
                  <a:pt x="0" y="0"/>
                </a:moveTo>
                <a:lnTo>
                  <a:pt x="1090334" y="0"/>
                </a:lnTo>
                <a:lnTo>
                  <a:pt x="1090334" y="970398"/>
                </a:lnTo>
                <a:lnTo>
                  <a:pt x="0" y="970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179251" y="3327222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8483784" y="3327222"/>
            <a:ext cx="1304533" cy="1237675"/>
          </a:xfrm>
          <a:custGeom>
            <a:avLst/>
            <a:gdLst/>
            <a:ahLst/>
            <a:cxnLst/>
            <a:rect l="l" t="t" r="r" b="b"/>
            <a:pathLst>
              <a:path w="1304533" h="1237675">
                <a:moveTo>
                  <a:pt x="0" y="0"/>
                </a:moveTo>
                <a:lnTo>
                  <a:pt x="1304533" y="0"/>
                </a:lnTo>
                <a:lnTo>
                  <a:pt x="1304533" y="1237676"/>
                </a:lnTo>
                <a:lnTo>
                  <a:pt x="0" y="1237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9788317" y="3327222"/>
            <a:ext cx="1302512" cy="1235758"/>
          </a:xfrm>
          <a:custGeom>
            <a:avLst/>
            <a:gdLst/>
            <a:ahLst/>
            <a:cxnLst/>
            <a:rect l="l" t="t" r="r" b="b"/>
            <a:pathLst>
              <a:path w="1302512" h="1235758">
                <a:moveTo>
                  <a:pt x="0" y="0"/>
                </a:moveTo>
                <a:lnTo>
                  <a:pt x="1302512" y="0"/>
                </a:lnTo>
                <a:lnTo>
                  <a:pt x="1302512" y="1235759"/>
                </a:lnTo>
                <a:lnTo>
                  <a:pt x="0" y="12357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474657" y="7721027"/>
            <a:ext cx="1202422" cy="1378134"/>
          </a:xfrm>
          <a:custGeom>
            <a:avLst/>
            <a:gdLst/>
            <a:ahLst/>
            <a:cxnLst/>
            <a:rect l="l" t="t" r="r" b="b"/>
            <a:pathLst>
              <a:path w="1202422" h="1378134">
                <a:moveTo>
                  <a:pt x="0" y="0"/>
                </a:moveTo>
                <a:lnTo>
                  <a:pt x="1202423" y="0"/>
                </a:lnTo>
                <a:lnTo>
                  <a:pt x="1202423" y="1378134"/>
                </a:lnTo>
                <a:lnTo>
                  <a:pt x="0" y="1378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710065" y="3367174"/>
            <a:ext cx="2988378" cy="1400802"/>
          </a:xfrm>
          <a:custGeom>
            <a:avLst/>
            <a:gdLst/>
            <a:ahLst/>
            <a:cxnLst/>
            <a:rect l="l" t="t" r="r" b="b"/>
            <a:pathLst>
              <a:path w="2988378" h="1400802">
                <a:moveTo>
                  <a:pt x="0" y="0"/>
                </a:moveTo>
                <a:lnTo>
                  <a:pt x="2988377" y="0"/>
                </a:lnTo>
                <a:lnTo>
                  <a:pt x="2988377" y="1400802"/>
                </a:lnTo>
                <a:lnTo>
                  <a:pt x="0" y="1400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8542366" y="7107702"/>
            <a:ext cx="1553059" cy="1962792"/>
          </a:xfrm>
          <a:custGeom>
            <a:avLst/>
            <a:gdLst/>
            <a:ahLst/>
            <a:cxnLst/>
            <a:rect l="l" t="t" r="r" b="b"/>
            <a:pathLst>
              <a:path w="1553059" h="1962792">
                <a:moveTo>
                  <a:pt x="0" y="0"/>
                </a:moveTo>
                <a:lnTo>
                  <a:pt x="1553059" y="0"/>
                </a:lnTo>
                <a:lnTo>
                  <a:pt x="1553059" y="1962792"/>
                </a:lnTo>
                <a:lnTo>
                  <a:pt x="0" y="1962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2798249" y="7115077"/>
            <a:ext cx="1900193" cy="1776681"/>
          </a:xfrm>
          <a:custGeom>
            <a:avLst/>
            <a:gdLst/>
            <a:ahLst/>
            <a:cxnLst/>
            <a:rect l="l" t="t" r="r" b="b"/>
            <a:pathLst>
              <a:path w="1900193" h="1776681">
                <a:moveTo>
                  <a:pt x="0" y="0"/>
                </a:moveTo>
                <a:lnTo>
                  <a:pt x="1900193" y="0"/>
                </a:lnTo>
                <a:lnTo>
                  <a:pt x="1900193" y="1776681"/>
                </a:lnTo>
                <a:lnTo>
                  <a:pt x="0" y="17766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502070" y="455701"/>
            <a:ext cx="16988924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Things to think about for In-Center HD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2160676"/>
            <a:ext cx="435110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Transportation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62361" y="4876712"/>
            <a:ext cx="4513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schedule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2361" y="2214016"/>
            <a:ext cx="4513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Plan around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671024" y="2214016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Less food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7756" y="6204640"/>
            <a:ext cx="419167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More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39409" y="9013436"/>
            <a:ext cx="3968372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fluid removal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932618" y="6204640"/>
            <a:ext cx="440686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Treatment can be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797213" y="9013436"/>
            <a:ext cx="480941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hard on your body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666650" y="4876712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flexibility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39324" y="9013436"/>
            <a:ext cx="28184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of dialysis</a:t>
            </a:r>
          </a:p>
        </p:txBody>
      </p:sp>
      <p:sp>
        <p:nvSpPr>
          <p:cNvPr id="47" name="AutoShape 47"/>
          <p:cNvSpPr/>
          <p:nvPr/>
        </p:nvSpPr>
        <p:spPr>
          <a:xfrm flipH="1" flipV="1">
            <a:off x="2421125" y="7281083"/>
            <a:ext cx="0" cy="155378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197" y="-79498"/>
            <a:ext cx="18590092" cy="8082915"/>
            <a:chOff x="0" y="0"/>
            <a:chExt cx="4896156" cy="2128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6156" cy="2128834"/>
            </a:xfrm>
            <a:custGeom>
              <a:avLst/>
              <a:gdLst/>
              <a:ahLst/>
              <a:cxnLst/>
              <a:rect l="l" t="t" r="r" b="b"/>
              <a:pathLst>
                <a:path w="4896156" h="2128834">
                  <a:moveTo>
                    <a:pt x="0" y="0"/>
                  </a:moveTo>
                  <a:lnTo>
                    <a:pt x="4896156" y="0"/>
                  </a:lnTo>
                  <a:lnTo>
                    <a:pt x="4896156" y="2128834"/>
                  </a:lnTo>
                  <a:lnTo>
                    <a:pt x="0" y="212883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6156" cy="220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2070" y="455701"/>
            <a:ext cx="13775675" cy="149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Frequently Asked Questions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02070" y="1878548"/>
            <a:ext cx="8483066" cy="7732278"/>
            <a:chOff x="0" y="0"/>
            <a:chExt cx="2234223" cy="20364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34223" cy="2036485"/>
            </a:xfrm>
            <a:custGeom>
              <a:avLst/>
              <a:gdLst/>
              <a:ahLst/>
              <a:cxnLst/>
              <a:rect l="l" t="t" r="r" b="b"/>
              <a:pathLst>
                <a:path w="2234223" h="2036485">
                  <a:moveTo>
                    <a:pt x="46544" y="0"/>
                  </a:moveTo>
                  <a:lnTo>
                    <a:pt x="2187679" y="0"/>
                  </a:lnTo>
                  <a:cubicBezTo>
                    <a:pt x="2213384" y="0"/>
                    <a:pt x="2234223" y="20839"/>
                    <a:pt x="2234223" y="46544"/>
                  </a:cubicBezTo>
                  <a:lnTo>
                    <a:pt x="2234223" y="1989940"/>
                  </a:lnTo>
                  <a:cubicBezTo>
                    <a:pt x="2234223" y="2015646"/>
                    <a:pt x="2213384" y="2036485"/>
                    <a:pt x="2187679" y="2036485"/>
                  </a:cubicBezTo>
                  <a:lnTo>
                    <a:pt x="46544" y="2036485"/>
                  </a:lnTo>
                  <a:cubicBezTo>
                    <a:pt x="20839" y="2036485"/>
                    <a:pt x="0" y="2015646"/>
                    <a:pt x="0" y="1989940"/>
                  </a:cubicBezTo>
                  <a:lnTo>
                    <a:pt x="0" y="46544"/>
                  </a:lnTo>
                  <a:cubicBezTo>
                    <a:pt x="0" y="20839"/>
                    <a:pt x="20839" y="0"/>
                    <a:pt x="4654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234223" cy="2112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28824" y="1878548"/>
            <a:ext cx="8483066" cy="7732278"/>
            <a:chOff x="0" y="0"/>
            <a:chExt cx="2234223" cy="20364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34223" cy="2036485"/>
            </a:xfrm>
            <a:custGeom>
              <a:avLst/>
              <a:gdLst/>
              <a:ahLst/>
              <a:cxnLst/>
              <a:rect l="l" t="t" r="r" b="b"/>
              <a:pathLst>
                <a:path w="2234223" h="2036485">
                  <a:moveTo>
                    <a:pt x="46544" y="0"/>
                  </a:moveTo>
                  <a:lnTo>
                    <a:pt x="2187679" y="0"/>
                  </a:lnTo>
                  <a:cubicBezTo>
                    <a:pt x="2213384" y="0"/>
                    <a:pt x="2234223" y="20839"/>
                    <a:pt x="2234223" y="46544"/>
                  </a:cubicBezTo>
                  <a:lnTo>
                    <a:pt x="2234223" y="1989940"/>
                  </a:lnTo>
                  <a:cubicBezTo>
                    <a:pt x="2234223" y="2015646"/>
                    <a:pt x="2213384" y="2036485"/>
                    <a:pt x="2187679" y="2036485"/>
                  </a:cubicBezTo>
                  <a:lnTo>
                    <a:pt x="46544" y="2036485"/>
                  </a:lnTo>
                  <a:cubicBezTo>
                    <a:pt x="20839" y="2036485"/>
                    <a:pt x="0" y="2015646"/>
                    <a:pt x="0" y="1989940"/>
                  </a:cubicBezTo>
                  <a:lnTo>
                    <a:pt x="0" y="46544"/>
                  </a:lnTo>
                  <a:cubicBezTo>
                    <a:pt x="0" y="20839"/>
                    <a:pt x="20839" y="0"/>
                    <a:pt x="46544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2234223" cy="2112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91258" y="2646327"/>
            <a:ext cx="7726313" cy="451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Laws that help you keep your job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Fit dialysis around your schedule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Consider PD or home hemodialysis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965997" y="6276714"/>
            <a:ext cx="3870678" cy="387067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136" r="-2513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932863" y="6276714"/>
            <a:ext cx="3870678" cy="387067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892" t="-8032" b="-44805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459335" y="7463800"/>
            <a:ext cx="2818409" cy="1916518"/>
          </a:xfrm>
          <a:custGeom>
            <a:avLst/>
            <a:gdLst/>
            <a:ahLst/>
            <a:cxnLst/>
            <a:rect l="l" t="t" r="r" b="b"/>
            <a:pathLst>
              <a:path w="2818409" h="1916518">
                <a:moveTo>
                  <a:pt x="0" y="0"/>
                </a:moveTo>
                <a:lnTo>
                  <a:pt x="2818409" y="0"/>
                </a:lnTo>
                <a:lnTo>
                  <a:pt x="2818409" y="1916518"/>
                </a:lnTo>
                <a:lnTo>
                  <a:pt x="0" y="1916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471892" y="1889955"/>
            <a:ext cx="50203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Employment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60188" y="1889955"/>
            <a:ext cx="502033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Paying for Treatment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32987" y="2621475"/>
            <a:ext cx="7931737" cy="451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Medicare part B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Medicare Supplements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Medicaid - Apple Health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Commercial insurance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Almost everyone has access to coverage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494" y="-158996"/>
            <a:ext cx="18653690" cy="8162413"/>
            <a:chOff x="0" y="0"/>
            <a:chExt cx="4912906" cy="2149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2906" cy="2149771"/>
            </a:xfrm>
            <a:custGeom>
              <a:avLst/>
              <a:gdLst/>
              <a:ahLst/>
              <a:cxnLst/>
              <a:rect l="l" t="t" r="r" b="b"/>
              <a:pathLst>
                <a:path w="4912906" h="2149771">
                  <a:moveTo>
                    <a:pt x="0" y="0"/>
                  </a:moveTo>
                  <a:lnTo>
                    <a:pt x="4912906" y="0"/>
                  </a:lnTo>
                  <a:lnTo>
                    <a:pt x="4912906" y="2149771"/>
                  </a:lnTo>
                  <a:lnTo>
                    <a:pt x="0" y="2149771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12906" cy="2225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95972" y="7942968"/>
            <a:ext cx="19865296" cy="1315332"/>
            <a:chOff x="0" y="0"/>
            <a:chExt cx="5232012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2012" cy="346425"/>
            </a:xfrm>
            <a:custGeom>
              <a:avLst/>
              <a:gdLst/>
              <a:ahLst/>
              <a:cxnLst/>
              <a:rect l="l" t="t" r="r" b="b"/>
              <a:pathLst>
                <a:path w="5232012" h="346425">
                  <a:moveTo>
                    <a:pt x="19876" y="0"/>
                  </a:moveTo>
                  <a:lnTo>
                    <a:pt x="5212136" y="0"/>
                  </a:lnTo>
                  <a:cubicBezTo>
                    <a:pt x="5223113" y="0"/>
                    <a:pt x="5232012" y="8899"/>
                    <a:pt x="5232012" y="19876"/>
                  </a:cubicBezTo>
                  <a:lnTo>
                    <a:pt x="5232012" y="326549"/>
                  </a:lnTo>
                  <a:cubicBezTo>
                    <a:pt x="5232012" y="337526"/>
                    <a:pt x="5223113" y="346425"/>
                    <a:pt x="5212136" y="346425"/>
                  </a:cubicBezTo>
                  <a:lnTo>
                    <a:pt x="19876" y="346425"/>
                  </a:lnTo>
                  <a:cubicBezTo>
                    <a:pt x="8899" y="346425"/>
                    <a:pt x="0" y="337526"/>
                    <a:pt x="0" y="326549"/>
                  </a:cubicBezTo>
                  <a:lnTo>
                    <a:pt x="0" y="19876"/>
                  </a:lnTo>
                  <a:cubicBezTo>
                    <a:pt x="0" y="8899"/>
                    <a:pt x="8899" y="0"/>
                    <a:pt x="19876" y="0"/>
                  </a:cubicBezTo>
                  <a:close/>
                </a:path>
              </a:pathLst>
            </a:custGeom>
            <a:solidFill>
              <a:srgbClr val="6C6F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2012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0" y="8610159"/>
            <a:ext cx="18288000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587754" y="1755695"/>
            <a:ext cx="17112492" cy="1640372"/>
            <a:chOff x="0" y="0"/>
            <a:chExt cx="4506994" cy="4320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6994" cy="432032"/>
            </a:xfrm>
            <a:custGeom>
              <a:avLst/>
              <a:gdLst/>
              <a:ahLst/>
              <a:cxnLst/>
              <a:rect l="l" t="t" r="r" b="b"/>
              <a:pathLst>
                <a:path w="4506994" h="432032">
                  <a:moveTo>
                    <a:pt x="23073" y="0"/>
                  </a:moveTo>
                  <a:lnTo>
                    <a:pt x="4483921" y="0"/>
                  </a:lnTo>
                  <a:cubicBezTo>
                    <a:pt x="4496664" y="0"/>
                    <a:pt x="4506994" y="10330"/>
                    <a:pt x="4506994" y="23073"/>
                  </a:cubicBezTo>
                  <a:lnTo>
                    <a:pt x="4506994" y="408959"/>
                  </a:lnTo>
                  <a:cubicBezTo>
                    <a:pt x="4506994" y="415078"/>
                    <a:pt x="4504563" y="420947"/>
                    <a:pt x="4500236" y="425274"/>
                  </a:cubicBezTo>
                  <a:cubicBezTo>
                    <a:pt x="4495909" y="429601"/>
                    <a:pt x="4490040" y="432032"/>
                    <a:pt x="4483921" y="432032"/>
                  </a:cubicBezTo>
                  <a:lnTo>
                    <a:pt x="23073" y="432032"/>
                  </a:lnTo>
                  <a:cubicBezTo>
                    <a:pt x="10330" y="432032"/>
                    <a:pt x="0" y="421702"/>
                    <a:pt x="0" y="408959"/>
                  </a:cubicBezTo>
                  <a:lnTo>
                    <a:pt x="0" y="23073"/>
                  </a:lnTo>
                  <a:cubicBezTo>
                    <a:pt x="0" y="10330"/>
                    <a:pt x="10330" y="0"/>
                    <a:pt x="23073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4506994" cy="508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2070" y="455701"/>
            <a:ext cx="10741593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is Your Next Step?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7754" y="3463205"/>
            <a:ext cx="17112492" cy="1541325"/>
            <a:chOff x="0" y="0"/>
            <a:chExt cx="4506994" cy="4059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06994" cy="405946"/>
            </a:xfrm>
            <a:custGeom>
              <a:avLst/>
              <a:gdLst/>
              <a:ahLst/>
              <a:cxnLst/>
              <a:rect l="l" t="t" r="r" b="b"/>
              <a:pathLst>
                <a:path w="4506994" h="405946">
                  <a:moveTo>
                    <a:pt x="23073" y="0"/>
                  </a:moveTo>
                  <a:lnTo>
                    <a:pt x="4483921" y="0"/>
                  </a:lnTo>
                  <a:cubicBezTo>
                    <a:pt x="4496664" y="0"/>
                    <a:pt x="4506994" y="10330"/>
                    <a:pt x="4506994" y="23073"/>
                  </a:cubicBezTo>
                  <a:lnTo>
                    <a:pt x="4506994" y="382873"/>
                  </a:lnTo>
                  <a:cubicBezTo>
                    <a:pt x="4506994" y="395615"/>
                    <a:pt x="4496664" y="405946"/>
                    <a:pt x="4483921" y="405946"/>
                  </a:cubicBezTo>
                  <a:lnTo>
                    <a:pt x="23073" y="405946"/>
                  </a:lnTo>
                  <a:cubicBezTo>
                    <a:pt x="16954" y="405946"/>
                    <a:pt x="11085" y="403515"/>
                    <a:pt x="6758" y="399188"/>
                  </a:cubicBezTo>
                  <a:cubicBezTo>
                    <a:pt x="2431" y="394861"/>
                    <a:pt x="0" y="388992"/>
                    <a:pt x="0" y="382873"/>
                  </a:cubicBezTo>
                  <a:lnTo>
                    <a:pt x="0" y="23073"/>
                  </a:lnTo>
                  <a:cubicBezTo>
                    <a:pt x="0" y="10330"/>
                    <a:pt x="10330" y="0"/>
                    <a:pt x="23073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4506994" cy="482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797" y="1574229"/>
            <a:ext cx="2710076" cy="271007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6510" t="-1236" r="-15343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7754" y="5071205"/>
            <a:ext cx="17112492" cy="1599370"/>
            <a:chOff x="0" y="0"/>
            <a:chExt cx="4506994" cy="4212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06994" cy="421233"/>
            </a:xfrm>
            <a:custGeom>
              <a:avLst/>
              <a:gdLst/>
              <a:ahLst/>
              <a:cxnLst/>
              <a:rect l="l" t="t" r="r" b="b"/>
              <a:pathLst>
                <a:path w="4506994" h="421233">
                  <a:moveTo>
                    <a:pt x="23073" y="0"/>
                  </a:moveTo>
                  <a:lnTo>
                    <a:pt x="4483921" y="0"/>
                  </a:lnTo>
                  <a:cubicBezTo>
                    <a:pt x="4496664" y="0"/>
                    <a:pt x="4506994" y="10330"/>
                    <a:pt x="4506994" y="23073"/>
                  </a:cubicBezTo>
                  <a:lnTo>
                    <a:pt x="4506994" y="398160"/>
                  </a:lnTo>
                  <a:cubicBezTo>
                    <a:pt x="4506994" y="404280"/>
                    <a:pt x="4504563" y="410148"/>
                    <a:pt x="4500236" y="414475"/>
                  </a:cubicBezTo>
                  <a:cubicBezTo>
                    <a:pt x="4495909" y="418802"/>
                    <a:pt x="4490040" y="421233"/>
                    <a:pt x="4483921" y="421233"/>
                  </a:cubicBezTo>
                  <a:lnTo>
                    <a:pt x="23073" y="421233"/>
                  </a:lnTo>
                  <a:cubicBezTo>
                    <a:pt x="10330" y="421233"/>
                    <a:pt x="0" y="410903"/>
                    <a:pt x="0" y="398160"/>
                  </a:cubicBezTo>
                  <a:lnTo>
                    <a:pt x="0" y="23073"/>
                  </a:lnTo>
                  <a:cubicBezTo>
                    <a:pt x="0" y="10330"/>
                    <a:pt x="10330" y="0"/>
                    <a:pt x="23073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4506994" cy="49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87754" y="6737250"/>
            <a:ext cx="17112492" cy="1551745"/>
            <a:chOff x="0" y="0"/>
            <a:chExt cx="4506994" cy="4086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06994" cy="408690"/>
            </a:xfrm>
            <a:custGeom>
              <a:avLst/>
              <a:gdLst/>
              <a:ahLst/>
              <a:cxnLst/>
              <a:rect l="l" t="t" r="r" b="b"/>
              <a:pathLst>
                <a:path w="4506994" h="408690">
                  <a:moveTo>
                    <a:pt x="23073" y="0"/>
                  </a:moveTo>
                  <a:lnTo>
                    <a:pt x="4483921" y="0"/>
                  </a:lnTo>
                  <a:cubicBezTo>
                    <a:pt x="4496664" y="0"/>
                    <a:pt x="4506994" y="10330"/>
                    <a:pt x="4506994" y="23073"/>
                  </a:cubicBezTo>
                  <a:lnTo>
                    <a:pt x="4506994" y="385617"/>
                  </a:lnTo>
                  <a:cubicBezTo>
                    <a:pt x="4506994" y="398360"/>
                    <a:pt x="4496664" y="408690"/>
                    <a:pt x="4483921" y="408690"/>
                  </a:cubicBezTo>
                  <a:lnTo>
                    <a:pt x="23073" y="408690"/>
                  </a:lnTo>
                  <a:cubicBezTo>
                    <a:pt x="16954" y="408690"/>
                    <a:pt x="11085" y="406259"/>
                    <a:pt x="6758" y="401932"/>
                  </a:cubicBezTo>
                  <a:cubicBezTo>
                    <a:pt x="2431" y="397605"/>
                    <a:pt x="0" y="391736"/>
                    <a:pt x="0" y="385617"/>
                  </a:cubicBezTo>
                  <a:lnTo>
                    <a:pt x="0" y="23073"/>
                  </a:lnTo>
                  <a:cubicBezTo>
                    <a:pt x="0" y="10330"/>
                    <a:pt x="10330" y="0"/>
                    <a:pt x="23073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4506994" cy="484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293449" y="3018802"/>
            <a:ext cx="2710076" cy="271007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3418" r="-37461" b="-58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87754" y="8384245"/>
            <a:ext cx="17112492" cy="1554677"/>
            <a:chOff x="0" y="0"/>
            <a:chExt cx="4506994" cy="40946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506994" cy="409462"/>
            </a:xfrm>
            <a:custGeom>
              <a:avLst/>
              <a:gdLst/>
              <a:ahLst/>
              <a:cxnLst/>
              <a:rect l="l" t="t" r="r" b="b"/>
              <a:pathLst>
                <a:path w="4506994" h="409462">
                  <a:moveTo>
                    <a:pt x="23073" y="0"/>
                  </a:moveTo>
                  <a:lnTo>
                    <a:pt x="4483921" y="0"/>
                  </a:lnTo>
                  <a:cubicBezTo>
                    <a:pt x="4496664" y="0"/>
                    <a:pt x="4506994" y="10330"/>
                    <a:pt x="4506994" y="23073"/>
                  </a:cubicBezTo>
                  <a:lnTo>
                    <a:pt x="4506994" y="386389"/>
                  </a:lnTo>
                  <a:cubicBezTo>
                    <a:pt x="4506994" y="392509"/>
                    <a:pt x="4504563" y="398377"/>
                    <a:pt x="4500236" y="402704"/>
                  </a:cubicBezTo>
                  <a:cubicBezTo>
                    <a:pt x="4495909" y="407031"/>
                    <a:pt x="4490040" y="409462"/>
                    <a:pt x="4483921" y="409462"/>
                  </a:cubicBezTo>
                  <a:lnTo>
                    <a:pt x="23073" y="409462"/>
                  </a:lnTo>
                  <a:cubicBezTo>
                    <a:pt x="10330" y="409462"/>
                    <a:pt x="0" y="399132"/>
                    <a:pt x="0" y="386389"/>
                  </a:cubicBezTo>
                  <a:lnTo>
                    <a:pt x="0" y="23073"/>
                  </a:lnTo>
                  <a:cubicBezTo>
                    <a:pt x="0" y="10330"/>
                    <a:pt x="10330" y="0"/>
                    <a:pt x="23073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4506994" cy="485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293449" y="6129690"/>
            <a:ext cx="2766865" cy="2766865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396" r="-1396" b="-45826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1797" y="4582253"/>
            <a:ext cx="2710076" cy="271007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1660" t="-22047" r="-53969" b="-8372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91741" y="7513123"/>
            <a:ext cx="2697249" cy="269724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090473" y="1927578"/>
            <a:ext cx="1296606" cy="1296606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090473" y="3593623"/>
            <a:ext cx="1296606" cy="129660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090473" y="5261705"/>
            <a:ext cx="1296606" cy="129660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090473" y="6830464"/>
            <a:ext cx="1296606" cy="129660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090473" y="8489020"/>
            <a:ext cx="1296606" cy="129660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4647478" y="2131072"/>
            <a:ext cx="130527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Take Next Step: PD or Home Hemo for more info</a:t>
            </a:r>
          </a:p>
        </p:txBody>
      </p:sp>
      <p:sp>
        <p:nvSpPr>
          <p:cNvPr id="51" name="Freeform 51"/>
          <p:cNvSpPr/>
          <p:nvPr/>
        </p:nvSpPr>
        <p:spPr>
          <a:xfrm rot="1300035">
            <a:off x="11462454" y="256325"/>
            <a:ext cx="3144530" cy="1544750"/>
          </a:xfrm>
          <a:custGeom>
            <a:avLst/>
            <a:gdLst/>
            <a:ahLst/>
            <a:cxnLst/>
            <a:rect l="l" t="t" r="r" b="b"/>
            <a:pathLst>
              <a:path w="3144530" h="1544750">
                <a:moveTo>
                  <a:pt x="0" y="0"/>
                </a:moveTo>
                <a:lnTo>
                  <a:pt x="3144530" y="0"/>
                </a:lnTo>
                <a:lnTo>
                  <a:pt x="3144530" y="1544750"/>
                </a:lnTo>
                <a:lnTo>
                  <a:pt x="0" y="1544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14373218" y="573130"/>
            <a:ext cx="3144530" cy="1544750"/>
          </a:xfrm>
          <a:custGeom>
            <a:avLst/>
            <a:gdLst/>
            <a:ahLst/>
            <a:cxnLst/>
            <a:rect l="l" t="t" r="r" b="b"/>
            <a:pathLst>
              <a:path w="3144530" h="1544750">
                <a:moveTo>
                  <a:pt x="0" y="0"/>
                </a:moveTo>
                <a:lnTo>
                  <a:pt x="3144530" y="0"/>
                </a:lnTo>
                <a:lnTo>
                  <a:pt x="3144530" y="1544750"/>
                </a:lnTo>
                <a:lnTo>
                  <a:pt x="0" y="1544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4619274" y="5058473"/>
            <a:ext cx="1033141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Monitor labs: If GFR 15-30, Know your dialysis choice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582459" y="6651525"/>
            <a:ext cx="10515610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Tell your doctor about your dialysis choice. Ask about transplant.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708223" y="8648259"/>
            <a:ext cx="1007284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Schedule dialysis access surgery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708223" y="3390392"/>
            <a:ext cx="10585226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Take EWLW class and/or MNT to know what to eat to slow progression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018874" y="2102497"/>
            <a:ext cx="1296606" cy="80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090473" y="3783425"/>
            <a:ext cx="1296606" cy="80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2.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090473" y="5480780"/>
            <a:ext cx="1296606" cy="80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3.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090473" y="6959720"/>
            <a:ext cx="1296606" cy="80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4.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3090473" y="8619684"/>
            <a:ext cx="1296606" cy="80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5.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73821"/>
            <a:ext cx="18666791" cy="8177238"/>
            <a:chOff x="0" y="0"/>
            <a:chExt cx="4916356" cy="21536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6357" cy="2153676"/>
            </a:xfrm>
            <a:custGeom>
              <a:avLst/>
              <a:gdLst/>
              <a:ahLst/>
              <a:cxnLst/>
              <a:rect l="l" t="t" r="r" b="b"/>
              <a:pathLst>
                <a:path w="4916357" h="2153676">
                  <a:moveTo>
                    <a:pt x="0" y="0"/>
                  </a:moveTo>
                  <a:lnTo>
                    <a:pt x="4916357" y="0"/>
                  </a:lnTo>
                  <a:lnTo>
                    <a:pt x="4916357" y="2153676"/>
                  </a:lnTo>
                  <a:lnTo>
                    <a:pt x="0" y="2153676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16356" cy="2229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5527" y="3068663"/>
            <a:ext cx="11223120" cy="376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All about your kidneys and kidney disease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Treatment Choices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How to choose the best treatment for you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dirty="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Make a plan - what’s your next step?</a:t>
            </a:r>
          </a:p>
          <a:p>
            <a:pPr algn="l">
              <a:lnSpc>
                <a:spcPts val="5880"/>
              </a:lnSpc>
            </a:pPr>
            <a:endParaRPr lang="en-US" sz="4200" dirty="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92793" y="2620880"/>
            <a:ext cx="6655881" cy="5366304"/>
          </a:xfrm>
          <a:custGeom>
            <a:avLst/>
            <a:gdLst/>
            <a:ahLst/>
            <a:cxnLst/>
            <a:rect l="l" t="t" r="r" b="b"/>
            <a:pathLst>
              <a:path w="6655881" h="5366304">
                <a:moveTo>
                  <a:pt x="0" y="0"/>
                </a:moveTo>
                <a:lnTo>
                  <a:pt x="6655881" y="0"/>
                </a:lnTo>
                <a:lnTo>
                  <a:pt x="6655881" y="5366304"/>
                </a:lnTo>
                <a:lnTo>
                  <a:pt x="0" y="5366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7511" y="973268"/>
            <a:ext cx="10139903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What We Will Learn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8" y="-95472"/>
            <a:ext cx="18622153" cy="8098890"/>
            <a:chOff x="0" y="0"/>
            <a:chExt cx="4904600" cy="2133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600" cy="2133041"/>
            </a:xfrm>
            <a:custGeom>
              <a:avLst/>
              <a:gdLst/>
              <a:ahLst/>
              <a:cxnLst/>
              <a:rect l="l" t="t" r="r" b="b"/>
              <a:pathLst>
                <a:path w="4904600" h="2133041">
                  <a:moveTo>
                    <a:pt x="0" y="0"/>
                  </a:moveTo>
                  <a:lnTo>
                    <a:pt x="4904600" y="0"/>
                  </a:lnTo>
                  <a:lnTo>
                    <a:pt x="4904600" y="2133041"/>
                  </a:lnTo>
                  <a:lnTo>
                    <a:pt x="0" y="2133041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04600" cy="220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3334" y="2448077"/>
            <a:ext cx="4191294" cy="3658644"/>
            <a:chOff x="0" y="0"/>
            <a:chExt cx="1103880" cy="9635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3880" cy="963594"/>
            </a:xfrm>
            <a:custGeom>
              <a:avLst/>
              <a:gdLst/>
              <a:ahLst/>
              <a:cxnLst/>
              <a:rect l="l" t="t" r="r" b="b"/>
              <a:pathLst>
                <a:path w="1103880" h="963594">
                  <a:moveTo>
                    <a:pt x="94204" y="0"/>
                  </a:moveTo>
                  <a:lnTo>
                    <a:pt x="1009676" y="0"/>
                  </a:lnTo>
                  <a:cubicBezTo>
                    <a:pt x="1061703" y="0"/>
                    <a:pt x="1103880" y="42177"/>
                    <a:pt x="1103880" y="94204"/>
                  </a:cubicBezTo>
                  <a:lnTo>
                    <a:pt x="1103880" y="869389"/>
                  </a:lnTo>
                  <a:cubicBezTo>
                    <a:pt x="1103880" y="921417"/>
                    <a:pt x="1061703" y="963594"/>
                    <a:pt x="1009676" y="963594"/>
                  </a:cubicBezTo>
                  <a:lnTo>
                    <a:pt x="94204" y="963594"/>
                  </a:lnTo>
                  <a:cubicBezTo>
                    <a:pt x="42177" y="963594"/>
                    <a:pt x="0" y="921417"/>
                    <a:pt x="0" y="869389"/>
                  </a:cubicBezTo>
                  <a:lnTo>
                    <a:pt x="0" y="94204"/>
                  </a:lnTo>
                  <a:cubicBezTo>
                    <a:pt x="0" y="42177"/>
                    <a:pt x="42177" y="0"/>
                    <a:pt x="94204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03880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54924" y="2448077"/>
            <a:ext cx="4200998" cy="3658644"/>
            <a:chOff x="0" y="0"/>
            <a:chExt cx="1106436" cy="9635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6436" cy="963594"/>
            </a:xfrm>
            <a:custGeom>
              <a:avLst/>
              <a:gdLst/>
              <a:ahLst/>
              <a:cxnLst/>
              <a:rect l="l" t="t" r="r" b="b"/>
              <a:pathLst>
                <a:path w="1106436" h="963594">
                  <a:moveTo>
                    <a:pt x="93987" y="0"/>
                  </a:moveTo>
                  <a:lnTo>
                    <a:pt x="1012449" y="0"/>
                  </a:lnTo>
                  <a:cubicBezTo>
                    <a:pt x="1037376" y="0"/>
                    <a:pt x="1061282" y="9902"/>
                    <a:pt x="1078908" y="27528"/>
                  </a:cubicBezTo>
                  <a:cubicBezTo>
                    <a:pt x="1096534" y="45154"/>
                    <a:pt x="1106436" y="69060"/>
                    <a:pt x="1106436" y="93987"/>
                  </a:cubicBezTo>
                  <a:lnTo>
                    <a:pt x="1106436" y="869607"/>
                  </a:lnTo>
                  <a:cubicBezTo>
                    <a:pt x="1106436" y="894534"/>
                    <a:pt x="1096534" y="918439"/>
                    <a:pt x="1078908" y="936065"/>
                  </a:cubicBezTo>
                  <a:cubicBezTo>
                    <a:pt x="1061282" y="953691"/>
                    <a:pt x="1037376" y="963594"/>
                    <a:pt x="1012449" y="963594"/>
                  </a:cubicBezTo>
                  <a:lnTo>
                    <a:pt x="93987" y="963594"/>
                  </a:lnTo>
                  <a:cubicBezTo>
                    <a:pt x="69060" y="963594"/>
                    <a:pt x="45154" y="953691"/>
                    <a:pt x="27528" y="936065"/>
                  </a:cubicBezTo>
                  <a:cubicBezTo>
                    <a:pt x="9902" y="918439"/>
                    <a:pt x="0" y="894534"/>
                    <a:pt x="0" y="869607"/>
                  </a:cubicBezTo>
                  <a:lnTo>
                    <a:pt x="0" y="93987"/>
                  </a:lnTo>
                  <a:cubicBezTo>
                    <a:pt x="0" y="69060"/>
                    <a:pt x="9902" y="45154"/>
                    <a:pt x="27528" y="27528"/>
                  </a:cubicBezTo>
                  <a:cubicBezTo>
                    <a:pt x="45154" y="9902"/>
                    <a:pt x="69060" y="0"/>
                    <a:pt x="93987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06436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3334" y="6375491"/>
            <a:ext cx="4191294" cy="3658644"/>
            <a:chOff x="0" y="0"/>
            <a:chExt cx="1103880" cy="9635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3880" cy="963594"/>
            </a:xfrm>
            <a:custGeom>
              <a:avLst/>
              <a:gdLst/>
              <a:ahLst/>
              <a:cxnLst/>
              <a:rect l="l" t="t" r="r" b="b"/>
              <a:pathLst>
                <a:path w="1103880" h="963594">
                  <a:moveTo>
                    <a:pt x="94204" y="0"/>
                  </a:moveTo>
                  <a:lnTo>
                    <a:pt x="1009676" y="0"/>
                  </a:lnTo>
                  <a:cubicBezTo>
                    <a:pt x="1061703" y="0"/>
                    <a:pt x="1103880" y="42177"/>
                    <a:pt x="1103880" y="94204"/>
                  </a:cubicBezTo>
                  <a:lnTo>
                    <a:pt x="1103880" y="869389"/>
                  </a:lnTo>
                  <a:cubicBezTo>
                    <a:pt x="1103880" y="921417"/>
                    <a:pt x="1061703" y="963594"/>
                    <a:pt x="1009676" y="963594"/>
                  </a:cubicBezTo>
                  <a:lnTo>
                    <a:pt x="94204" y="963594"/>
                  </a:lnTo>
                  <a:cubicBezTo>
                    <a:pt x="42177" y="963594"/>
                    <a:pt x="0" y="921417"/>
                    <a:pt x="0" y="869389"/>
                  </a:cubicBezTo>
                  <a:lnTo>
                    <a:pt x="0" y="94204"/>
                  </a:lnTo>
                  <a:cubicBezTo>
                    <a:pt x="0" y="42177"/>
                    <a:pt x="42177" y="0"/>
                    <a:pt x="94204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03880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754924" y="6415626"/>
            <a:ext cx="4200998" cy="3658644"/>
            <a:chOff x="0" y="0"/>
            <a:chExt cx="1106436" cy="96359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06436" cy="963594"/>
            </a:xfrm>
            <a:custGeom>
              <a:avLst/>
              <a:gdLst/>
              <a:ahLst/>
              <a:cxnLst/>
              <a:rect l="l" t="t" r="r" b="b"/>
              <a:pathLst>
                <a:path w="1106436" h="963594">
                  <a:moveTo>
                    <a:pt x="93987" y="0"/>
                  </a:moveTo>
                  <a:lnTo>
                    <a:pt x="1012449" y="0"/>
                  </a:lnTo>
                  <a:cubicBezTo>
                    <a:pt x="1037376" y="0"/>
                    <a:pt x="1061282" y="9902"/>
                    <a:pt x="1078908" y="27528"/>
                  </a:cubicBezTo>
                  <a:cubicBezTo>
                    <a:pt x="1096534" y="45154"/>
                    <a:pt x="1106436" y="69060"/>
                    <a:pt x="1106436" y="93987"/>
                  </a:cubicBezTo>
                  <a:lnTo>
                    <a:pt x="1106436" y="869607"/>
                  </a:lnTo>
                  <a:cubicBezTo>
                    <a:pt x="1106436" y="894534"/>
                    <a:pt x="1096534" y="918439"/>
                    <a:pt x="1078908" y="936065"/>
                  </a:cubicBezTo>
                  <a:cubicBezTo>
                    <a:pt x="1061282" y="953691"/>
                    <a:pt x="1037376" y="963594"/>
                    <a:pt x="1012449" y="963594"/>
                  </a:cubicBezTo>
                  <a:lnTo>
                    <a:pt x="93987" y="963594"/>
                  </a:lnTo>
                  <a:cubicBezTo>
                    <a:pt x="69060" y="963594"/>
                    <a:pt x="45154" y="953691"/>
                    <a:pt x="27528" y="936065"/>
                  </a:cubicBezTo>
                  <a:cubicBezTo>
                    <a:pt x="9902" y="918439"/>
                    <a:pt x="0" y="894534"/>
                    <a:pt x="0" y="869607"/>
                  </a:cubicBezTo>
                  <a:lnTo>
                    <a:pt x="0" y="93987"/>
                  </a:lnTo>
                  <a:cubicBezTo>
                    <a:pt x="0" y="69060"/>
                    <a:pt x="9902" y="45154"/>
                    <a:pt x="27528" y="27528"/>
                  </a:cubicBezTo>
                  <a:cubicBezTo>
                    <a:pt x="45154" y="9902"/>
                    <a:pt x="69060" y="0"/>
                    <a:pt x="93987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106436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38706" y="2448077"/>
            <a:ext cx="4191294" cy="3658644"/>
            <a:chOff x="0" y="0"/>
            <a:chExt cx="1103880" cy="96359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03880" cy="963594"/>
            </a:xfrm>
            <a:custGeom>
              <a:avLst/>
              <a:gdLst/>
              <a:ahLst/>
              <a:cxnLst/>
              <a:rect l="l" t="t" r="r" b="b"/>
              <a:pathLst>
                <a:path w="1103880" h="963594">
                  <a:moveTo>
                    <a:pt x="94204" y="0"/>
                  </a:moveTo>
                  <a:lnTo>
                    <a:pt x="1009676" y="0"/>
                  </a:lnTo>
                  <a:cubicBezTo>
                    <a:pt x="1061703" y="0"/>
                    <a:pt x="1103880" y="42177"/>
                    <a:pt x="1103880" y="94204"/>
                  </a:cubicBezTo>
                  <a:lnTo>
                    <a:pt x="1103880" y="869389"/>
                  </a:lnTo>
                  <a:cubicBezTo>
                    <a:pt x="1103880" y="921417"/>
                    <a:pt x="1061703" y="963594"/>
                    <a:pt x="1009676" y="963594"/>
                  </a:cubicBezTo>
                  <a:lnTo>
                    <a:pt x="94204" y="963594"/>
                  </a:lnTo>
                  <a:cubicBezTo>
                    <a:pt x="42177" y="963594"/>
                    <a:pt x="0" y="921417"/>
                    <a:pt x="0" y="869389"/>
                  </a:cubicBezTo>
                  <a:lnTo>
                    <a:pt x="0" y="94204"/>
                  </a:lnTo>
                  <a:cubicBezTo>
                    <a:pt x="0" y="42177"/>
                    <a:pt x="42177" y="0"/>
                    <a:pt x="94204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103880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630000" y="2448077"/>
            <a:ext cx="4200998" cy="3658644"/>
            <a:chOff x="0" y="0"/>
            <a:chExt cx="1106436" cy="96359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06436" cy="963594"/>
            </a:xfrm>
            <a:custGeom>
              <a:avLst/>
              <a:gdLst/>
              <a:ahLst/>
              <a:cxnLst/>
              <a:rect l="l" t="t" r="r" b="b"/>
              <a:pathLst>
                <a:path w="1106436" h="963594">
                  <a:moveTo>
                    <a:pt x="93987" y="0"/>
                  </a:moveTo>
                  <a:lnTo>
                    <a:pt x="1012449" y="0"/>
                  </a:lnTo>
                  <a:cubicBezTo>
                    <a:pt x="1037376" y="0"/>
                    <a:pt x="1061282" y="9902"/>
                    <a:pt x="1078908" y="27528"/>
                  </a:cubicBezTo>
                  <a:cubicBezTo>
                    <a:pt x="1096534" y="45154"/>
                    <a:pt x="1106436" y="69060"/>
                    <a:pt x="1106436" y="93987"/>
                  </a:cubicBezTo>
                  <a:lnTo>
                    <a:pt x="1106436" y="869607"/>
                  </a:lnTo>
                  <a:cubicBezTo>
                    <a:pt x="1106436" y="894534"/>
                    <a:pt x="1096534" y="918439"/>
                    <a:pt x="1078908" y="936065"/>
                  </a:cubicBezTo>
                  <a:cubicBezTo>
                    <a:pt x="1061282" y="953691"/>
                    <a:pt x="1037376" y="963594"/>
                    <a:pt x="1012449" y="963594"/>
                  </a:cubicBezTo>
                  <a:lnTo>
                    <a:pt x="93987" y="963594"/>
                  </a:lnTo>
                  <a:cubicBezTo>
                    <a:pt x="69060" y="963594"/>
                    <a:pt x="45154" y="953691"/>
                    <a:pt x="27528" y="936065"/>
                  </a:cubicBezTo>
                  <a:cubicBezTo>
                    <a:pt x="9902" y="918439"/>
                    <a:pt x="0" y="894534"/>
                    <a:pt x="0" y="869607"/>
                  </a:cubicBezTo>
                  <a:lnTo>
                    <a:pt x="0" y="93987"/>
                  </a:lnTo>
                  <a:cubicBezTo>
                    <a:pt x="0" y="69060"/>
                    <a:pt x="9902" y="45154"/>
                    <a:pt x="27528" y="27528"/>
                  </a:cubicBezTo>
                  <a:cubicBezTo>
                    <a:pt x="45154" y="9902"/>
                    <a:pt x="69060" y="0"/>
                    <a:pt x="93987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106436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909919" y="4277399"/>
            <a:ext cx="1518124" cy="1739970"/>
          </a:xfrm>
          <a:custGeom>
            <a:avLst/>
            <a:gdLst/>
            <a:ahLst/>
            <a:cxnLst/>
            <a:rect l="l" t="t" r="r" b="b"/>
            <a:pathLst>
              <a:path w="1518124" h="1739970">
                <a:moveTo>
                  <a:pt x="0" y="0"/>
                </a:moveTo>
                <a:lnTo>
                  <a:pt x="1518124" y="0"/>
                </a:lnTo>
                <a:lnTo>
                  <a:pt x="1518124" y="1739970"/>
                </a:lnTo>
                <a:lnTo>
                  <a:pt x="0" y="173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097073" y="4635521"/>
            <a:ext cx="1499593" cy="1595312"/>
          </a:xfrm>
          <a:custGeom>
            <a:avLst/>
            <a:gdLst/>
            <a:ahLst/>
            <a:cxnLst/>
            <a:rect l="l" t="t" r="r" b="b"/>
            <a:pathLst>
              <a:path w="1499593" h="1595312">
                <a:moveTo>
                  <a:pt x="0" y="0"/>
                </a:moveTo>
                <a:lnTo>
                  <a:pt x="1499593" y="0"/>
                </a:lnTo>
                <a:lnTo>
                  <a:pt x="1499593" y="1595312"/>
                </a:lnTo>
                <a:lnTo>
                  <a:pt x="0" y="1595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614617" y="8566826"/>
            <a:ext cx="2338169" cy="1332756"/>
          </a:xfrm>
          <a:custGeom>
            <a:avLst/>
            <a:gdLst/>
            <a:ahLst/>
            <a:cxnLst/>
            <a:rect l="l" t="t" r="r" b="b"/>
            <a:pathLst>
              <a:path w="2338169" h="1332756">
                <a:moveTo>
                  <a:pt x="0" y="0"/>
                </a:moveTo>
                <a:lnTo>
                  <a:pt x="2338169" y="0"/>
                </a:lnTo>
                <a:lnTo>
                  <a:pt x="2338169" y="1332757"/>
                </a:lnTo>
                <a:lnTo>
                  <a:pt x="0" y="1332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948367" y="8746367"/>
            <a:ext cx="1839802" cy="1483340"/>
          </a:xfrm>
          <a:custGeom>
            <a:avLst/>
            <a:gdLst/>
            <a:ahLst/>
            <a:cxnLst/>
            <a:rect l="l" t="t" r="r" b="b"/>
            <a:pathLst>
              <a:path w="1839802" h="1483340">
                <a:moveTo>
                  <a:pt x="0" y="0"/>
                </a:moveTo>
                <a:lnTo>
                  <a:pt x="1839801" y="0"/>
                </a:lnTo>
                <a:lnTo>
                  <a:pt x="1839801" y="1483341"/>
                </a:lnTo>
                <a:lnTo>
                  <a:pt x="0" y="1483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1055963" y="4456815"/>
            <a:ext cx="834779" cy="1542317"/>
          </a:xfrm>
          <a:custGeom>
            <a:avLst/>
            <a:gdLst/>
            <a:ahLst/>
            <a:cxnLst/>
            <a:rect l="l" t="t" r="r" b="b"/>
            <a:pathLst>
              <a:path w="834779" h="1542317">
                <a:moveTo>
                  <a:pt x="0" y="0"/>
                </a:moveTo>
                <a:lnTo>
                  <a:pt x="834779" y="0"/>
                </a:lnTo>
                <a:lnTo>
                  <a:pt x="834779" y="1542317"/>
                </a:lnTo>
                <a:lnTo>
                  <a:pt x="0" y="1542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9496152" y="6415626"/>
            <a:ext cx="4191294" cy="3658644"/>
            <a:chOff x="0" y="0"/>
            <a:chExt cx="1103880" cy="96359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03880" cy="963594"/>
            </a:xfrm>
            <a:custGeom>
              <a:avLst/>
              <a:gdLst/>
              <a:ahLst/>
              <a:cxnLst/>
              <a:rect l="l" t="t" r="r" b="b"/>
              <a:pathLst>
                <a:path w="1103880" h="963594">
                  <a:moveTo>
                    <a:pt x="94204" y="0"/>
                  </a:moveTo>
                  <a:lnTo>
                    <a:pt x="1009676" y="0"/>
                  </a:lnTo>
                  <a:cubicBezTo>
                    <a:pt x="1061703" y="0"/>
                    <a:pt x="1103880" y="42177"/>
                    <a:pt x="1103880" y="94204"/>
                  </a:cubicBezTo>
                  <a:lnTo>
                    <a:pt x="1103880" y="869389"/>
                  </a:lnTo>
                  <a:cubicBezTo>
                    <a:pt x="1103880" y="921417"/>
                    <a:pt x="1061703" y="963594"/>
                    <a:pt x="1009676" y="963594"/>
                  </a:cubicBezTo>
                  <a:lnTo>
                    <a:pt x="94204" y="963594"/>
                  </a:lnTo>
                  <a:cubicBezTo>
                    <a:pt x="42177" y="963594"/>
                    <a:pt x="0" y="921417"/>
                    <a:pt x="0" y="869389"/>
                  </a:cubicBezTo>
                  <a:lnTo>
                    <a:pt x="0" y="94204"/>
                  </a:lnTo>
                  <a:cubicBezTo>
                    <a:pt x="0" y="42177"/>
                    <a:pt x="42177" y="0"/>
                    <a:pt x="94204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1103880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687446" y="6415626"/>
            <a:ext cx="4200998" cy="3658644"/>
            <a:chOff x="0" y="0"/>
            <a:chExt cx="1106436" cy="96359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06436" cy="963594"/>
            </a:xfrm>
            <a:custGeom>
              <a:avLst/>
              <a:gdLst/>
              <a:ahLst/>
              <a:cxnLst/>
              <a:rect l="l" t="t" r="r" b="b"/>
              <a:pathLst>
                <a:path w="1106436" h="963594">
                  <a:moveTo>
                    <a:pt x="93987" y="0"/>
                  </a:moveTo>
                  <a:lnTo>
                    <a:pt x="1012449" y="0"/>
                  </a:lnTo>
                  <a:cubicBezTo>
                    <a:pt x="1037376" y="0"/>
                    <a:pt x="1061282" y="9902"/>
                    <a:pt x="1078908" y="27528"/>
                  </a:cubicBezTo>
                  <a:cubicBezTo>
                    <a:pt x="1096534" y="45154"/>
                    <a:pt x="1106436" y="69060"/>
                    <a:pt x="1106436" y="93987"/>
                  </a:cubicBezTo>
                  <a:lnTo>
                    <a:pt x="1106436" y="869607"/>
                  </a:lnTo>
                  <a:cubicBezTo>
                    <a:pt x="1106436" y="894534"/>
                    <a:pt x="1096534" y="918439"/>
                    <a:pt x="1078908" y="936065"/>
                  </a:cubicBezTo>
                  <a:cubicBezTo>
                    <a:pt x="1061282" y="953691"/>
                    <a:pt x="1037376" y="963594"/>
                    <a:pt x="1012449" y="963594"/>
                  </a:cubicBezTo>
                  <a:lnTo>
                    <a:pt x="93987" y="963594"/>
                  </a:lnTo>
                  <a:cubicBezTo>
                    <a:pt x="69060" y="963594"/>
                    <a:pt x="45154" y="953691"/>
                    <a:pt x="27528" y="936065"/>
                  </a:cubicBezTo>
                  <a:cubicBezTo>
                    <a:pt x="9902" y="918439"/>
                    <a:pt x="0" y="894534"/>
                    <a:pt x="0" y="869607"/>
                  </a:cubicBezTo>
                  <a:lnTo>
                    <a:pt x="0" y="93987"/>
                  </a:lnTo>
                  <a:cubicBezTo>
                    <a:pt x="0" y="69060"/>
                    <a:pt x="9902" y="45154"/>
                    <a:pt x="27528" y="27528"/>
                  </a:cubicBezTo>
                  <a:cubicBezTo>
                    <a:pt x="45154" y="9902"/>
                    <a:pt x="69060" y="0"/>
                    <a:pt x="93987" y="0"/>
                  </a:cubicBezTo>
                  <a:close/>
                </a:path>
              </a:pathLst>
            </a:custGeom>
            <a:solidFill>
              <a:srgbClr val="005C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1106436" cy="1039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flipH="1">
            <a:off x="14485333" y="4748434"/>
            <a:ext cx="1418489" cy="1369487"/>
          </a:xfrm>
          <a:custGeom>
            <a:avLst/>
            <a:gdLst/>
            <a:ahLst/>
            <a:cxnLst/>
            <a:rect l="l" t="t" r="r" b="b"/>
            <a:pathLst>
              <a:path w="1418489" h="1369487">
                <a:moveTo>
                  <a:pt x="1418489" y="0"/>
                </a:moveTo>
                <a:lnTo>
                  <a:pt x="0" y="0"/>
                </a:lnTo>
                <a:lnTo>
                  <a:pt x="0" y="1369486"/>
                </a:lnTo>
                <a:lnTo>
                  <a:pt x="1418489" y="1369486"/>
                </a:lnTo>
                <a:lnTo>
                  <a:pt x="14184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6046918" y="4748434"/>
            <a:ext cx="1355478" cy="1386679"/>
          </a:xfrm>
          <a:custGeom>
            <a:avLst/>
            <a:gdLst/>
            <a:ahLst/>
            <a:cxnLst/>
            <a:rect l="l" t="t" r="r" b="b"/>
            <a:pathLst>
              <a:path w="1355478" h="1386679">
                <a:moveTo>
                  <a:pt x="0" y="0"/>
                </a:moveTo>
                <a:lnTo>
                  <a:pt x="1355478" y="0"/>
                </a:lnTo>
                <a:lnTo>
                  <a:pt x="1355478" y="1386678"/>
                </a:lnTo>
                <a:lnTo>
                  <a:pt x="0" y="1386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0780631" y="8244948"/>
            <a:ext cx="1507444" cy="1507444"/>
          </a:xfrm>
          <a:custGeom>
            <a:avLst/>
            <a:gdLst/>
            <a:ahLst/>
            <a:cxnLst/>
            <a:rect l="l" t="t" r="r" b="b"/>
            <a:pathLst>
              <a:path w="1507444" h="1507444">
                <a:moveTo>
                  <a:pt x="0" y="0"/>
                </a:moveTo>
                <a:lnTo>
                  <a:pt x="1507444" y="0"/>
                </a:lnTo>
                <a:lnTo>
                  <a:pt x="1507444" y="1507444"/>
                </a:lnTo>
                <a:lnTo>
                  <a:pt x="0" y="1507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4902007" y="8204813"/>
            <a:ext cx="2003630" cy="1642977"/>
          </a:xfrm>
          <a:custGeom>
            <a:avLst/>
            <a:gdLst/>
            <a:ahLst/>
            <a:cxnLst/>
            <a:rect l="l" t="t" r="r" b="b"/>
            <a:pathLst>
              <a:path w="2003630" h="1642977">
                <a:moveTo>
                  <a:pt x="0" y="0"/>
                </a:moveTo>
                <a:lnTo>
                  <a:pt x="2003630" y="0"/>
                </a:lnTo>
                <a:lnTo>
                  <a:pt x="2003630" y="1642977"/>
                </a:lnTo>
                <a:lnTo>
                  <a:pt x="0" y="16429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307307" y="735143"/>
            <a:ext cx="8067856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Dialysis Mindset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73334" y="2511203"/>
            <a:ext cx="419129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is a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 commitment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144967" y="2436220"/>
            <a:ext cx="3420914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You are commiting to your health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66935" y="6625631"/>
            <a:ext cx="340409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is a sign of failure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887979" y="6462272"/>
            <a:ext cx="3960577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It just means your body needs more help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867325" y="2460564"/>
            <a:ext cx="3334056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Dialysis is the end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777155" y="2436220"/>
            <a:ext cx="3906689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You can work, travel, exercise, and live well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470273" y="6462272"/>
            <a:ext cx="421717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There is nothing you can do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811271" y="6462272"/>
            <a:ext cx="4019727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You can slow  progression</a:t>
            </a:r>
          </a:p>
        </p:txBody>
      </p:sp>
      <p:sp>
        <p:nvSpPr>
          <p:cNvPr id="50" name="Freeform 50"/>
          <p:cNvSpPr/>
          <p:nvPr/>
        </p:nvSpPr>
        <p:spPr>
          <a:xfrm rot="7313481" flipH="1">
            <a:off x="3257270" y="1382945"/>
            <a:ext cx="1340129" cy="2130263"/>
          </a:xfrm>
          <a:custGeom>
            <a:avLst/>
            <a:gdLst/>
            <a:ahLst/>
            <a:cxnLst/>
            <a:rect l="l" t="t" r="r" b="b"/>
            <a:pathLst>
              <a:path w="1340129" h="2130263">
                <a:moveTo>
                  <a:pt x="1340129" y="0"/>
                </a:moveTo>
                <a:lnTo>
                  <a:pt x="0" y="0"/>
                </a:lnTo>
                <a:lnTo>
                  <a:pt x="0" y="2130264"/>
                </a:lnTo>
                <a:lnTo>
                  <a:pt x="1340129" y="2130264"/>
                </a:lnTo>
                <a:lnTo>
                  <a:pt x="134012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 rot="7313481" flipH="1">
            <a:off x="12167148" y="1382945"/>
            <a:ext cx="1340129" cy="2130263"/>
          </a:xfrm>
          <a:custGeom>
            <a:avLst/>
            <a:gdLst/>
            <a:ahLst/>
            <a:cxnLst/>
            <a:rect l="l" t="t" r="r" b="b"/>
            <a:pathLst>
              <a:path w="1340129" h="2130263">
                <a:moveTo>
                  <a:pt x="1340130" y="0"/>
                </a:moveTo>
                <a:lnTo>
                  <a:pt x="0" y="0"/>
                </a:lnTo>
                <a:lnTo>
                  <a:pt x="0" y="2130264"/>
                </a:lnTo>
                <a:lnTo>
                  <a:pt x="1340130" y="2130264"/>
                </a:lnTo>
                <a:lnTo>
                  <a:pt x="134013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rot="7313481" flipH="1">
            <a:off x="3257270" y="5310359"/>
            <a:ext cx="1340129" cy="2130263"/>
          </a:xfrm>
          <a:custGeom>
            <a:avLst/>
            <a:gdLst/>
            <a:ahLst/>
            <a:cxnLst/>
            <a:rect l="l" t="t" r="r" b="b"/>
            <a:pathLst>
              <a:path w="1340129" h="2130263">
                <a:moveTo>
                  <a:pt x="1340129" y="0"/>
                </a:moveTo>
                <a:lnTo>
                  <a:pt x="0" y="0"/>
                </a:lnTo>
                <a:lnTo>
                  <a:pt x="0" y="2130264"/>
                </a:lnTo>
                <a:lnTo>
                  <a:pt x="1340129" y="2130264"/>
                </a:lnTo>
                <a:lnTo>
                  <a:pt x="134012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7313481" flipH="1">
            <a:off x="12061642" y="5350494"/>
            <a:ext cx="1340129" cy="2130263"/>
          </a:xfrm>
          <a:custGeom>
            <a:avLst/>
            <a:gdLst/>
            <a:ahLst/>
            <a:cxnLst/>
            <a:rect l="l" t="t" r="r" b="b"/>
            <a:pathLst>
              <a:path w="1340129" h="2130263">
                <a:moveTo>
                  <a:pt x="1340129" y="0"/>
                </a:moveTo>
                <a:lnTo>
                  <a:pt x="0" y="0"/>
                </a:lnTo>
                <a:lnTo>
                  <a:pt x="0" y="2130264"/>
                </a:lnTo>
                <a:lnTo>
                  <a:pt x="1340129" y="2130264"/>
                </a:lnTo>
                <a:lnTo>
                  <a:pt x="134012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7511" y="973268"/>
            <a:ext cx="9879017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Next Step Classes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7415" y="2645463"/>
            <a:ext cx="7946585" cy="525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Learn more about doing dialysis at home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Free community class at Northwest Kidney Centers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Home Hemodialysis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Peritoneal Dialysis</a:t>
            </a:r>
          </a:p>
          <a:p>
            <a:pPr algn="l">
              <a:lnSpc>
                <a:spcPts val="5880"/>
              </a:lnSpc>
            </a:pPr>
            <a:endParaRPr lang="en-US" sz="420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333057" y="2083326"/>
            <a:ext cx="5640866" cy="564086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6510" t="-1236" r="-15343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754152" y="4575263"/>
            <a:ext cx="3783849" cy="4025371"/>
          </a:xfrm>
          <a:custGeom>
            <a:avLst/>
            <a:gdLst/>
            <a:ahLst/>
            <a:cxnLst/>
            <a:rect l="l" t="t" r="r" b="b"/>
            <a:pathLst>
              <a:path w="3783849" h="4025371">
                <a:moveTo>
                  <a:pt x="0" y="0"/>
                </a:moveTo>
                <a:lnTo>
                  <a:pt x="3783849" y="0"/>
                </a:lnTo>
                <a:lnTo>
                  <a:pt x="3783849" y="4025371"/>
                </a:lnTo>
                <a:lnTo>
                  <a:pt x="0" y="4025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396" y="5051926"/>
            <a:ext cx="3629362" cy="362936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76" y="-142112"/>
            <a:ext cx="18777404" cy="8145529"/>
            <a:chOff x="0" y="0"/>
            <a:chExt cx="4945489" cy="21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5489" cy="2145324"/>
            </a:xfrm>
            <a:custGeom>
              <a:avLst/>
              <a:gdLst/>
              <a:ahLst/>
              <a:cxnLst/>
              <a:rect l="l" t="t" r="r" b="b"/>
              <a:pathLst>
                <a:path w="4945489" h="2145324">
                  <a:moveTo>
                    <a:pt x="0" y="0"/>
                  </a:moveTo>
                  <a:lnTo>
                    <a:pt x="4945489" y="0"/>
                  </a:lnTo>
                  <a:lnTo>
                    <a:pt x="4945489" y="2145324"/>
                  </a:lnTo>
                  <a:lnTo>
                    <a:pt x="0" y="2145324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45489" cy="2221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38237">
            <a:off x="12601279" y="2500319"/>
            <a:ext cx="5396802" cy="53968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49046" y="4629894"/>
            <a:ext cx="3797886" cy="4040304"/>
          </a:xfrm>
          <a:custGeom>
            <a:avLst/>
            <a:gdLst/>
            <a:ahLst/>
            <a:cxnLst/>
            <a:rect l="l" t="t" r="r" b="b"/>
            <a:pathLst>
              <a:path w="3797886" h="4040304">
                <a:moveTo>
                  <a:pt x="0" y="0"/>
                </a:moveTo>
                <a:lnTo>
                  <a:pt x="3797886" y="0"/>
                </a:lnTo>
                <a:lnTo>
                  <a:pt x="3797886" y="4040303"/>
                </a:lnTo>
                <a:lnTo>
                  <a:pt x="0" y="4040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286" y="5141289"/>
            <a:ext cx="3629362" cy="362936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48212" y="2489810"/>
            <a:ext cx="9035162" cy="525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Eating Well Living Well Class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Free community class at NKC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Medical Nutrition Therapy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1:1 counseling with a dietitian</a:t>
            </a:r>
          </a:p>
          <a:p>
            <a:pPr marL="1813560" lvl="2" indent="-604520" algn="l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covered by most insurance plans. Need MD referral.</a:t>
            </a:r>
          </a:p>
          <a:p>
            <a:pPr algn="l">
              <a:lnSpc>
                <a:spcPts val="5880"/>
              </a:lnSpc>
            </a:pPr>
            <a:endParaRPr lang="en-US" sz="4200">
              <a:solidFill>
                <a:srgbClr val="FFFFFF"/>
              </a:solidFill>
              <a:latin typeface="Grotesque MT Std"/>
              <a:ea typeface="Grotesque MT Std"/>
              <a:cs typeface="Grotesque MT Std"/>
              <a:sym typeface="Grotesque MT St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7511" y="973268"/>
            <a:ext cx="15346479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Nutrition Classes and Counseling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958" y="0"/>
            <a:ext cx="18908084" cy="8003417"/>
            <a:chOff x="0" y="0"/>
            <a:chExt cx="4979907" cy="21078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9907" cy="2107896"/>
            </a:xfrm>
            <a:custGeom>
              <a:avLst/>
              <a:gdLst/>
              <a:ahLst/>
              <a:cxnLst/>
              <a:rect l="l" t="t" r="r" b="b"/>
              <a:pathLst>
                <a:path w="4979907" h="2107896">
                  <a:moveTo>
                    <a:pt x="0" y="0"/>
                  </a:moveTo>
                  <a:lnTo>
                    <a:pt x="4979907" y="0"/>
                  </a:lnTo>
                  <a:lnTo>
                    <a:pt x="4979907" y="2107896"/>
                  </a:lnTo>
                  <a:lnTo>
                    <a:pt x="0" y="2107896"/>
                  </a:lnTo>
                  <a:close/>
                </a:path>
              </a:pathLst>
            </a:custGeom>
            <a:solidFill>
              <a:srgbClr val="1E9D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79907" cy="218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353435" y="5996233"/>
            <a:ext cx="3269365" cy="1315332"/>
            <a:chOff x="0" y="0"/>
            <a:chExt cx="861067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1067" cy="346425"/>
            </a:xfrm>
            <a:custGeom>
              <a:avLst/>
              <a:gdLst/>
              <a:ahLst/>
              <a:cxnLst/>
              <a:rect l="l" t="t" r="r" b="b"/>
              <a:pathLst>
                <a:path w="861067" h="346425">
                  <a:moveTo>
                    <a:pt x="120769" y="0"/>
                  </a:moveTo>
                  <a:lnTo>
                    <a:pt x="740298" y="0"/>
                  </a:lnTo>
                  <a:cubicBezTo>
                    <a:pt x="806997" y="0"/>
                    <a:pt x="861067" y="54070"/>
                    <a:pt x="861067" y="120769"/>
                  </a:cubicBezTo>
                  <a:lnTo>
                    <a:pt x="861067" y="225656"/>
                  </a:lnTo>
                  <a:cubicBezTo>
                    <a:pt x="861067" y="292355"/>
                    <a:pt x="806997" y="346425"/>
                    <a:pt x="740298" y="346425"/>
                  </a:cubicBezTo>
                  <a:lnTo>
                    <a:pt x="120769" y="346425"/>
                  </a:lnTo>
                  <a:cubicBezTo>
                    <a:pt x="54070" y="346425"/>
                    <a:pt x="0" y="292355"/>
                    <a:pt x="0" y="225656"/>
                  </a:cubicBezTo>
                  <a:lnTo>
                    <a:pt x="0" y="120769"/>
                  </a:lnTo>
                  <a:cubicBezTo>
                    <a:pt x="0" y="54070"/>
                    <a:pt x="54070" y="0"/>
                    <a:pt x="12076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861067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4338630" y="6881617"/>
            <a:ext cx="3086100" cy="1315332"/>
            <a:chOff x="0" y="0"/>
            <a:chExt cx="812800" cy="3464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46425"/>
            </a:xfrm>
            <a:custGeom>
              <a:avLst/>
              <a:gdLst/>
              <a:ahLst/>
              <a:cxnLst/>
              <a:rect l="l" t="t" r="r" b="b"/>
              <a:pathLst>
                <a:path w="812800" h="34642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18484"/>
                  </a:lnTo>
                  <a:cubicBezTo>
                    <a:pt x="812800" y="252416"/>
                    <a:pt x="799321" y="284958"/>
                    <a:pt x="775327" y="308952"/>
                  </a:cubicBezTo>
                  <a:cubicBezTo>
                    <a:pt x="751333" y="332945"/>
                    <a:pt x="718791" y="346425"/>
                    <a:pt x="684859" y="346425"/>
                  </a:cubicBezTo>
                  <a:lnTo>
                    <a:pt x="127941" y="346425"/>
                  </a:lnTo>
                  <a:cubicBezTo>
                    <a:pt x="94009" y="346425"/>
                    <a:pt x="61467" y="332945"/>
                    <a:pt x="37473" y="308952"/>
                  </a:cubicBezTo>
                  <a:cubicBezTo>
                    <a:pt x="13479" y="284958"/>
                    <a:pt x="0" y="252416"/>
                    <a:pt x="0" y="21848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812800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40586" y="7939210"/>
            <a:ext cx="17079931" cy="1315332"/>
            <a:chOff x="0" y="0"/>
            <a:chExt cx="4498418" cy="3464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98418" cy="346425"/>
            </a:xfrm>
            <a:custGeom>
              <a:avLst/>
              <a:gdLst/>
              <a:ahLst/>
              <a:cxnLst/>
              <a:rect l="l" t="t" r="r" b="b"/>
              <a:pathLst>
                <a:path w="4498418" h="346425">
                  <a:moveTo>
                    <a:pt x="23117" y="0"/>
                  </a:moveTo>
                  <a:lnTo>
                    <a:pt x="4475301" y="0"/>
                  </a:lnTo>
                  <a:cubicBezTo>
                    <a:pt x="4481432" y="0"/>
                    <a:pt x="4487312" y="2436"/>
                    <a:pt x="4491647" y="6771"/>
                  </a:cubicBezTo>
                  <a:cubicBezTo>
                    <a:pt x="4495983" y="11106"/>
                    <a:pt x="4498418" y="16986"/>
                    <a:pt x="4498418" y="23117"/>
                  </a:cubicBezTo>
                  <a:lnTo>
                    <a:pt x="4498418" y="323308"/>
                  </a:lnTo>
                  <a:cubicBezTo>
                    <a:pt x="4498418" y="329439"/>
                    <a:pt x="4495983" y="335319"/>
                    <a:pt x="4491647" y="339654"/>
                  </a:cubicBezTo>
                  <a:cubicBezTo>
                    <a:pt x="4487312" y="343989"/>
                    <a:pt x="4481432" y="346425"/>
                    <a:pt x="4475301" y="346425"/>
                  </a:cubicBezTo>
                  <a:lnTo>
                    <a:pt x="23117" y="346425"/>
                  </a:lnTo>
                  <a:cubicBezTo>
                    <a:pt x="16986" y="346425"/>
                    <a:pt x="11106" y="343989"/>
                    <a:pt x="6771" y="339654"/>
                  </a:cubicBezTo>
                  <a:cubicBezTo>
                    <a:pt x="2436" y="335319"/>
                    <a:pt x="0" y="329439"/>
                    <a:pt x="0" y="323308"/>
                  </a:cubicBezTo>
                  <a:lnTo>
                    <a:pt x="0" y="23117"/>
                  </a:lnTo>
                  <a:cubicBezTo>
                    <a:pt x="0" y="16986"/>
                    <a:pt x="2436" y="11106"/>
                    <a:pt x="6771" y="6771"/>
                  </a:cubicBezTo>
                  <a:cubicBezTo>
                    <a:pt x="11106" y="2436"/>
                    <a:pt x="16986" y="0"/>
                    <a:pt x="23117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449841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539345" y="7311565"/>
            <a:ext cx="1933134" cy="945618"/>
            <a:chOff x="0" y="0"/>
            <a:chExt cx="509138" cy="2490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9138" cy="249052"/>
            </a:xfrm>
            <a:custGeom>
              <a:avLst/>
              <a:gdLst/>
              <a:ahLst/>
              <a:cxnLst/>
              <a:rect l="l" t="t" r="r" b="b"/>
              <a:pathLst>
                <a:path w="509138" h="249052">
                  <a:moveTo>
                    <a:pt x="0" y="0"/>
                  </a:moveTo>
                  <a:lnTo>
                    <a:pt x="509138" y="0"/>
                  </a:lnTo>
                  <a:lnTo>
                    <a:pt x="509138" y="249052"/>
                  </a:lnTo>
                  <a:lnTo>
                    <a:pt x="0" y="249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509138" cy="325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668767" y="7390781"/>
            <a:ext cx="1441275" cy="1441275"/>
          </a:xfrm>
          <a:custGeom>
            <a:avLst/>
            <a:gdLst/>
            <a:ahLst/>
            <a:cxnLst/>
            <a:rect l="l" t="t" r="r" b="b"/>
            <a:pathLst>
              <a:path w="1441275" h="1441275">
                <a:moveTo>
                  <a:pt x="0" y="0"/>
                </a:moveTo>
                <a:lnTo>
                  <a:pt x="1441275" y="0"/>
                </a:lnTo>
                <a:lnTo>
                  <a:pt x="1441275" y="1441275"/>
                </a:lnTo>
                <a:lnTo>
                  <a:pt x="0" y="1441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86549" y="723900"/>
            <a:ext cx="6965278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Questions?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4176" y="7863768"/>
            <a:ext cx="10202334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What is your next step?</a:t>
            </a:r>
          </a:p>
        </p:txBody>
      </p:sp>
      <p:sp>
        <p:nvSpPr>
          <p:cNvPr id="20" name="Freeform 20"/>
          <p:cNvSpPr/>
          <p:nvPr/>
        </p:nvSpPr>
        <p:spPr>
          <a:xfrm>
            <a:off x="12342697" y="6885081"/>
            <a:ext cx="3144530" cy="1544750"/>
          </a:xfrm>
          <a:custGeom>
            <a:avLst/>
            <a:gdLst/>
            <a:ahLst/>
            <a:cxnLst/>
            <a:rect l="l" t="t" r="r" b="b"/>
            <a:pathLst>
              <a:path w="3144530" h="1544750">
                <a:moveTo>
                  <a:pt x="0" y="0"/>
                </a:moveTo>
                <a:lnTo>
                  <a:pt x="3144530" y="0"/>
                </a:lnTo>
                <a:lnTo>
                  <a:pt x="3144530" y="1544750"/>
                </a:lnTo>
                <a:lnTo>
                  <a:pt x="0" y="1544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904638">
            <a:off x="9934896" y="7011999"/>
            <a:ext cx="3144530" cy="1544750"/>
          </a:xfrm>
          <a:custGeom>
            <a:avLst/>
            <a:gdLst/>
            <a:ahLst/>
            <a:cxnLst/>
            <a:rect l="l" t="t" r="r" b="b"/>
            <a:pathLst>
              <a:path w="3144530" h="1544750">
                <a:moveTo>
                  <a:pt x="0" y="0"/>
                </a:moveTo>
                <a:lnTo>
                  <a:pt x="3144530" y="0"/>
                </a:lnTo>
                <a:lnTo>
                  <a:pt x="3144530" y="1544750"/>
                </a:lnTo>
                <a:lnTo>
                  <a:pt x="0" y="1544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686550"/>
            <a:chOff x="0" y="0"/>
            <a:chExt cx="4816593" cy="1761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61067"/>
            </a:xfrm>
            <a:custGeom>
              <a:avLst/>
              <a:gdLst/>
              <a:ahLst/>
              <a:cxnLst/>
              <a:rect l="l" t="t" r="r" b="b"/>
              <a:pathLst>
                <a:path w="4816592" h="1761067">
                  <a:moveTo>
                    <a:pt x="0" y="0"/>
                  </a:moveTo>
                  <a:lnTo>
                    <a:pt x="4816592" y="0"/>
                  </a:lnTo>
                  <a:lnTo>
                    <a:pt x="4816592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7528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1837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67397" y="8371446"/>
            <a:ext cx="7419731" cy="1550724"/>
          </a:xfrm>
          <a:custGeom>
            <a:avLst/>
            <a:gdLst/>
            <a:ahLst/>
            <a:cxnLst/>
            <a:rect l="l" t="t" r="r" b="b"/>
            <a:pathLst>
              <a:path w="7419731" h="1550724">
                <a:moveTo>
                  <a:pt x="0" y="0"/>
                </a:moveTo>
                <a:lnTo>
                  <a:pt x="7419730" y="0"/>
                </a:lnTo>
                <a:lnTo>
                  <a:pt x="7419730" y="1550724"/>
                </a:lnTo>
                <a:lnTo>
                  <a:pt x="0" y="1550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6028884"/>
            <a:ext cx="18373815" cy="1315332"/>
            <a:chOff x="0" y="0"/>
            <a:chExt cx="4839194" cy="346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39194" cy="346425"/>
            </a:xfrm>
            <a:custGeom>
              <a:avLst/>
              <a:gdLst/>
              <a:ahLst/>
              <a:cxnLst/>
              <a:rect l="l" t="t" r="r" b="b"/>
              <a:pathLst>
                <a:path w="4839194" h="346425">
                  <a:moveTo>
                    <a:pt x="0" y="0"/>
                  </a:moveTo>
                  <a:lnTo>
                    <a:pt x="4839194" y="0"/>
                  </a:lnTo>
                  <a:lnTo>
                    <a:pt x="4839194" y="346425"/>
                  </a:lnTo>
                  <a:lnTo>
                    <a:pt x="0" y="346425"/>
                  </a:ln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39194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0"/>
            <a:ext cx="4897012" cy="3264675"/>
          </a:xfrm>
          <a:custGeom>
            <a:avLst/>
            <a:gdLst/>
            <a:ahLst/>
            <a:cxnLst/>
            <a:rect l="l" t="t" r="r" b="b"/>
            <a:pathLst>
              <a:path w="4897012" h="3264675">
                <a:moveTo>
                  <a:pt x="0" y="0"/>
                </a:moveTo>
                <a:lnTo>
                  <a:pt x="4897012" y="0"/>
                </a:lnTo>
                <a:lnTo>
                  <a:pt x="4897012" y="3264675"/>
                </a:lnTo>
                <a:lnTo>
                  <a:pt x="0" y="3264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97012" y="0"/>
            <a:ext cx="4019256" cy="6028884"/>
          </a:xfrm>
          <a:custGeom>
            <a:avLst/>
            <a:gdLst/>
            <a:ahLst/>
            <a:cxnLst/>
            <a:rect l="l" t="t" r="r" b="b"/>
            <a:pathLst>
              <a:path w="4019256" h="6028884">
                <a:moveTo>
                  <a:pt x="0" y="0"/>
                </a:moveTo>
                <a:lnTo>
                  <a:pt x="4019256" y="0"/>
                </a:lnTo>
                <a:lnTo>
                  <a:pt x="4019256" y="6028884"/>
                </a:lnTo>
                <a:lnTo>
                  <a:pt x="0" y="6028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30625" y="2677126"/>
            <a:ext cx="5027637" cy="3351758"/>
          </a:xfrm>
          <a:custGeom>
            <a:avLst/>
            <a:gdLst/>
            <a:ahLst/>
            <a:cxnLst/>
            <a:rect l="l" t="t" r="r" b="b"/>
            <a:pathLst>
              <a:path w="5027637" h="3351758">
                <a:moveTo>
                  <a:pt x="0" y="0"/>
                </a:moveTo>
                <a:lnTo>
                  <a:pt x="5027637" y="0"/>
                </a:lnTo>
                <a:lnTo>
                  <a:pt x="5027637" y="3351758"/>
                </a:lnTo>
                <a:lnTo>
                  <a:pt x="0" y="3351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916268" y="2521555"/>
            <a:ext cx="5260994" cy="3507329"/>
          </a:xfrm>
          <a:custGeom>
            <a:avLst/>
            <a:gdLst/>
            <a:ahLst/>
            <a:cxnLst/>
            <a:rect l="l" t="t" r="r" b="b"/>
            <a:pathLst>
              <a:path w="5260994" h="3507329">
                <a:moveTo>
                  <a:pt x="0" y="0"/>
                </a:moveTo>
                <a:lnTo>
                  <a:pt x="5260994" y="0"/>
                </a:lnTo>
                <a:lnTo>
                  <a:pt x="5260994" y="3507329"/>
                </a:lnTo>
                <a:lnTo>
                  <a:pt x="0" y="3507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063271" y="-308209"/>
            <a:ext cx="4224729" cy="6337093"/>
          </a:xfrm>
          <a:custGeom>
            <a:avLst/>
            <a:gdLst/>
            <a:ahLst/>
            <a:cxnLst/>
            <a:rect l="l" t="t" r="r" b="b"/>
            <a:pathLst>
              <a:path w="4224729" h="6337093">
                <a:moveTo>
                  <a:pt x="0" y="0"/>
                </a:moveTo>
                <a:lnTo>
                  <a:pt x="4224729" y="0"/>
                </a:lnTo>
                <a:lnTo>
                  <a:pt x="4224729" y="6337093"/>
                </a:lnTo>
                <a:lnTo>
                  <a:pt x="0" y="63370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916268" y="0"/>
            <a:ext cx="5147003" cy="3196406"/>
          </a:xfrm>
          <a:custGeom>
            <a:avLst/>
            <a:gdLst/>
            <a:ahLst/>
            <a:cxnLst/>
            <a:rect l="l" t="t" r="r" b="b"/>
            <a:pathLst>
              <a:path w="5147003" h="3196406">
                <a:moveTo>
                  <a:pt x="0" y="0"/>
                </a:moveTo>
                <a:lnTo>
                  <a:pt x="5147003" y="0"/>
                </a:lnTo>
                <a:lnTo>
                  <a:pt x="5147003" y="3196406"/>
                </a:lnTo>
                <a:lnTo>
                  <a:pt x="0" y="3196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3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944" y="-95472"/>
            <a:ext cx="18669889" cy="8098890"/>
            <a:chOff x="0" y="0"/>
            <a:chExt cx="4917172" cy="2133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7172" cy="2133041"/>
            </a:xfrm>
            <a:custGeom>
              <a:avLst/>
              <a:gdLst/>
              <a:ahLst/>
              <a:cxnLst/>
              <a:rect l="l" t="t" r="r" b="b"/>
              <a:pathLst>
                <a:path w="4917172" h="2133041">
                  <a:moveTo>
                    <a:pt x="0" y="0"/>
                  </a:moveTo>
                  <a:lnTo>
                    <a:pt x="4917172" y="0"/>
                  </a:lnTo>
                  <a:lnTo>
                    <a:pt x="4917172" y="2133041"/>
                  </a:lnTo>
                  <a:lnTo>
                    <a:pt x="0" y="2133041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17172" cy="220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6135">
            <a:off x="11127434" y="180015"/>
            <a:ext cx="4853061" cy="9018908"/>
          </a:xfrm>
          <a:custGeom>
            <a:avLst/>
            <a:gdLst/>
            <a:ahLst/>
            <a:cxnLst/>
            <a:rect l="l" t="t" r="r" b="b"/>
            <a:pathLst>
              <a:path w="4853061" h="9018908">
                <a:moveTo>
                  <a:pt x="0" y="0"/>
                </a:moveTo>
                <a:lnTo>
                  <a:pt x="4853061" y="0"/>
                </a:lnTo>
                <a:lnTo>
                  <a:pt x="4853061" y="9018908"/>
                </a:lnTo>
                <a:lnTo>
                  <a:pt x="0" y="9018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64" t="-10972" r="-38382" b="-117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394140" y="3140764"/>
            <a:ext cx="3397138" cy="339713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329524" y="3076149"/>
            <a:ext cx="3526369" cy="352636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4705" b="-14705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7511" y="973268"/>
            <a:ext cx="7084793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Your Kidneys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5527" y="3068663"/>
            <a:ext cx="11223120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In your middle back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Each kidney is the size of your fist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The kidneys have a filtering system called the glomerulus that cleans the blood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29160" y="6507268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nephron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29160" y="2277954"/>
            <a:ext cx="454978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glomerulus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15597315" y="2941118"/>
            <a:ext cx="0" cy="10409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V="1">
            <a:off x="16545327" y="5628275"/>
            <a:ext cx="0" cy="10409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812" y="-95472"/>
            <a:ext cx="18669889" cy="8098890"/>
            <a:chOff x="0" y="0"/>
            <a:chExt cx="4917172" cy="2133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7172" cy="2133041"/>
            </a:xfrm>
            <a:custGeom>
              <a:avLst/>
              <a:gdLst/>
              <a:ahLst/>
              <a:cxnLst/>
              <a:rect l="l" t="t" r="r" b="b"/>
              <a:pathLst>
                <a:path w="4917172" h="2133041">
                  <a:moveTo>
                    <a:pt x="0" y="0"/>
                  </a:moveTo>
                  <a:lnTo>
                    <a:pt x="4917172" y="0"/>
                  </a:lnTo>
                  <a:lnTo>
                    <a:pt x="4917172" y="2133041"/>
                  </a:lnTo>
                  <a:lnTo>
                    <a:pt x="0" y="2133041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17172" cy="220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99199" y="4110039"/>
            <a:ext cx="2866528" cy="3502295"/>
          </a:xfrm>
          <a:custGeom>
            <a:avLst/>
            <a:gdLst/>
            <a:ahLst/>
            <a:cxnLst/>
            <a:rect l="l" t="t" r="r" b="b"/>
            <a:pathLst>
              <a:path w="2866528" h="3502295">
                <a:moveTo>
                  <a:pt x="0" y="0"/>
                </a:moveTo>
                <a:lnTo>
                  <a:pt x="2866528" y="0"/>
                </a:lnTo>
                <a:lnTo>
                  <a:pt x="2866528" y="3502295"/>
                </a:lnTo>
                <a:lnTo>
                  <a:pt x="0" y="35022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98423" y="4001709"/>
            <a:ext cx="3342228" cy="4163563"/>
          </a:xfrm>
          <a:custGeom>
            <a:avLst/>
            <a:gdLst/>
            <a:ahLst/>
            <a:cxnLst/>
            <a:rect l="l" t="t" r="r" b="b"/>
            <a:pathLst>
              <a:path w="3342228" h="4163563">
                <a:moveTo>
                  <a:pt x="0" y="0"/>
                </a:moveTo>
                <a:lnTo>
                  <a:pt x="3342228" y="0"/>
                </a:lnTo>
                <a:lnTo>
                  <a:pt x="3342228" y="4163563"/>
                </a:lnTo>
                <a:lnTo>
                  <a:pt x="0" y="416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18" r="-65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751277" y="3686517"/>
            <a:ext cx="5810946" cy="4488350"/>
          </a:xfrm>
          <a:custGeom>
            <a:avLst/>
            <a:gdLst/>
            <a:ahLst/>
            <a:cxnLst/>
            <a:rect l="l" t="t" r="r" b="b"/>
            <a:pathLst>
              <a:path w="5810946" h="4488350">
                <a:moveTo>
                  <a:pt x="0" y="0"/>
                </a:moveTo>
                <a:lnTo>
                  <a:pt x="5810946" y="0"/>
                </a:lnTo>
                <a:lnTo>
                  <a:pt x="5810946" y="4488350"/>
                </a:lnTo>
                <a:lnTo>
                  <a:pt x="0" y="4488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40623" y="3686517"/>
            <a:ext cx="5894172" cy="4552634"/>
          </a:xfrm>
          <a:custGeom>
            <a:avLst/>
            <a:gdLst/>
            <a:ahLst/>
            <a:cxnLst/>
            <a:rect l="l" t="t" r="r" b="b"/>
            <a:pathLst>
              <a:path w="5894172" h="4552634">
                <a:moveTo>
                  <a:pt x="0" y="0"/>
                </a:moveTo>
                <a:lnTo>
                  <a:pt x="5894173" y="0"/>
                </a:lnTo>
                <a:lnTo>
                  <a:pt x="5894173" y="4552634"/>
                </a:lnTo>
                <a:lnTo>
                  <a:pt x="0" y="455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27799" y="3779405"/>
            <a:ext cx="5682788" cy="4389362"/>
          </a:xfrm>
          <a:custGeom>
            <a:avLst/>
            <a:gdLst/>
            <a:ahLst/>
            <a:cxnLst/>
            <a:rect l="l" t="t" r="r" b="b"/>
            <a:pathLst>
              <a:path w="5682788" h="4389362">
                <a:moveTo>
                  <a:pt x="0" y="0"/>
                </a:moveTo>
                <a:lnTo>
                  <a:pt x="5682789" y="0"/>
                </a:lnTo>
                <a:lnTo>
                  <a:pt x="5682789" y="4389362"/>
                </a:lnTo>
                <a:lnTo>
                  <a:pt x="0" y="4389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60150" y="3390334"/>
            <a:ext cx="74815" cy="4114800"/>
          </a:xfrm>
          <a:custGeom>
            <a:avLst/>
            <a:gdLst/>
            <a:ahLst/>
            <a:cxnLst/>
            <a:rect l="l" t="t" r="r" b="b"/>
            <a:pathLst>
              <a:path w="74815" h="4114800">
                <a:moveTo>
                  <a:pt x="0" y="0"/>
                </a:moveTo>
                <a:lnTo>
                  <a:pt x="74815" y="0"/>
                </a:lnTo>
                <a:lnTo>
                  <a:pt x="748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07511" y="973268"/>
            <a:ext cx="15111231" cy="147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eGFR (Glomerular Filtration Rate)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60544" y="2460564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Stage 5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GFR &lt; 15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19242" y="7841492"/>
            <a:ext cx="3100590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Transplant/Dialysis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47773" y="2460564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Stage 4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GFR 15-29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47252" y="2460564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Stage 3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GFR 30-44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90839" y="2460564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Stage 2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GFR 60-90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698483" y="2460564"/>
            <a:ext cx="454978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Stage 1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GFR &gt; 90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4871617" y="7314526"/>
            <a:ext cx="0" cy="1286108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944" y="-217260"/>
            <a:ext cx="18801272" cy="8220677"/>
            <a:chOff x="0" y="0"/>
            <a:chExt cx="4951775" cy="21651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1775" cy="2165117"/>
            </a:xfrm>
            <a:custGeom>
              <a:avLst/>
              <a:gdLst/>
              <a:ahLst/>
              <a:cxnLst/>
              <a:rect l="l" t="t" r="r" b="b"/>
              <a:pathLst>
                <a:path w="4951775" h="2165117">
                  <a:moveTo>
                    <a:pt x="0" y="0"/>
                  </a:moveTo>
                  <a:lnTo>
                    <a:pt x="4951775" y="0"/>
                  </a:lnTo>
                  <a:lnTo>
                    <a:pt x="4951775" y="2165117"/>
                  </a:lnTo>
                  <a:lnTo>
                    <a:pt x="0" y="2165117"/>
                  </a:lnTo>
                  <a:close/>
                </a:path>
              </a:pathLst>
            </a:custGeom>
            <a:solidFill>
              <a:srgbClr val="1E9D8B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51775" cy="2241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483" y="7942968"/>
            <a:ext cx="19308811" cy="1315332"/>
            <a:chOff x="0" y="0"/>
            <a:chExt cx="5085448" cy="346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5448" cy="346425"/>
            </a:xfrm>
            <a:custGeom>
              <a:avLst/>
              <a:gdLst/>
              <a:ahLst/>
              <a:cxnLst/>
              <a:rect l="l" t="t" r="r" b="b"/>
              <a:pathLst>
                <a:path w="5085448" h="346425">
                  <a:moveTo>
                    <a:pt x="20449" y="0"/>
                  </a:moveTo>
                  <a:lnTo>
                    <a:pt x="5064999" y="0"/>
                  </a:lnTo>
                  <a:cubicBezTo>
                    <a:pt x="5070423" y="0"/>
                    <a:pt x="5075624" y="2154"/>
                    <a:pt x="5079459" y="5989"/>
                  </a:cubicBezTo>
                  <a:cubicBezTo>
                    <a:pt x="5083294" y="9824"/>
                    <a:pt x="5085448" y="15025"/>
                    <a:pt x="5085448" y="20449"/>
                  </a:cubicBezTo>
                  <a:lnTo>
                    <a:pt x="5085448" y="325976"/>
                  </a:lnTo>
                  <a:cubicBezTo>
                    <a:pt x="5085448" y="331400"/>
                    <a:pt x="5083294" y="336601"/>
                    <a:pt x="5079459" y="340436"/>
                  </a:cubicBezTo>
                  <a:cubicBezTo>
                    <a:pt x="5075624" y="344270"/>
                    <a:pt x="5070423" y="346425"/>
                    <a:pt x="5064999" y="346425"/>
                  </a:cubicBezTo>
                  <a:lnTo>
                    <a:pt x="20449" y="346425"/>
                  </a:lnTo>
                  <a:cubicBezTo>
                    <a:pt x="15025" y="346425"/>
                    <a:pt x="9824" y="344270"/>
                    <a:pt x="5989" y="340436"/>
                  </a:cubicBezTo>
                  <a:cubicBezTo>
                    <a:pt x="2154" y="336601"/>
                    <a:pt x="0" y="331400"/>
                    <a:pt x="0" y="325976"/>
                  </a:cubicBezTo>
                  <a:lnTo>
                    <a:pt x="0" y="20449"/>
                  </a:lnTo>
                  <a:cubicBezTo>
                    <a:pt x="0" y="15025"/>
                    <a:pt x="2154" y="9824"/>
                    <a:pt x="5989" y="5989"/>
                  </a:cubicBezTo>
                  <a:cubicBezTo>
                    <a:pt x="9824" y="2154"/>
                    <a:pt x="15025" y="0"/>
                    <a:pt x="20449" y="0"/>
                  </a:cubicBezTo>
                  <a:close/>
                </a:path>
              </a:pathLst>
            </a:custGeom>
            <a:solidFill>
              <a:srgbClr val="444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085448" cy="42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86120" y="605376"/>
          <a:ext cx="7998882" cy="9399095"/>
        </p:xfrm>
        <a:graphic>
          <a:graphicData uri="http://schemas.openxmlformats.org/drawingml/2006/table">
            <a:tbl>
              <a:tblPr/>
              <a:tblGrid>
                <a:gridCol w="3999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9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0585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Blood Test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Goal Labs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947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Blood Urea Nitrogen (BUN)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7-20 mg/dl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5861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Creatinine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.6-1.3 mg/dl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6982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Estimated Glomerular Filtration Rate (eGFR 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&gt; 90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2720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HgbA1c (3 month average blood sugar)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Grotesque MT Std"/>
                          <a:ea typeface="Grotesque MT Std"/>
                          <a:cs typeface="Grotesque MT Std"/>
                          <a:sym typeface="Grotesque MT Std"/>
                        </a:rPr>
                        <a:t>&lt; 7.0%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C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>
            <a:off x="4420446" y="3412654"/>
            <a:ext cx="4164556" cy="3784540"/>
          </a:xfrm>
          <a:custGeom>
            <a:avLst/>
            <a:gdLst/>
            <a:ahLst/>
            <a:cxnLst/>
            <a:rect l="l" t="t" r="r" b="b"/>
            <a:pathLst>
              <a:path w="4164556" h="3784540">
                <a:moveTo>
                  <a:pt x="0" y="0"/>
                </a:moveTo>
                <a:lnTo>
                  <a:pt x="4164556" y="0"/>
                </a:lnTo>
                <a:lnTo>
                  <a:pt x="4164556" y="3784540"/>
                </a:lnTo>
                <a:lnTo>
                  <a:pt x="0" y="3784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8766291" y="2904623"/>
            <a:ext cx="5635972" cy="4508778"/>
          </a:xfrm>
          <a:custGeom>
            <a:avLst/>
            <a:gdLst/>
            <a:ahLst/>
            <a:cxnLst/>
            <a:rect l="l" t="t" r="r" b="b"/>
            <a:pathLst>
              <a:path w="5635972" h="4508778">
                <a:moveTo>
                  <a:pt x="0" y="4508778"/>
                </a:moveTo>
                <a:lnTo>
                  <a:pt x="5635972" y="4508778"/>
                </a:lnTo>
                <a:lnTo>
                  <a:pt x="5635972" y="0"/>
                </a:lnTo>
                <a:lnTo>
                  <a:pt x="0" y="0"/>
                </a:lnTo>
                <a:lnTo>
                  <a:pt x="0" y="45087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63936" y="2801162"/>
            <a:ext cx="5324064" cy="7552988"/>
          </a:xfrm>
          <a:custGeom>
            <a:avLst/>
            <a:gdLst/>
            <a:ahLst/>
            <a:cxnLst/>
            <a:rect l="l" t="t" r="r" b="b"/>
            <a:pathLst>
              <a:path w="5324064" h="7552988">
                <a:moveTo>
                  <a:pt x="0" y="0"/>
                </a:moveTo>
                <a:lnTo>
                  <a:pt x="5324064" y="0"/>
                </a:lnTo>
                <a:lnTo>
                  <a:pt x="5324064" y="7552988"/>
                </a:lnTo>
                <a:lnTo>
                  <a:pt x="0" y="7552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9144000" y="5541568"/>
            <a:ext cx="0" cy="688892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H="1" flipV="1">
            <a:off x="9136045" y="3311901"/>
            <a:ext cx="15911" cy="688708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211986" y="705843"/>
            <a:ext cx="8564612" cy="149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904"/>
              </a:lnSpc>
            </a:pPr>
            <a:r>
              <a:rPr lang="en-US" sz="7788">
                <a:solidFill>
                  <a:srgbClr val="FFFFFF"/>
                </a:solidFill>
                <a:latin typeface="Grotesque MT Std Light"/>
                <a:ea typeface="Grotesque MT Std Light"/>
                <a:cs typeface="Grotesque MT Std Light"/>
                <a:sym typeface="Grotesque MT Std Light"/>
              </a:rPr>
              <a:t>Kidney Health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27929" y="2002967"/>
            <a:ext cx="8814882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ctr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Know your kidney lab numbers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11986" y="3177540"/>
            <a:ext cx="3842843" cy="376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High  Creatinine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=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rotesque MT Std"/>
                <a:ea typeface="Grotesque MT Std"/>
                <a:cs typeface="Grotesque MT Std"/>
                <a:sym typeface="Grotesque MT Std"/>
              </a:rPr>
              <a:t>Less Kidney Function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1581</Words>
  <Application>Microsoft Office PowerPoint</Application>
  <PresentationFormat>Custom</PresentationFormat>
  <Paragraphs>424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CHOICES</dc:title>
  <cp:lastModifiedBy>Beth Ingersoll</cp:lastModifiedBy>
  <cp:revision>10</cp:revision>
  <cp:lastPrinted>2025-09-08T21:17:33Z</cp:lastPrinted>
  <dcterms:created xsi:type="dcterms:W3CDTF">2006-08-16T00:00:00Z</dcterms:created>
  <dcterms:modified xsi:type="dcterms:W3CDTF">2025-09-13T00:05:20Z</dcterms:modified>
  <dc:identifier>DAGt1PEsReE</dc:identifier>
</cp:coreProperties>
</file>