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458D-A476-656E-3037-5F4401A66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D2310-CAFB-6E9F-A517-DA5193ADB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4E295-6FAD-0574-0A4D-BCA2CEE9F169}"/>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5" name="Footer Placeholder 4">
            <a:extLst>
              <a:ext uri="{FF2B5EF4-FFF2-40B4-BE49-F238E27FC236}">
                <a16:creationId xmlns:a16="http://schemas.microsoft.com/office/drawing/2014/main" id="{3648DE11-D876-3531-D1A6-27DFE60A2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84925-5422-31C6-9815-DF66313F1BD3}"/>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49015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0886-7EE4-1392-6C6E-2CD04E6035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2E8D94-6727-09D3-EE0F-D8E919926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7194A-1F2F-556E-9060-FBCF911E544E}"/>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5" name="Footer Placeholder 4">
            <a:extLst>
              <a:ext uri="{FF2B5EF4-FFF2-40B4-BE49-F238E27FC236}">
                <a16:creationId xmlns:a16="http://schemas.microsoft.com/office/drawing/2014/main" id="{F27F49EC-61A6-1282-C48D-AED51F136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DB62C-84E1-96FC-A6CC-8D28BC5060CF}"/>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58884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A67A6-04B7-8C44-383D-CE04A89721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C7FC69-BD1E-ECF7-AC8D-DD1A9C470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B8902-63E1-C406-0DA4-3C1262BD3EE2}"/>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5" name="Footer Placeholder 4">
            <a:extLst>
              <a:ext uri="{FF2B5EF4-FFF2-40B4-BE49-F238E27FC236}">
                <a16:creationId xmlns:a16="http://schemas.microsoft.com/office/drawing/2014/main" id="{78D8E71E-8854-F49A-1AFD-2A42300E0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8C83F-7D8C-D0F9-A52D-FEAD8392BD3D}"/>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267275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3B96-0A60-4BFD-4437-959DA9CF2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BB8DE-A9B5-B307-AC99-E8025ECE5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898B0-F218-9443-31DD-720936EFE378}"/>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5" name="Footer Placeholder 4">
            <a:extLst>
              <a:ext uri="{FF2B5EF4-FFF2-40B4-BE49-F238E27FC236}">
                <a16:creationId xmlns:a16="http://schemas.microsoft.com/office/drawing/2014/main" id="{61686D8B-3FD7-809A-8B55-57CB6A2F7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CED02-FDCA-18E7-963C-A3AD6A6F1D0F}"/>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395788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FAF0-FBFC-33D7-FA13-254221ACA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AB0E7-8CB0-1536-20D8-A883FC7AF1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47806-1BB9-8EF8-C8A8-E76902580DB2}"/>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5" name="Footer Placeholder 4">
            <a:extLst>
              <a:ext uri="{FF2B5EF4-FFF2-40B4-BE49-F238E27FC236}">
                <a16:creationId xmlns:a16="http://schemas.microsoft.com/office/drawing/2014/main" id="{B2F31586-FF69-C3C1-8E38-DEB4BE8E2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59E92-66AF-65C9-56E7-90CB4D9DFC1A}"/>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318276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7117-7B14-52B5-06DD-F02AE9476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53576-2F42-A53C-D161-2E75204C8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2C73B9-2DB9-B852-6F2E-3315DC34F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61D5B-D59C-57E9-1E3F-B2793B04388A}"/>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6" name="Footer Placeholder 5">
            <a:extLst>
              <a:ext uri="{FF2B5EF4-FFF2-40B4-BE49-F238E27FC236}">
                <a16:creationId xmlns:a16="http://schemas.microsoft.com/office/drawing/2014/main" id="{23F2ACB7-E9C3-ECF7-4516-9C27E1FE3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DC2EE-C962-8D21-BCF9-2317949C6607}"/>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341743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DEAE-6698-0882-D33B-E8F38C288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59AE8-1505-CBE8-E777-70C828D49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836C8-3BBD-1254-22A3-AADBAD811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921F77-2C05-97EA-A836-EE2B4C1EAD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1317C0-F0D7-273C-29A6-FD750D4A6D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B24F21-59BC-8CDC-E5B1-9CB8FC8E6D4C}"/>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8" name="Footer Placeholder 7">
            <a:extLst>
              <a:ext uri="{FF2B5EF4-FFF2-40B4-BE49-F238E27FC236}">
                <a16:creationId xmlns:a16="http://schemas.microsoft.com/office/drawing/2014/main" id="{0E68641E-3F47-36F7-37C3-891356AE9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0C383D-27D7-0BB0-F132-D8BDBEB7E2A2}"/>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391997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1602-912C-5AE1-E671-EAD3B81BE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0B4D73-203D-2ABB-0BA8-C54F0918B3DA}"/>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4" name="Footer Placeholder 3">
            <a:extLst>
              <a:ext uri="{FF2B5EF4-FFF2-40B4-BE49-F238E27FC236}">
                <a16:creationId xmlns:a16="http://schemas.microsoft.com/office/drawing/2014/main" id="{24EB96C9-F6A7-64C6-7CB0-15EB74C9B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AB888-F0C3-771A-FD0D-E85A37AA58CA}"/>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223345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6074F-E510-59B7-8605-9B213C554C10}"/>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3" name="Footer Placeholder 2">
            <a:extLst>
              <a:ext uri="{FF2B5EF4-FFF2-40B4-BE49-F238E27FC236}">
                <a16:creationId xmlns:a16="http://schemas.microsoft.com/office/drawing/2014/main" id="{7C63F88E-697E-DBA1-7072-D991EC0C3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F43E81-FFCC-2655-8470-E682D6177CA0}"/>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194887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210C-BA57-B2CA-C7CD-41E2FDDC2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9B5820-A66F-7DD4-49BC-428993DC2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0DC79-AE5C-2CC2-BCFA-E3AD67D72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ACBB3-F721-9E9B-9C25-9AAABF9C11BA}"/>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6" name="Footer Placeholder 5">
            <a:extLst>
              <a:ext uri="{FF2B5EF4-FFF2-40B4-BE49-F238E27FC236}">
                <a16:creationId xmlns:a16="http://schemas.microsoft.com/office/drawing/2014/main" id="{F05C0421-B1BE-1ADC-C184-BF759F7A5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B52E4-0C92-DE7D-7909-72B46FCCAC33}"/>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104206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D115-F9B1-9B34-3C02-937B11781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83C160-B971-A050-88BA-6009B8D25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50541-7016-FE52-7D8E-FF7002F59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7608E-7B80-5446-1BA8-738B3B98F4DA}"/>
              </a:ext>
            </a:extLst>
          </p:cNvPr>
          <p:cNvSpPr>
            <a:spLocks noGrp="1"/>
          </p:cNvSpPr>
          <p:nvPr>
            <p:ph type="dt" sz="half" idx="10"/>
          </p:nvPr>
        </p:nvSpPr>
        <p:spPr/>
        <p:txBody>
          <a:bodyPr/>
          <a:lstStyle/>
          <a:p>
            <a:fld id="{AF45DAC1-CBEE-4385-A6C3-4A0C07AAE710}" type="datetimeFigureOut">
              <a:rPr lang="en-US" smtClean="0"/>
              <a:t>7/15/2025</a:t>
            </a:fld>
            <a:endParaRPr lang="en-US"/>
          </a:p>
        </p:txBody>
      </p:sp>
      <p:sp>
        <p:nvSpPr>
          <p:cNvPr id="6" name="Footer Placeholder 5">
            <a:extLst>
              <a:ext uri="{FF2B5EF4-FFF2-40B4-BE49-F238E27FC236}">
                <a16:creationId xmlns:a16="http://schemas.microsoft.com/office/drawing/2014/main" id="{A7876E5B-6942-2250-4C72-654DE647B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8E82C-29D2-F640-D8AF-71F6371C7054}"/>
              </a:ext>
            </a:extLst>
          </p:cNvPr>
          <p:cNvSpPr>
            <a:spLocks noGrp="1"/>
          </p:cNvSpPr>
          <p:nvPr>
            <p:ph type="sldNum" sz="quarter" idx="12"/>
          </p:nvPr>
        </p:nvSpPr>
        <p:spPr/>
        <p:txBody>
          <a:bodyPr/>
          <a:lstStyle/>
          <a:p>
            <a:fld id="{37928CFC-7A5A-4B1F-9CB3-314BE8D0D080}" type="slidenum">
              <a:rPr lang="en-US" smtClean="0"/>
              <a:t>‹#›</a:t>
            </a:fld>
            <a:endParaRPr lang="en-US"/>
          </a:p>
        </p:txBody>
      </p:sp>
    </p:spTree>
    <p:extLst>
      <p:ext uri="{BB962C8B-B14F-4D97-AF65-F5344CB8AC3E}">
        <p14:creationId xmlns:p14="http://schemas.microsoft.com/office/powerpoint/2010/main" val="354974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4A504-2FA3-3C9D-F3A9-D09A1A664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18EED2-411E-EEC6-3A8A-380E6F5B0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4B4C8-9E78-CE5C-6F78-CE0DA2496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45DAC1-CBEE-4385-A6C3-4A0C07AAE710}" type="datetimeFigureOut">
              <a:rPr lang="en-US" smtClean="0"/>
              <a:t>7/15/2025</a:t>
            </a:fld>
            <a:endParaRPr lang="en-US"/>
          </a:p>
        </p:txBody>
      </p:sp>
      <p:sp>
        <p:nvSpPr>
          <p:cNvPr id="5" name="Footer Placeholder 4">
            <a:extLst>
              <a:ext uri="{FF2B5EF4-FFF2-40B4-BE49-F238E27FC236}">
                <a16:creationId xmlns:a16="http://schemas.microsoft.com/office/drawing/2014/main" id="{177A16C3-8762-527F-3CEC-1DC9BF9B9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B26B3C-1236-9D69-7816-44D03C8B8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928CFC-7A5A-4B1F-9CB3-314BE8D0D080}" type="slidenum">
              <a:rPr lang="en-US" smtClean="0"/>
              <a:t>‹#›</a:t>
            </a:fld>
            <a:endParaRPr lang="en-US"/>
          </a:p>
        </p:txBody>
      </p:sp>
    </p:spTree>
    <p:extLst>
      <p:ext uri="{BB962C8B-B14F-4D97-AF65-F5344CB8AC3E}">
        <p14:creationId xmlns:p14="http://schemas.microsoft.com/office/powerpoint/2010/main" val="354926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 Image A professional healthcare-themed poster with the message 'Call your Dialysis Clinic before you go to the Emergency Room' centered in the middle of the page. The background is light blue with subtle medical-themed icons (like stethoscopes, hearts, and medical crosses). Include an illustration of a patient on the phone, looking concerned but calm, with a dialysis clinic on one side and an emergency room in the background. The text is bold, dark navy blue, and easy to read. The overall design is clear, calm, and informative, suitable for a healthcare setting.">
            <a:extLst>
              <a:ext uri="{FF2B5EF4-FFF2-40B4-BE49-F238E27FC236}">
                <a16:creationId xmlns:a16="http://schemas.microsoft.com/office/drawing/2014/main" id="{A2EE7E09-5638-1296-4815-A8A67794E2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420" y="274637"/>
            <a:ext cx="4145492" cy="3915742"/>
          </a:xfrm>
          <a:prstGeom prst="rect">
            <a:avLst/>
          </a:prstGeom>
          <a:noFill/>
          <a:ln>
            <a:noFill/>
          </a:ln>
        </p:spPr>
      </p:pic>
      <p:pic>
        <p:nvPicPr>
          <p:cNvPr id="8" name="Content Placeholder 7" descr="Thumbnail Image A professional healthcare-themed poster with the message 'Call your Dialysis Clinic before you go to the Emergency Room' centered in the middle of the page. The background is light blue with subtle medical-themed icons (like stethoscopes, hearts, and medical crosses). Include an illustration of a patient on the phone, looking concerned but calm, with a dialysis clinic on one side and an emergency room in the background. The text is bold, dark navy blue, and easy to read. The overall design is clear, calm, and informative, suitable for a healthcare setting.">
            <a:extLst>
              <a:ext uri="{FF2B5EF4-FFF2-40B4-BE49-F238E27FC236}">
                <a16:creationId xmlns:a16="http://schemas.microsoft.com/office/drawing/2014/main" id="{303D6C17-FBB8-87F8-4F51-E1332E4991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18842" y="274637"/>
            <a:ext cx="4053416" cy="4053416"/>
          </a:xfrm>
          <a:prstGeom prst="rect">
            <a:avLst/>
          </a:prstGeom>
          <a:noFill/>
          <a:ln>
            <a:noFill/>
          </a:ln>
        </p:spPr>
      </p:pic>
      <p:sp>
        <p:nvSpPr>
          <p:cNvPr id="10" name="TextBox 9">
            <a:extLst>
              <a:ext uri="{FF2B5EF4-FFF2-40B4-BE49-F238E27FC236}">
                <a16:creationId xmlns:a16="http://schemas.microsoft.com/office/drawing/2014/main" id="{444F7399-352A-8DA4-E9DD-62835A8A9861}"/>
              </a:ext>
            </a:extLst>
          </p:cNvPr>
          <p:cNvSpPr txBox="1"/>
          <p:nvPr/>
        </p:nvSpPr>
        <p:spPr>
          <a:xfrm>
            <a:off x="457199" y="4308947"/>
            <a:ext cx="5223933" cy="1574277"/>
          </a:xfrm>
          <a:prstGeom prst="rect">
            <a:avLst/>
          </a:prstGeom>
          <a:noFill/>
        </p:spPr>
        <p:txBody>
          <a:bodyPr wrap="square">
            <a:spAutoFit/>
          </a:bodyPr>
          <a:lstStyle/>
          <a:p>
            <a:pPr marL="0" marR="0" algn="ctr">
              <a:lnSpc>
                <a:spcPct val="115000"/>
              </a:lnSpc>
              <a:spcAft>
                <a:spcPts val="800"/>
              </a:spcAft>
              <a:buNone/>
            </a:pPr>
            <a:r>
              <a:rPr lang="en-US" sz="1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Call Before You Go!!!</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Clinic: </a:t>
            </a:r>
            <a:r>
              <a:rPr lang="en-US" sz="1400" u="sng" kern="100" dirty="0">
                <a:effectLst/>
                <a:latin typeface="Aptos" panose="020B0004020202020204" pitchFamily="34" charset="0"/>
                <a:ea typeface="Aptos" panose="020B0004020202020204" pitchFamily="34" charset="0"/>
                <a:cs typeface="Times New Roman" panose="02020603050405020304" pitchFamily="18" charset="0"/>
              </a:rPr>
              <a:t>Renton Kidney Center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Phone Number: </a:t>
            </a:r>
            <a:r>
              <a:rPr lang="en-US" sz="1400" u="sng" kern="100" dirty="0">
                <a:effectLst/>
                <a:latin typeface="Aptos" panose="020B0004020202020204" pitchFamily="34" charset="0"/>
                <a:ea typeface="Aptos" panose="020B0004020202020204" pitchFamily="34" charset="0"/>
                <a:cs typeface="Times New Roman" panose="02020603050405020304" pitchFamily="18" charset="0"/>
              </a:rPr>
              <a:t>425-251-0647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buNone/>
            </a:pPr>
            <a:r>
              <a:rPr lang="en-US" sz="1400" i="1" dirty="0">
                <a:effectLst/>
                <a:latin typeface="Aptos" panose="020B0004020202020204" pitchFamily="34" charset="0"/>
                <a:ea typeface="Aptos" panose="020B0004020202020204" pitchFamily="34" charset="0"/>
                <a:cs typeface="Times New Roman" panose="02020603050405020304" pitchFamily="18" charset="0"/>
              </a:rPr>
              <a:t>Speak to a Nurse about your symptoms, if you need dialysis, we may be able to help you faster than the Emergency Room. </a:t>
            </a:r>
            <a:endParaRPr lang="en-US" sz="1400" dirty="0"/>
          </a:p>
        </p:txBody>
      </p:sp>
      <p:pic>
        <p:nvPicPr>
          <p:cNvPr id="12" name="Picture 11">
            <a:extLst>
              <a:ext uri="{FF2B5EF4-FFF2-40B4-BE49-F238E27FC236}">
                <a16:creationId xmlns:a16="http://schemas.microsoft.com/office/drawing/2014/main" id="{B24B544B-5E70-E130-97E4-D1F32FD74179}"/>
              </a:ext>
            </a:extLst>
          </p:cNvPr>
          <p:cNvPicPr>
            <a:picLocks noChangeAspect="1"/>
          </p:cNvPicPr>
          <p:nvPr/>
        </p:nvPicPr>
        <p:blipFill>
          <a:blip r:embed="rId3"/>
          <a:stretch>
            <a:fillRect/>
          </a:stretch>
        </p:blipFill>
        <p:spPr>
          <a:xfrm>
            <a:off x="2039937" y="6001792"/>
            <a:ext cx="1762125" cy="447675"/>
          </a:xfrm>
          <a:prstGeom prst="rect">
            <a:avLst/>
          </a:prstGeom>
        </p:spPr>
      </p:pic>
      <p:sp>
        <p:nvSpPr>
          <p:cNvPr id="13" name="TextBox 12">
            <a:extLst>
              <a:ext uri="{FF2B5EF4-FFF2-40B4-BE49-F238E27FC236}">
                <a16:creationId xmlns:a16="http://schemas.microsoft.com/office/drawing/2014/main" id="{4A172AA9-E083-2863-ADE3-8DB07E58D935}"/>
              </a:ext>
            </a:extLst>
          </p:cNvPr>
          <p:cNvSpPr txBox="1"/>
          <p:nvPr/>
        </p:nvSpPr>
        <p:spPr>
          <a:xfrm>
            <a:off x="6233583" y="4427515"/>
            <a:ext cx="5223933" cy="1574277"/>
          </a:xfrm>
          <a:prstGeom prst="rect">
            <a:avLst/>
          </a:prstGeom>
          <a:noFill/>
        </p:spPr>
        <p:txBody>
          <a:bodyPr wrap="square">
            <a:spAutoFit/>
          </a:bodyPr>
          <a:lstStyle/>
          <a:p>
            <a:pPr marL="0" marR="0" algn="ctr">
              <a:lnSpc>
                <a:spcPct val="115000"/>
              </a:lnSpc>
              <a:spcAft>
                <a:spcPts val="800"/>
              </a:spcAft>
              <a:buNone/>
            </a:pPr>
            <a:r>
              <a:rPr lang="en-US" sz="1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Call Before You Go!!!</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Clinic: </a:t>
            </a:r>
            <a:r>
              <a:rPr lang="en-US" sz="1400" u="sng" kern="100" dirty="0">
                <a:effectLst/>
                <a:latin typeface="Aptos" panose="020B0004020202020204" pitchFamily="34" charset="0"/>
                <a:ea typeface="Aptos" panose="020B0004020202020204" pitchFamily="34" charset="0"/>
                <a:cs typeface="Times New Roman" panose="02020603050405020304" pitchFamily="18" charset="0"/>
              </a:rPr>
              <a:t>Renton Kidney Center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Phone Number: </a:t>
            </a:r>
            <a:r>
              <a:rPr lang="en-US" sz="1400" u="sng" kern="100" dirty="0">
                <a:effectLst/>
                <a:latin typeface="Aptos" panose="020B0004020202020204" pitchFamily="34" charset="0"/>
                <a:ea typeface="Aptos" panose="020B0004020202020204" pitchFamily="34" charset="0"/>
                <a:cs typeface="Times New Roman" panose="02020603050405020304" pitchFamily="18" charset="0"/>
              </a:rPr>
              <a:t>425-251-0647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buNone/>
            </a:pPr>
            <a:r>
              <a:rPr lang="en-US" sz="1400" i="1" dirty="0">
                <a:effectLst/>
                <a:latin typeface="Aptos" panose="020B0004020202020204" pitchFamily="34" charset="0"/>
                <a:ea typeface="Aptos" panose="020B0004020202020204" pitchFamily="34" charset="0"/>
                <a:cs typeface="Times New Roman" panose="02020603050405020304" pitchFamily="18" charset="0"/>
              </a:rPr>
              <a:t>Speak to a Nurse about your symptoms, if you need dialysis, we may be able to help you faster than the Emergency Room. </a:t>
            </a:r>
            <a:endParaRPr lang="en-US" sz="1400" dirty="0"/>
          </a:p>
        </p:txBody>
      </p:sp>
      <p:pic>
        <p:nvPicPr>
          <p:cNvPr id="14" name="Picture 13">
            <a:extLst>
              <a:ext uri="{FF2B5EF4-FFF2-40B4-BE49-F238E27FC236}">
                <a16:creationId xmlns:a16="http://schemas.microsoft.com/office/drawing/2014/main" id="{4E9921F3-9573-4FAA-9AE6-11020EDE3CA1}"/>
              </a:ext>
            </a:extLst>
          </p:cNvPr>
          <p:cNvPicPr>
            <a:picLocks noChangeAspect="1"/>
          </p:cNvPicPr>
          <p:nvPr/>
        </p:nvPicPr>
        <p:blipFill>
          <a:blip r:embed="rId3"/>
          <a:stretch>
            <a:fillRect/>
          </a:stretch>
        </p:blipFill>
        <p:spPr>
          <a:xfrm>
            <a:off x="8322204" y="6101254"/>
            <a:ext cx="1762125" cy="447675"/>
          </a:xfrm>
          <a:prstGeom prst="rect">
            <a:avLst/>
          </a:prstGeom>
        </p:spPr>
      </p:pic>
    </p:spTree>
    <p:extLst>
      <p:ext uri="{BB962C8B-B14F-4D97-AF65-F5344CB8AC3E}">
        <p14:creationId xmlns:p14="http://schemas.microsoft.com/office/powerpoint/2010/main" val="133111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80</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Lescia Myers</dc:creator>
  <cp:lastModifiedBy>Lescia Myers</cp:lastModifiedBy>
  <cp:revision>1</cp:revision>
  <dcterms:created xsi:type="dcterms:W3CDTF">2025-07-15T19:18:12Z</dcterms:created>
  <dcterms:modified xsi:type="dcterms:W3CDTF">2025-07-15T19:51:59Z</dcterms:modified>
</cp:coreProperties>
</file>