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2483" r:id="rId2"/>
    <p:sldId id="2134805170" r:id="rId3"/>
    <p:sldId id="2134805171" r:id="rId4"/>
    <p:sldId id="2134805172" r:id="rId5"/>
    <p:sldId id="2134805175" r:id="rId6"/>
    <p:sldId id="2134805173" r:id="rId7"/>
    <p:sldId id="2134805174" r:id="rId8"/>
    <p:sldId id="2134805159" r:id="rId9"/>
    <p:sldId id="2134805160" r:id="rId10"/>
    <p:sldId id="2134805161" r:id="rId11"/>
    <p:sldId id="2134805162" r:id="rId12"/>
    <p:sldId id="2134805163" r:id="rId13"/>
    <p:sldId id="2134805164" r:id="rId14"/>
    <p:sldId id="2134805165" r:id="rId15"/>
    <p:sldId id="2134805176" r:id="rId16"/>
    <p:sldId id="21348051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2EF05-10FE-48BA-AD1C-3BBF355DB1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773255-F7C6-40C2-8DE2-DCB58DE03F38}">
      <dgm:prSet/>
      <dgm:spPr/>
      <dgm:t>
        <a:bodyPr/>
        <a:lstStyle/>
        <a:p>
          <a:r>
            <a:rPr lang="en-US"/>
            <a:t>Sign</a:t>
          </a:r>
        </a:p>
      </dgm:t>
    </dgm:pt>
    <dgm:pt modelId="{4E1660FD-3498-46D0-8515-1DF290870FD2}" type="parTrans" cxnId="{96C7C7A4-2D71-47BC-9F91-CA8E613820D5}">
      <dgm:prSet/>
      <dgm:spPr/>
      <dgm:t>
        <a:bodyPr/>
        <a:lstStyle/>
        <a:p>
          <a:endParaRPr lang="en-US"/>
        </a:p>
      </dgm:t>
    </dgm:pt>
    <dgm:pt modelId="{D28A475D-095D-4B1F-8629-51AFDC39AC49}" type="sibTrans" cxnId="{96C7C7A4-2D71-47BC-9F91-CA8E613820D5}">
      <dgm:prSet/>
      <dgm:spPr/>
      <dgm:t>
        <a:bodyPr/>
        <a:lstStyle/>
        <a:p>
          <a:endParaRPr lang="en-US"/>
        </a:p>
      </dgm:t>
    </dgm:pt>
    <dgm:pt modelId="{8BF46A7B-493A-4F2D-B7CC-63F37BD3E2BF}">
      <dgm:prSet/>
      <dgm:spPr/>
      <dgm:t>
        <a:bodyPr/>
        <a:lstStyle/>
        <a:p>
          <a:r>
            <a:rPr lang="en-US" dirty="0"/>
            <a:t>Sign into </a:t>
          </a:r>
          <a:r>
            <a:rPr lang="en-US" dirty="0" err="1"/>
            <a:t>WorkForce</a:t>
          </a:r>
          <a:r>
            <a:rPr lang="en-US" dirty="0"/>
            <a:t> Now</a:t>
          </a:r>
        </a:p>
      </dgm:t>
    </dgm:pt>
    <dgm:pt modelId="{D09E882B-930A-468B-9960-C593085639BC}" type="parTrans" cxnId="{A914D821-D253-4432-98F1-70CAB034C69E}">
      <dgm:prSet/>
      <dgm:spPr/>
      <dgm:t>
        <a:bodyPr/>
        <a:lstStyle/>
        <a:p>
          <a:endParaRPr lang="en-US"/>
        </a:p>
      </dgm:t>
    </dgm:pt>
    <dgm:pt modelId="{723F1459-A180-4B4A-84CA-83BB9D73D211}" type="sibTrans" cxnId="{A914D821-D253-4432-98F1-70CAB034C69E}">
      <dgm:prSet/>
      <dgm:spPr/>
      <dgm:t>
        <a:bodyPr/>
        <a:lstStyle/>
        <a:p>
          <a:endParaRPr lang="en-US"/>
        </a:p>
      </dgm:t>
    </dgm:pt>
    <dgm:pt modelId="{8379A59A-6B3D-424E-9E65-DF1DA58D1DC9}">
      <dgm:prSet/>
      <dgm:spPr/>
      <dgm:t>
        <a:bodyPr/>
        <a:lstStyle/>
        <a:p>
          <a:r>
            <a:rPr lang="en-US"/>
            <a:t>Select</a:t>
          </a:r>
        </a:p>
      </dgm:t>
    </dgm:pt>
    <dgm:pt modelId="{C12BA6AE-6822-43B2-8C79-2F0C322BE0B7}" type="parTrans" cxnId="{A48BB1A8-E595-4372-9807-EF8281F3679F}">
      <dgm:prSet/>
      <dgm:spPr/>
      <dgm:t>
        <a:bodyPr/>
        <a:lstStyle/>
        <a:p>
          <a:endParaRPr lang="en-US"/>
        </a:p>
      </dgm:t>
    </dgm:pt>
    <dgm:pt modelId="{E93A7337-89D8-42D2-934E-35855B2EDDDF}" type="sibTrans" cxnId="{A48BB1A8-E595-4372-9807-EF8281F3679F}">
      <dgm:prSet/>
      <dgm:spPr/>
      <dgm:t>
        <a:bodyPr/>
        <a:lstStyle/>
        <a:p>
          <a:endParaRPr lang="en-US"/>
        </a:p>
      </dgm:t>
    </dgm:pt>
    <dgm:pt modelId="{7398B985-1830-44D7-9597-17EAC36DE6F3}">
      <dgm:prSet/>
      <dgm:spPr/>
      <dgm:t>
        <a:bodyPr/>
        <a:lstStyle/>
        <a:p>
          <a:r>
            <a:rPr lang="en-US"/>
            <a:t>Select My Team</a:t>
          </a:r>
        </a:p>
      </dgm:t>
    </dgm:pt>
    <dgm:pt modelId="{4650EDA7-0BDB-4BB2-B2F9-B00B0857BD29}" type="parTrans" cxnId="{8FA4F0ED-5B6C-492A-9FDF-0C805FF97464}">
      <dgm:prSet/>
      <dgm:spPr/>
      <dgm:t>
        <a:bodyPr/>
        <a:lstStyle/>
        <a:p>
          <a:endParaRPr lang="en-US"/>
        </a:p>
      </dgm:t>
    </dgm:pt>
    <dgm:pt modelId="{BF62C314-D28C-487F-B520-D9582217BF06}" type="sibTrans" cxnId="{8FA4F0ED-5B6C-492A-9FDF-0C805FF97464}">
      <dgm:prSet/>
      <dgm:spPr/>
      <dgm:t>
        <a:bodyPr/>
        <a:lstStyle/>
        <a:p>
          <a:endParaRPr lang="en-US"/>
        </a:p>
      </dgm:t>
    </dgm:pt>
    <dgm:pt modelId="{16A9C5CD-3056-46CD-9BC1-98D3C6C39F94}">
      <dgm:prSet/>
      <dgm:spPr/>
      <dgm:t>
        <a:bodyPr/>
        <a:lstStyle/>
        <a:p>
          <a:r>
            <a:rPr lang="en-US" dirty="0"/>
            <a:t>Select Employment Profile</a:t>
          </a:r>
        </a:p>
      </dgm:t>
    </dgm:pt>
    <dgm:pt modelId="{4FB323A8-1D77-4C04-8449-90F1A140C0FF}" type="parTrans" cxnId="{31CA2E5F-5934-40F5-B5DA-D1440C60F794}">
      <dgm:prSet/>
      <dgm:spPr/>
      <dgm:t>
        <a:bodyPr/>
        <a:lstStyle/>
        <a:p>
          <a:endParaRPr lang="en-US"/>
        </a:p>
      </dgm:t>
    </dgm:pt>
    <dgm:pt modelId="{2839B0CB-EC6A-4BFD-9936-72C2589939AA}" type="sibTrans" cxnId="{31CA2E5F-5934-40F5-B5DA-D1440C60F794}">
      <dgm:prSet/>
      <dgm:spPr/>
      <dgm:t>
        <a:bodyPr/>
        <a:lstStyle/>
        <a:p>
          <a:endParaRPr lang="en-US"/>
        </a:p>
      </dgm:t>
    </dgm:pt>
    <dgm:pt modelId="{A97ED7F2-4F48-AC4B-8A54-FE8C3C7DD9B7}" type="pres">
      <dgm:prSet presAssocID="{7C82EF05-10FE-48BA-AD1C-3BBF355DB186}" presName="linearFlow" presStyleCnt="0">
        <dgm:presLayoutVars>
          <dgm:dir/>
          <dgm:animLvl val="lvl"/>
          <dgm:resizeHandles val="exact"/>
        </dgm:presLayoutVars>
      </dgm:prSet>
      <dgm:spPr/>
    </dgm:pt>
    <dgm:pt modelId="{41F9B82E-5D44-C042-A033-8391BB5E1637}" type="pres">
      <dgm:prSet presAssocID="{56773255-F7C6-40C2-8DE2-DCB58DE03F38}" presName="composite" presStyleCnt="0"/>
      <dgm:spPr/>
    </dgm:pt>
    <dgm:pt modelId="{61D839CD-50F9-D44E-9F99-1B68211C9C98}" type="pres">
      <dgm:prSet presAssocID="{56773255-F7C6-40C2-8DE2-DCB58DE03F3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F88FA8C-51BA-9848-80FC-950C735AF1CE}" type="pres">
      <dgm:prSet presAssocID="{56773255-F7C6-40C2-8DE2-DCB58DE03F38}" presName="descendantText" presStyleLbl="alignAcc1" presStyleIdx="0" presStyleCnt="2">
        <dgm:presLayoutVars>
          <dgm:bulletEnabled val="1"/>
        </dgm:presLayoutVars>
      </dgm:prSet>
      <dgm:spPr/>
    </dgm:pt>
    <dgm:pt modelId="{CF66696D-727F-FC40-A304-E73AA59DB0B9}" type="pres">
      <dgm:prSet presAssocID="{D28A475D-095D-4B1F-8629-51AFDC39AC49}" presName="sp" presStyleCnt="0"/>
      <dgm:spPr/>
    </dgm:pt>
    <dgm:pt modelId="{C4831C7A-2092-F942-A1C9-4DED906CB070}" type="pres">
      <dgm:prSet presAssocID="{8379A59A-6B3D-424E-9E65-DF1DA58D1DC9}" presName="composite" presStyleCnt="0"/>
      <dgm:spPr/>
    </dgm:pt>
    <dgm:pt modelId="{D34EEB39-2E3C-6049-AC61-C8A3657851C7}" type="pres">
      <dgm:prSet presAssocID="{8379A59A-6B3D-424E-9E65-DF1DA58D1DC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991E366-BC28-0B43-8A0F-906D88F03828}" type="pres">
      <dgm:prSet presAssocID="{8379A59A-6B3D-424E-9E65-DF1DA58D1DC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F7FE201C-3998-EE4B-BDED-FD2760DA73C1}" type="presOf" srcId="{7398B985-1830-44D7-9597-17EAC36DE6F3}" destId="{7991E366-BC28-0B43-8A0F-906D88F03828}" srcOrd="0" destOrd="0" presId="urn:microsoft.com/office/officeart/2005/8/layout/chevron2"/>
    <dgm:cxn modelId="{A914D821-D253-4432-98F1-70CAB034C69E}" srcId="{56773255-F7C6-40C2-8DE2-DCB58DE03F38}" destId="{8BF46A7B-493A-4F2D-B7CC-63F37BD3E2BF}" srcOrd="0" destOrd="0" parTransId="{D09E882B-930A-468B-9960-C593085639BC}" sibTransId="{723F1459-A180-4B4A-84CA-83BB9D73D211}"/>
    <dgm:cxn modelId="{31CA2E5F-5934-40F5-B5DA-D1440C60F794}" srcId="{7398B985-1830-44D7-9597-17EAC36DE6F3}" destId="{16A9C5CD-3056-46CD-9BC1-98D3C6C39F94}" srcOrd="0" destOrd="0" parTransId="{4FB323A8-1D77-4C04-8449-90F1A140C0FF}" sibTransId="{2839B0CB-EC6A-4BFD-9936-72C2589939AA}"/>
    <dgm:cxn modelId="{307BEC42-8488-6E45-AA90-9827DFD5031B}" type="presOf" srcId="{56773255-F7C6-40C2-8DE2-DCB58DE03F38}" destId="{61D839CD-50F9-D44E-9F99-1B68211C9C98}" srcOrd="0" destOrd="0" presId="urn:microsoft.com/office/officeart/2005/8/layout/chevron2"/>
    <dgm:cxn modelId="{FB2BC68A-3AC3-FF43-9B21-12AE9FE13208}" type="presOf" srcId="{8BF46A7B-493A-4F2D-B7CC-63F37BD3E2BF}" destId="{DF88FA8C-51BA-9848-80FC-950C735AF1CE}" srcOrd="0" destOrd="0" presId="urn:microsoft.com/office/officeart/2005/8/layout/chevron2"/>
    <dgm:cxn modelId="{96C7C7A4-2D71-47BC-9F91-CA8E613820D5}" srcId="{7C82EF05-10FE-48BA-AD1C-3BBF355DB186}" destId="{56773255-F7C6-40C2-8DE2-DCB58DE03F38}" srcOrd="0" destOrd="0" parTransId="{4E1660FD-3498-46D0-8515-1DF290870FD2}" sibTransId="{D28A475D-095D-4B1F-8629-51AFDC39AC49}"/>
    <dgm:cxn modelId="{A48BB1A8-E595-4372-9807-EF8281F3679F}" srcId="{7C82EF05-10FE-48BA-AD1C-3BBF355DB186}" destId="{8379A59A-6B3D-424E-9E65-DF1DA58D1DC9}" srcOrd="1" destOrd="0" parTransId="{C12BA6AE-6822-43B2-8C79-2F0C322BE0B7}" sibTransId="{E93A7337-89D8-42D2-934E-35855B2EDDDF}"/>
    <dgm:cxn modelId="{B1D949D2-1061-2148-B433-221478067EA8}" type="presOf" srcId="{16A9C5CD-3056-46CD-9BC1-98D3C6C39F94}" destId="{7991E366-BC28-0B43-8A0F-906D88F03828}" srcOrd="0" destOrd="1" presId="urn:microsoft.com/office/officeart/2005/8/layout/chevron2"/>
    <dgm:cxn modelId="{1552BFD2-3D32-7F47-8D19-54BE42659FD5}" type="presOf" srcId="{8379A59A-6B3D-424E-9E65-DF1DA58D1DC9}" destId="{D34EEB39-2E3C-6049-AC61-C8A3657851C7}" srcOrd="0" destOrd="0" presId="urn:microsoft.com/office/officeart/2005/8/layout/chevron2"/>
    <dgm:cxn modelId="{8FA4F0ED-5B6C-492A-9FDF-0C805FF97464}" srcId="{8379A59A-6B3D-424E-9E65-DF1DA58D1DC9}" destId="{7398B985-1830-44D7-9597-17EAC36DE6F3}" srcOrd="0" destOrd="0" parTransId="{4650EDA7-0BDB-4BB2-B2F9-B00B0857BD29}" sibTransId="{BF62C314-D28C-487F-B520-D9582217BF06}"/>
    <dgm:cxn modelId="{5E41CFFB-E807-CB44-A04A-3B79D5CB1814}" type="presOf" srcId="{7C82EF05-10FE-48BA-AD1C-3BBF355DB186}" destId="{A97ED7F2-4F48-AC4B-8A54-FE8C3C7DD9B7}" srcOrd="0" destOrd="0" presId="urn:microsoft.com/office/officeart/2005/8/layout/chevron2"/>
    <dgm:cxn modelId="{F60CEF4D-36AD-5E44-9D49-A36B703D284A}" type="presParOf" srcId="{A97ED7F2-4F48-AC4B-8A54-FE8C3C7DD9B7}" destId="{41F9B82E-5D44-C042-A033-8391BB5E1637}" srcOrd="0" destOrd="0" presId="urn:microsoft.com/office/officeart/2005/8/layout/chevron2"/>
    <dgm:cxn modelId="{78E1262B-1225-764C-AD61-4FEAD69C1ECF}" type="presParOf" srcId="{41F9B82E-5D44-C042-A033-8391BB5E1637}" destId="{61D839CD-50F9-D44E-9F99-1B68211C9C98}" srcOrd="0" destOrd="0" presId="urn:microsoft.com/office/officeart/2005/8/layout/chevron2"/>
    <dgm:cxn modelId="{B357CEC1-83D7-144D-9010-ACCEEA98D59B}" type="presParOf" srcId="{41F9B82E-5D44-C042-A033-8391BB5E1637}" destId="{DF88FA8C-51BA-9848-80FC-950C735AF1CE}" srcOrd="1" destOrd="0" presId="urn:microsoft.com/office/officeart/2005/8/layout/chevron2"/>
    <dgm:cxn modelId="{8693F027-8115-BA41-B398-35C69FCB9105}" type="presParOf" srcId="{A97ED7F2-4F48-AC4B-8A54-FE8C3C7DD9B7}" destId="{CF66696D-727F-FC40-A304-E73AA59DB0B9}" srcOrd="1" destOrd="0" presId="urn:microsoft.com/office/officeart/2005/8/layout/chevron2"/>
    <dgm:cxn modelId="{25380BCD-1CE4-3F40-A50E-689C9F16FFBB}" type="presParOf" srcId="{A97ED7F2-4F48-AC4B-8A54-FE8C3C7DD9B7}" destId="{C4831C7A-2092-F942-A1C9-4DED906CB070}" srcOrd="2" destOrd="0" presId="urn:microsoft.com/office/officeart/2005/8/layout/chevron2"/>
    <dgm:cxn modelId="{6A8B6184-52EA-044B-B75E-6EC405C154B0}" type="presParOf" srcId="{C4831C7A-2092-F942-A1C9-4DED906CB070}" destId="{D34EEB39-2E3C-6049-AC61-C8A3657851C7}" srcOrd="0" destOrd="0" presId="urn:microsoft.com/office/officeart/2005/8/layout/chevron2"/>
    <dgm:cxn modelId="{4595CAAF-B14E-5B4D-B9C8-8B59144248B5}" type="presParOf" srcId="{C4831C7A-2092-F942-A1C9-4DED906CB070}" destId="{7991E366-BC28-0B43-8A0F-906D88F038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10AE9-54DA-4176-BE6F-393DDA608A1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A22E0-7525-42A5-87A4-F3C95854DB89}">
      <dgm:prSet/>
      <dgm:spPr/>
      <dgm:t>
        <a:bodyPr/>
        <a:lstStyle/>
        <a:p>
          <a:r>
            <a:rPr lang="en-US" dirty="0" err="1"/>
            <a:t>WorkForce</a:t>
          </a:r>
          <a:r>
            <a:rPr lang="en-US" dirty="0"/>
            <a:t> Manager starts the termination request with the Change Status pop-up window.</a:t>
          </a:r>
        </a:p>
      </dgm:t>
    </dgm:pt>
    <dgm:pt modelId="{8D179591-AF1B-4FAF-84F2-CC0CBA724D61}" type="parTrans" cxnId="{D8403C3B-373D-412E-9B86-EE4BCF8E4204}">
      <dgm:prSet/>
      <dgm:spPr/>
      <dgm:t>
        <a:bodyPr/>
        <a:lstStyle/>
        <a:p>
          <a:endParaRPr lang="en-US"/>
        </a:p>
      </dgm:t>
    </dgm:pt>
    <dgm:pt modelId="{D808BD02-F49A-497D-BC2C-F29D00F7E1C8}" type="sibTrans" cxnId="{D8403C3B-373D-412E-9B86-EE4BCF8E4204}">
      <dgm:prSet/>
      <dgm:spPr/>
      <dgm:t>
        <a:bodyPr/>
        <a:lstStyle/>
        <a:p>
          <a:endParaRPr lang="en-US"/>
        </a:p>
      </dgm:t>
    </dgm:pt>
    <dgm:pt modelId="{BBB7FDFA-44AD-4B64-8B4F-8BD4BD235C42}">
      <dgm:prSet/>
      <dgm:spPr/>
      <dgm:t>
        <a:bodyPr/>
        <a:lstStyle/>
        <a:p>
          <a:r>
            <a:rPr lang="en-US"/>
            <a:t>It displays the employee’s current status as “Active”</a:t>
          </a:r>
        </a:p>
      </dgm:t>
    </dgm:pt>
    <dgm:pt modelId="{56429133-2AF3-44A6-985C-35C321B8D9C1}" type="parTrans" cxnId="{84E5FF5A-C71C-487E-AE28-A29548A44162}">
      <dgm:prSet/>
      <dgm:spPr/>
      <dgm:t>
        <a:bodyPr/>
        <a:lstStyle/>
        <a:p>
          <a:endParaRPr lang="en-US"/>
        </a:p>
      </dgm:t>
    </dgm:pt>
    <dgm:pt modelId="{A7494B67-4DEA-4B61-A040-50ECDC03D96B}" type="sibTrans" cxnId="{84E5FF5A-C71C-487E-AE28-A29548A44162}">
      <dgm:prSet/>
      <dgm:spPr/>
      <dgm:t>
        <a:bodyPr/>
        <a:lstStyle/>
        <a:p>
          <a:endParaRPr lang="en-US"/>
        </a:p>
      </dgm:t>
    </dgm:pt>
    <dgm:pt modelId="{39676576-3CB2-4291-8284-A34F4F58A172}">
      <dgm:prSet/>
      <dgm:spPr/>
      <dgm:t>
        <a:bodyPr/>
        <a:lstStyle/>
        <a:p>
          <a:r>
            <a:rPr lang="en-US" dirty="0"/>
            <a:t>Select the drop-down menu as this is required to continue with the Termination request.</a:t>
          </a:r>
        </a:p>
      </dgm:t>
    </dgm:pt>
    <dgm:pt modelId="{81235F4E-AE78-41DE-9AD7-CA7FB4AD3371}" type="parTrans" cxnId="{A4851D63-C2E9-45A6-AADF-537F49E07EC5}">
      <dgm:prSet/>
      <dgm:spPr/>
      <dgm:t>
        <a:bodyPr/>
        <a:lstStyle/>
        <a:p>
          <a:endParaRPr lang="en-US"/>
        </a:p>
      </dgm:t>
    </dgm:pt>
    <dgm:pt modelId="{58E09997-D92D-47AF-B739-E12F999466DE}" type="sibTrans" cxnId="{A4851D63-C2E9-45A6-AADF-537F49E07EC5}">
      <dgm:prSet/>
      <dgm:spPr/>
      <dgm:t>
        <a:bodyPr/>
        <a:lstStyle/>
        <a:p>
          <a:endParaRPr lang="en-US"/>
        </a:p>
      </dgm:t>
    </dgm:pt>
    <dgm:pt modelId="{ADF1CA0E-B021-B94A-AFA3-78B6D372070C}" type="pres">
      <dgm:prSet presAssocID="{5F810AE9-54DA-4176-BE6F-393DDA608A12}" presName="outerComposite" presStyleCnt="0">
        <dgm:presLayoutVars>
          <dgm:chMax val="5"/>
          <dgm:dir/>
          <dgm:resizeHandles val="exact"/>
        </dgm:presLayoutVars>
      </dgm:prSet>
      <dgm:spPr/>
    </dgm:pt>
    <dgm:pt modelId="{B741EDBE-0D0A-464F-8AB0-21D21DBF34ED}" type="pres">
      <dgm:prSet presAssocID="{5F810AE9-54DA-4176-BE6F-393DDA608A12}" presName="dummyMaxCanvas" presStyleCnt="0">
        <dgm:presLayoutVars/>
      </dgm:prSet>
      <dgm:spPr/>
    </dgm:pt>
    <dgm:pt modelId="{3605B690-FA28-D641-B88A-6420B9364A5B}" type="pres">
      <dgm:prSet presAssocID="{5F810AE9-54DA-4176-BE6F-393DDA608A12}" presName="ThreeNodes_1" presStyleLbl="node1" presStyleIdx="0" presStyleCnt="3">
        <dgm:presLayoutVars>
          <dgm:bulletEnabled val="1"/>
        </dgm:presLayoutVars>
      </dgm:prSet>
      <dgm:spPr/>
    </dgm:pt>
    <dgm:pt modelId="{8E9C9553-E7AD-EE45-B664-C7783C009E6F}" type="pres">
      <dgm:prSet presAssocID="{5F810AE9-54DA-4176-BE6F-393DDA608A12}" presName="ThreeNodes_2" presStyleLbl="node1" presStyleIdx="1" presStyleCnt="3">
        <dgm:presLayoutVars>
          <dgm:bulletEnabled val="1"/>
        </dgm:presLayoutVars>
      </dgm:prSet>
      <dgm:spPr/>
    </dgm:pt>
    <dgm:pt modelId="{A5B73C43-4A1D-4445-82BD-B66568023CBB}" type="pres">
      <dgm:prSet presAssocID="{5F810AE9-54DA-4176-BE6F-393DDA608A12}" presName="ThreeNodes_3" presStyleLbl="node1" presStyleIdx="2" presStyleCnt="3">
        <dgm:presLayoutVars>
          <dgm:bulletEnabled val="1"/>
        </dgm:presLayoutVars>
      </dgm:prSet>
      <dgm:spPr/>
    </dgm:pt>
    <dgm:pt modelId="{72D01AAD-90D5-014A-AF87-5169E4F60E01}" type="pres">
      <dgm:prSet presAssocID="{5F810AE9-54DA-4176-BE6F-393DDA608A12}" presName="ThreeConn_1-2" presStyleLbl="fgAccFollowNode1" presStyleIdx="0" presStyleCnt="2">
        <dgm:presLayoutVars>
          <dgm:bulletEnabled val="1"/>
        </dgm:presLayoutVars>
      </dgm:prSet>
      <dgm:spPr/>
    </dgm:pt>
    <dgm:pt modelId="{06983959-AD30-F54F-8D3E-0A264EC7A717}" type="pres">
      <dgm:prSet presAssocID="{5F810AE9-54DA-4176-BE6F-393DDA608A12}" presName="ThreeConn_2-3" presStyleLbl="fgAccFollowNode1" presStyleIdx="1" presStyleCnt="2">
        <dgm:presLayoutVars>
          <dgm:bulletEnabled val="1"/>
        </dgm:presLayoutVars>
      </dgm:prSet>
      <dgm:spPr/>
    </dgm:pt>
    <dgm:pt modelId="{5033CF95-0AF3-A947-89FC-8C45D92077C3}" type="pres">
      <dgm:prSet presAssocID="{5F810AE9-54DA-4176-BE6F-393DDA608A12}" presName="ThreeNodes_1_text" presStyleLbl="node1" presStyleIdx="2" presStyleCnt="3">
        <dgm:presLayoutVars>
          <dgm:bulletEnabled val="1"/>
        </dgm:presLayoutVars>
      </dgm:prSet>
      <dgm:spPr/>
    </dgm:pt>
    <dgm:pt modelId="{46B73645-30CC-9C49-B305-5D6FA35723A7}" type="pres">
      <dgm:prSet presAssocID="{5F810AE9-54DA-4176-BE6F-393DDA608A12}" presName="ThreeNodes_2_text" presStyleLbl="node1" presStyleIdx="2" presStyleCnt="3">
        <dgm:presLayoutVars>
          <dgm:bulletEnabled val="1"/>
        </dgm:presLayoutVars>
      </dgm:prSet>
      <dgm:spPr/>
    </dgm:pt>
    <dgm:pt modelId="{FAF0344E-6B53-0E49-9D4D-2A14AA3DB553}" type="pres">
      <dgm:prSet presAssocID="{5F810AE9-54DA-4176-BE6F-393DDA608A1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18B870C-62E0-A346-B145-D6BC898CCB63}" type="presOf" srcId="{A7494B67-4DEA-4B61-A040-50ECDC03D96B}" destId="{06983959-AD30-F54F-8D3E-0A264EC7A717}" srcOrd="0" destOrd="0" presId="urn:microsoft.com/office/officeart/2005/8/layout/vProcess5"/>
    <dgm:cxn modelId="{65E4F616-5AA9-E643-AB9C-21C41F247C7A}" type="presOf" srcId="{39676576-3CB2-4291-8284-A34F4F58A172}" destId="{FAF0344E-6B53-0E49-9D4D-2A14AA3DB553}" srcOrd="1" destOrd="0" presId="urn:microsoft.com/office/officeart/2005/8/layout/vProcess5"/>
    <dgm:cxn modelId="{5CCA731D-4B98-8E41-9278-E8AF4BB837A9}" type="presOf" srcId="{D8CA22E0-7525-42A5-87A4-F3C95854DB89}" destId="{3605B690-FA28-D641-B88A-6420B9364A5B}" srcOrd="0" destOrd="0" presId="urn:microsoft.com/office/officeart/2005/8/layout/vProcess5"/>
    <dgm:cxn modelId="{D8403C3B-373D-412E-9B86-EE4BCF8E4204}" srcId="{5F810AE9-54DA-4176-BE6F-393DDA608A12}" destId="{D8CA22E0-7525-42A5-87A4-F3C95854DB89}" srcOrd="0" destOrd="0" parTransId="{8D179591-AF1B-4FAF-84F2-CC0CBA724D61}" sibTransId="{D808BD02-F49A-497D-BC2C-F29D00F7E1C8}"/>
    <dgm:cxn modelId="{A4851D63-C2E9-45A6-AADF-537F49E07EC5}" srcId="{5F810AE9-54DA-4176-BE6F-393DDA608A12}" destId="{39676576-3CB2-4291-8284-A34F4F58A172}" srcOrd="2" destOrd="0" parTransId="{81235F4E-AE78-41DE-9AD7-CA7FB4AD3371}" sibTransId="{58E09997-D92D-47AF-B739-E12F999466DE}"/>
    <dgm:cxn modelId="{647D5E45-0106-6B4E-B786-36D872B85944}" type="presOf" srcId="{D808BD02-F49A-497D-BC2C-F29D00F7E1C8}" destId="{72D01AAD-90D5-014A-AF87-5169E4F60E01}" srcOrd="0" destOrd="0" presId="urn:microsoft.com/office/officeart/2005/8/layout/vProcess5"/>
    <dgm:cxn modelId="{15399251-367B-784E-BADA-212C8CBECA6F}" type="presOf" srcId="{BBB7FDFA-44AD-4B64-8B4F-8BD4BD235C42}" destId="{8E9C9553-E7AD-EE45-B664-C7783C009E6F}" srcOrd="0" destOrd="0" presId="urn:microsoft.com/office/officeart/2005/8/layout/vProcess5"/>
    <dgm:cxn modelId="{84E5FF5A-C71C-487E-AE28-A29548A44162}" srcId="{5F810AE9-54DA-4176-BE6F-393DDA608A12}" destId="{BBB7FDFA-44AD-4B64-8B4F-8BD4BD235C42}" srcOrd="1" destOrd="0" parTransId="{56429133-2AF3-44A6-985C-35C321B8D9C1}" sibTransId="{A7494B67-4DEA-4B61-A040-50ECDC03D96B}"/>
    <dgm:cxn modelId="{43176E98-34DF-934A-9F53-B4995D1F19AD}" type="presOf" srcId="{BBB7FDFA-44AD-4B64-8B4F-8BD4BD235C42}" destId="{46B73645-30CC-9C49-B305-5D6FA35723A7}" srcOrd="1" destOrd="0" presId="urn:microsoft.com/office/officeart/2005/8/layout/vProcess5"/>
    <dgm:cxn modelId="{1F78119F-B7FA-F740-8265-5D1C07372DB2}" type="presOf" srcId="{39676576-3CB2-4291-8284-A34F4F58A172}" destId="{A5B73C43-4A1D-4445-82BD-B66568023CBB}" srcOrd="0" destOrd="0" presId="urn:microsoft.com/office/officeart/2005/8/layout/vProcess5"/>
    <dgm:cxn modelId="{6C6F2CE1-830B-AB4B-96D5-3AD1641968DA}" type="presOf" srcId="{5F810AE9-54DA-4176-BE6F-393DDA608A12}" destId="{ADF1CA0E-B021-B94A-AFA3-78B6D372070C}" srcOrd="0" destOrd="0" presId="urn:microsoft.com/office/officeart/2005/8/layout/vProcess5"/>
    <dgm:cxn modelId="{1766F7E7-2C70-D246-8676-D22EFF0DFDE0}" type="presOf" srcId="{D8CA22E0-7525-42A5-87A4-F3C95854DB89}" destId="{5033CF95-0AF3-A947-89FC-8C45D92077C3}" srcOrd="1" destOrd="0" presId="urn:microsoft.com/office/officeart/2005/8/layout/vProcess5"/>
    <dgm:cxn modelId="{51011CAC-D7EF-A141-9589-EEEECB62539B}" type="presParOf" srcId="{ADF1CA0E-B021-B94A-AFA3-78B6D372070C}" destId="{B741EDBE-0D0A-464F-8AB0-21D21DBF34ED}" srcOrd="0" destOrd="0" presId="urn:microsoft.com/office/officeart/2005/8/layout/vProcess5"/>
    <dgm:cxn modelId="{9C9ABB98-67BB-7144-B4E6-09016C3007C3}" type="presParOf" srcId="{ADF1CA0E-B021-B94A-AFA3-78B6D372070C}" destId="{3605B690-FA28-D641-B88A-6420B9364A5B}" srcOrd="1" destOrd="0" presId="urn:microsoft.com/office/officeart/2005/8/layout/vProcess5"/>
    <dgm:cxn modelId="{6E0EDE89-6555-0F45-AE6D-579BB10A8381}" type="presParOf" srcId="{ADF1CA0E-B021-B94A-AFA3-78B6D372070C}" destId="{8E9C9553-E7AD-EE45-B664-C7783C009E6F}" srcOrd="2" destOrd="0" presId="urn:microsoft.com/office/officeart/2005/8/layout/vProcess5"/>
    <dgm:cxn modelId="{F285FECB-8538-3548-8C5D-7A68515DD345}" type="presParOf" srcId="{ADF1CA0E-B021-B94A-AFA3-78B6D372070C}" destId="{A5B73C43-4A1D-4445-82BD-B66568023CBB}" srcOrd="3" destOrd="0" presId="urn:microsoft.com/office/officeart/2005/8/layout/vProcess5"/>
    <dgm:cxn modelId="{6EA90D95-A16F-4441-8ACC-FD5289CF414B}" type="presParOf" srcId="{ADF1CA0E-B021-B94A-AFA3-78B6D372070C}" destId="{72D01AAD-90D5-014A-AF87-5169E4F60E01}" srcOrd="4" destOrd="0" presId="urn:microsoft.com/office/officeart/2005/8/layout/vProcess5"/>
    <dgm:cxn modelId="{5C03BAFC-878B-B842-B085-1F4298AB9738}" type="presParOf" srcId="{ADF1CA0E-B021-B94A-AFA3-78B6D372070C}" destId="{06983959-AD30-F54F-8D3E-0A264EC7A717}" srcOrd="5" destOrd="0" presId="urn:microsoft.com/office/officeart/2005/8/layout/vProcess5"/>
    <dgm:cxn modelId="{260E7F96-3EF6-4D48-8D51-E1628B7FF3C0}" type="presParOf" srcId="{ADF1CA0E-B021-B94A-AFA3-78B6D372070C}" destId="{5033CF95-0AF3-A947-89FC-8C45D92077C3}" srcOrd="6" destOrd="0" presId="urn:microsoft.com/office/officeart/2005/8/layout/vProcess5"/>
    <dgm:cxn modelId="{85DB8DDA-CC92-7945-9ADE-A71D46D57C8D}" type="presParOf" srcId="{ADF1CA0E-B021-B94A-AFA3-78B6D372070C}" destId="{46B73645-30CC-9C49-B305-5D6FA35723A7}" srcOrd="7" destOrd="0" presId="urn:microsoft.com/office/officeart/2005/8/layout/vProcess5"/>
    <dgm:cxn modelId="{CDE2D8F2-6897-FC42-8D00-C759D27DCD39}" type="presParOf" srcId="{ADF1CA0E-B021-B94A-AFA3-78B6D372070C}" destId="{FAF0344E-6B53-0E49-9D4D-2A14AA3DB55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839CD-50F9-D44E-9F99-1B68211C9C98}">
      <dsp:nvSpPr>
        <dsp:cNvPr id="0" name=""/>
        <dsp:cNvSpPr/>
      </dsp:nvSpPr>
      <dsp:spPr>
        <a:xfrm rot="5400000">
          <a:off x="-347384" y="349707"/>
          <a:ext cx="2315897" cy="1621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Sign</a:t>
          </a:r>
        </a:p>
      </dsp:txBody>
      <dsp:txXfrm rot="-5400000">
        <a:off x="1" y="812886"/>
        <a:ext cx="1621128" cy="694769"/>
      </dsp:txXfrm>
    </dsp:sp>
    <dsp:sp modelId="{DF88FA8C-51BA-9848-80FC-950C735AF1CE}">
      <dsp:nvSpPr>
        <dsp:cNvPr id="0" name=""/>
        <dsp:cNvSpPr/>
      </dsp:nvSpPr>
      <dsp:spPr>
        <a:xfrm rot="5400000">
          <a:off x="2648697" y="-1025246"/>
          <a:ext cx="1505333" cy="3560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Sign into </a:t>
          </a:r>
          <a:r>
            <a:rPr lang="en-US" sz="2600" kern="1200" dirty="0" err="1"/>
            <a:t>WorkForce</a:t>
          </a:r>
          <a:r>
            <a:rPr lang="en-US" sz="2600" kern="1200" dirty="0"/>
            <a:t> Now</a:t>
          </a:r>
        </a:p>
      </dsp:txBody>
      <dsp:txXfrm rot="-5400000">
        <a:off x="1621128" y="75807"/>
        <a:ext cx="3486987" cy="1358365"/>
      </dsp:txXfrm>
    </dsp:sp>
    <dsp:sp modelId="{D34EEB39-2E3C-6049-AC61-C8A3657851C7}">
      <dsp:nvSpPr>
        <dsp:cNvPr id="0" name=""/>
        <dsp:cNvSpPr/>
      </dsp:nvSpPr>
      <dsp:spPr>
        <a:xfrm rot="5400000">
          <a:off x="-347384" y="2380502"/>
          <a:ext cx="2315897" cy="1621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Select</a:t>
          </a:r>
        </a:p>
      </dsp:txBody>
      <dsp:txXfrm rot="-5400000">
        <a:off x="1" y="2843681"/>
        <a:ext cx="1621128" cy="694769"/>
      </dsp:txXfrm>
    </dsp:sp>
    <dsp:sp modelId="{7991E366-BC28-0B43-8A0F-906D88F03828}">
      <dsp:nvSpPr>
        <dsp:cNvPr id="0" name=""/>
        <dsp:cNvSpPr/>
      </dsp:nvSpPr>
      <dsp:spPr>
        <a:xfrm rot="5400000">
          <a:off x="2648697" y="1005548"/>
          <a:ext cx="1505333" cy="3560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Select My Team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Select Employment Profile</a:t>
          </a:r>
        </a:p>
      </dsp:txBody>
      <dsp:txXfrm rot="-5400000">
        <a:off x="1621128" y="2106601"/>
        <a:ext cx="3486987" cy="1358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5B690-FA28-D641-B88A-6420B9364A5B}">
      <dsp:nvSpPr>
        <dsp:cNvPr id="0" name=""/>
        <dsp:cNvSpPr/>
      </dsp:nvSpPr>
      <dsp:spPr>
        <a:xfrm>
          <a:off x="0" y="0"/>
          <a:ext cx="44043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WorkForce</a:t>
          </a:r>
          <a:r>
            <a:rPr lang="en-US" sz="1900" kern="1200" dirty="0"/>
            <a:t> Manager starts the termination request with the Change Status pop-up window.</a:t>
          </a:r>
        </a:p>
      </dsp:txBody>
      <dsp:txXfrm>
        <a:off x="38234" y="38234"/>
        <a:ext cx="2995729" cy="1228933"/>
      </dsp:txXfrm>
    </dsp:sp>
    <dsp:sp modelId="{8E9C9553-E7AD-EE45-B664-C7783C009E6F}">
      <dsp:nvSpPr>
        <dsp:cNvPr id="0" name=""/>
        <dsp:cNvSpPr/>
      </dsp:nvSpPr>
      <dsp:spPr>
        <a:xfrm>
          <a:off x="388619" y="1522968"/>
          <a:ext cx="44043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displays the employee’s current status as “Active”</a:t>
          </a:r>
        </a:p>
      </dsp:txBody>
      <dsp:txXfrm>
        <a:off x="426853" y="1561202"/>
        <a:ext cx="3090761" cy="1228933"/>
      </dsp:txXfrm>
    </dsp:sp>
    <dsp:sp modelId="{A5B73C43-4A1D-4445-82BD-B66568023CBB}">
      <dsp:nvSpPr>
        <dsp:cNvPr id="0" name=""/>
        <dsp:cNvSpPr/>
      </dsp:nvSpPr>
      <dsp:spPr>
        <a:xfrm>
          <a:off x="777239" y="3045936"/>
          <a:ext cx="44043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 the drop-down menu as this is required to continue with the Termination request.</a:t>
          </a:r>
        </a:p>
      </dsp:txBody>
      <dsp:txXfrm>
        <a:off x="815473" y="3084170"/>
        <a:ext cx="3090761" cy="1228933"/>
      </dsp:txXfrm>
    </dsp:sp>
    <dsp:sp modelId="{72D01AAD-90D5-014A-AF87-5169E4F60E01}">
      <dsp:nvSpPr>
        <dsp:cNvPr id="0" name=""/>
        <dsp:cNvSpPr/>
      </dsp:nvSpPr>
      <dsp:spPr>
        <a:xfrm>
          <a:off x="35558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46764" y="989929"/>
        <a:ext cx="466680" cy="638504"/>
      </dsp:txXfrm>
    </dsp:sp>
    <dsp:sp modelId="{06983959-AD30-F54F-8D3E-0A264EC7A717}">
      <dsp:nvSpPr>
        <dsp:cNvPr id="0" name=""/>
        <dsp:cNvSpPr/>
      </dsp:nvSpPr>
      <dsp:spPr>
        <a:xfrm>
          <a:off x="394446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135384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1:04.4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79 24575,'225'2'0,"-20"2"0,321-35 0,-420 11 0,-59 10 0,56-5 0,116 6-682,339 32-1,-469-16-6143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01.10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3 24575,'165'-2'0,"180"5"0,-196 15 0,14 0 0,29 3 0,49 1 0,29-24-1365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02.9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1 120 24575,'50'-3'0,"-1"-2"0,91-22 0,-110 21 0,87-28 0,-89 24 0,1 1 0,0 1 0,0 2 0,60-5 0,331 15 0,-277 13 0,28 2 0,-111-17-1365,-4-1-5461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08.13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41 24575,'0'-7'0,"20"-2"0,26 1 0,20 2 0,3 1 0,5 2 0,16 1 0,12 2 0,-4 0 0,-5 0 0,-13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10.69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40 24575,'113'1'0,"5"1"0,1-6 0,124-18 0,-159 12-116,1 4-1,96 5 1,-111 2-900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12.9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24575,'822'117'0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17.0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24575,'7'0'0,"8"0"0,16 0 0,21 0 0,23 0 0,18 0 0,7 0 0,0 0 0,-12 0 0,-12 0 0,-14 0 0,-11 0 0,-6 0 0,-5 0 0,-3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21.10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24575,'1251'77'0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52.7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21389,'2579'0'0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1:40.19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38 24575,'980'0'0,"-945"-2"45,0-1-1,48-12 1,38-3-1544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1:52.99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24575,'6'0'0,"10"0"0,7 0 0,8 0 0,5 0 0,2 0 0,2 0 0,1 7 0,0 2 0,-1-1 0,0-1 0,0-3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37.4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24416,'2544'0'0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39.9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40 23755,'1132'-40'0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30.3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24575,'1682'0'-1365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0:32.29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24575,'6'0'0,"10"0"0,8 0 0,7 0 0,4 0 0,4 0 0,1 0 0,7 0 0,3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9T23:22:59.59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24489,'743'38'0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E333-5B0B-0E6F-C026-397038EF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9EC66-EE3C-4B06-4405-E082BF58E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043A7-1FC2-9A66-8EE7-1D1828D0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03388-B8E6-6DDD-5C70-F0197BE1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91BC6-9133-BE0C-C7A3-826B9C7D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9FDF-E397-FC47-8EA4-41DA934B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2BDCB-7855-23E7-535C-E7C404D47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D993-BD94-B495-F767-DA4C42C4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D461A-C45B-3BB6-B6B4-8DFA9BBC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D371-DF26-C084-A847-202DBDCE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787D95-C8D8-BB76-F399-73146FCD1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E6A74-24BC-A648-0DBF-B5A89790B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F293F-AF63-07B2-A347-D81FCB32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164C-622C-4493-A411-91DB9DA3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30E53-7618-EB52-1E0B-70FBA2F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2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C72498-793A-9E4D-A6A2-CBF1365A0106}"/>
              </a:ext>
            </a:extLst>
          </p:cNvPr>
          <p:cNvCxnSpPr/>
          <p:nvPr userDrawn="1"/>
        </p:nvCxnSpPr>
        <p:spPr>
          <a:xfrm>
            <a:off x="6175523" y="1891216"/>
            <a:ext cx="0" cy="3133164"/>
          </a:xfrm>
          <a:prstGeom prst="line">
            <a:avLst/>
          </a:prstGeom>
          <a:ln w="12700">
            <a:solidFill>
              <a:srgbClr val="1A5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EA1C9A-E7AC-E145-B85D-97A8DD0292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7169" y="1891218"/>
            <a:ext cx="4349751" cy="31331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0" i="0">
                <a:latin typeface="Grotesque MT Std Light" panose="020B0304020202020204" pitchFamily="34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 here</a:t>
            </a:r>
          </a:p>
          <a:p>
            <a:pPr lvl="1"/>
            <a:r>
              <a:rPr lang="en-US"/>
              <a:t>Date here</a:t>
            </a: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9DA6ADD-5D73-9CB5-EE91-C3B4B032C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164" y="2886831"/>
            <a:ext cx="4137870" cy="8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A6DD-3D86-2530-827B-130044A4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30303-C640-6A26-5457-51659E534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A71-946C-ACCF-A005-83744F8B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FFEE4-914F-8A48-2828-72F1873B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DDC4-A48B-300A-F0BF-8569699B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8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A3F-C8A0-DF0A-2A31-286250F1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2EDAA-1F79-398C-D271-CF52756A4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B8B56-673B-64E8-3A19-075CEE4E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427A6-8D32-AFAF-6E17-D7E352C1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9E88-B6D9-B989-14F3-98355C53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0E26-0A34-ACB3-C06E-968DB60B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6321-2D85-DBBC-5663-3DF95A33A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6B025-F11D-9AC1-160A-5DCDEF98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BBB69-AA56-5C1A-8EA4-77EDDC43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98987-A0DF-81E6-1AF0-B143F582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78092-095E-5800-86C0-4C0CD0EF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8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ADE3-83FD-031E-886E-61ABA66A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69A4-77C2-8C8F-B75F-DCB13CA7D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294F9-FE73-32B0-38B9-6DB30522C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57AB6-B7BE-4E6E-E1B3-C8CD2FDA9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A025D-0273-8BCF-B79B-3367F6063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02137-2674-8860-C574-3B674D5F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965B9-BF93-EDA3-8C43-5DE890D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0C70C-3C7D-922D-29F5-E9ACD41E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863A-B0F6-1D32-060A-3F20626B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DF648-9B18-6220-D993-F4E0C25A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7BB06-291A-F11C-0032-92011D21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A80A6-0A06-26D5-E8AF-35452F7C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F30A1-B392-5CB9-F3D2-F48F43BA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6BE34-B09D-8C5C-53B9-2D6C7C74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D1ED5-BD2F-A4F8-8C7C-907B6FA4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7748-B05E-52D9-3F59-9D41616A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8B85-C10A-7BD9-F6A6-FDC583F75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D9DAA-FC0F-EB12-8DFC-A4344735B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673F-0E22-2DE4-46CC-61AF5A73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F0561-CD46-6E0C-6047-7E3A0EAB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672D9-137C-8CD4-70F3-2ED2B6A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3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B80A-BAC7-9C47-C7BD-E87A0CC0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764AA-6E54-D4AC-BCB6-7FF1BB2CD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879F-9AC4-9AEC-74FF-B6FB6A7DC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535BC-7426-B3D9-ABE4-E23D8AE8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464E1-8FE2-2D10-7820-44315B26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F246D-8215-E02F-0B2E-9D01EE07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C0337-54EF-E073-F325-D0B0D78D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1043-4B22-F9FA-DD52-109ACEBBB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FB134-1B49-A264-A511-0B709965A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A922B-D81B-3B4E-A086-35B81727CBA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3BF63-CF4A-5AEE-291B-044587B4D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3F7A8-6BB2-DB43-C0A5-562E2D97F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644E3-BF10-0E4B-BF54-203E8C1F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customXml" Target="../ink/ink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customXml" Target="../ink/ink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13.xml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1C5589-4E50-374F-BF60-6E683F26B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0" y="1891218"/>
            <a:ext cx="5393635" cy="3133163"/>
          </a:xfrm>
        </p:spPr>
        <p:txBody>
          <a:bodyPr/>
          <a:lstStyle/>
          <a:p>
            <a:r>
              <a:rPr lang="en-US" dirty="0"/>
              <a:t>ADP </a:t>
            </a:r>
            <a:r>
              <a:rPr lang="en-US" dirty="0" err="1"/>
              <a:t>WorkForce</a:t>
            </a:r>
            <a:r>
              <a:rPr lang="en-US" dirty="0"/>
              <a:t> Now </a:t>
            </a:r>
          </a:p>
          <a:p>
            <a:r>
              <a:rPr lang="en-US" dirty="0"/>
              <a:t>Manager Job Aid: Termination of an Employee</a:t>
            </a:r>
          </a:p>
          <a:p>
            <a:r>
              <a:rPr lang="en-US" sz="1800" dirty="0">
                <a:latin typeface="Grotesque MT Std Light"/>
              </a:rPr>
              <a:t>April 24</a:t>
            </a:r>
            <a:r>
              <a:rPr lang="en-US" sz="1800" baseline="30000" dirty="0">
                <a:latin typeface="Grotesque MT Std Light"/>
              </a:rPr>
              <a:t>th</a:t>
            </a:r>
            <a:r>
              <a:rPr lang="en-US" sz="1800" dirty="0">
                <a:latin typeface="Grotesque MT Std Light"/>
              </a:rPr>
              <a:t> 2025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350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C2C9E2-815C-B7EC-302E-E3C0CEF79CA6}"/>
              </a:ext>
            </a:extLst>
          </p:cNvPr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 pop-up window will let you know that you are almost done filling out the ADP </a:t>
            </a:r>
            <a:r>
              <a:rPr lang="en-US" sz="1400" dirty="0" err="1">
                <a:solidFill>
                  <a:srgbClr val="FFFFFF"/>
                </a:solidFill>
              </a:rPr>
              <a:t>WorkForce</a:t>
            </a:r>
            <a:r>
              <a:rPr lang="en-US" sz="1400" dirty="0">
                <a:solidFill>
                  <a:srgbClr val="FFFFFF"/>
                </a:solidFill>
              </a:rPr>
              <a:t> Now Termination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“Selected Practitioners.”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Click to make sure the circle next to Selected Practitioners is highlighted. As demonstrated in this picture.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AD83B-3F09-28FA-50F9-DFB5D5B7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574" y="8443"/>
            <a:ext cx="2617735" cy="662717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867925-AF94-7118-6706-A9B87141FB28}"/>
              </a:ext>
            </a:extLst>
          </p:cNvPr>
          <p:cNvCxnSpPr/>
          <p:nvPr/>
        </p:nvCxnSpPr>
        <p:spPr>
          <a:xfrm flipV="1">
            <a:off x="4473146" y="2075935"/>
            <a:ext cx="3299254" cy="158166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3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B66226-1D37-048D-D422-A5D6661B2EFA}"/>
              </a:ext>
            </a:extLst>
          </p:cNvPr>
          <p:cNvSpPr txBox="1"/>
          <p:nvPr/>
        </p:nvSpPr>
        <p:spPr>
          <a:xfrm>
            <a:off x="581756" y="1585109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 manager will select  selected the “</a:t>
            </a:r>
            <a:r>
              <a:rPr lang="en-US" sz="2000" b="1" dirty="0">
                <a:solidFill>
                  <a:schemeClr val="bg1"/>
                </a:solidFill>
              </a:rPr>
              <a:t>Selected Practitioners</a:t>
            </a:r>
            <a:r>
              <a:rPr lang="en-US" sz="2000" dirty="0">
                <a:solidFill>
                  <a:srgbClr val="FFFFFF"/>
                </a:solidFill>
              </a:rPr>
              <a:t>” and from the drop down menu, select the payroll manager &amp; payroll specialist.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“All Practitioners” will never be selected, always select to sent to payroll.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F6D3B-AAF2-9CEC-89FC-875B5E92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74" y="-2"/>
            <a:ext cx="4748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EA0399-DBAB-4662-84DE-B58EF00C98B2}"/>
              </a:ext>
            </a:extLst>
          </p:cNvPr>
          <p:cNvSpPr txBox="1"/>
          <p:nvPr/>
        </p:nvSpPr>
        <p:spPr>
          <a:xfrm>
            <a:off x="731974" y="572465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 Review Screen for Terminate Employment Will display when all steps are completed.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Please check to make sure you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Selected the correct employee,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 dates for Termination and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Last Day are correct, and if the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Termination was voluntary 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Involuntary.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If the person is Eligible for rehire.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When done  select the “Submit”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Button at the bottom of the window.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14B7F-E025-F1C7-CF25-828C1FED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4" y="1347304"/>
            <a:ext cx="5407002" cy="4163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02C595-D61A-D63C-320C-EF26DFF1F869}"/>
                  </a:ext>
                </a:extLst>
              </p14:cNvPr>
              <p14:cNvContentPartPr/>
              <p14:nvPr/>
            </p14:nvContentPartPr>
            <p14:xfrm>
              <a:off x="6147055" y="2334877"/>
              <a:ext cx="916200" cy="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02C595-D61A-D63C-320C-EF26DFF1F8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4055" y="2208877"/>
                <a:ext cx="1041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9A1450-E225-D547-2824-8488468036D4}"/>
                  </a:ext>
                </a:extLst>
              </p14:cNvPr>
              <p14:cNvContentPartPr/>
              <p14:nvPr/>
            </p14:nvContentPartPr>
            <p14:xfrm>
              <a:off x="7877935" y="2391037"/>
              <a:ext cx="407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9A1450-E225-D547-2824-8488468036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4935" y="2328037"/>
                <a:ext cx="533520" cy="1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748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97C9978-A20E-B9AD-A2C1-1428D49E1FF3}"/>
              </a:ext>
            </a:extLst>
          </p:cNvPr>
          <p:cNvSpPr txBox="1"/>
          <p:nvPr/>
        </p:nvSpPr>
        <p:spPr>
          <a:xfrm>
            <a:off x="663071" y="1585109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When successfully submitted you will see this screen with the green box.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ADP </a:t>
            </a:r>
            <a:r>
              <a:rPr lang="en-US" sz="2000" dirty="0" err="1">
                <a:solidFill>
                  <a:srgbClr val="FFFFFF"/>
                </a:solidFill>
              </a:rPr>
              <a:t>WorkForce</a:t>
            </a:r>
            <a:r>
              <a:rPr lang="en-US" sz="2000" dirty="0">
                <a:solidFill>
                  <a:srgbClr val="FFFFFF"/>
                </a:solidFill>
              </a:rPr>
              <a:t> Now will notify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 the required HR and Payroll personnel to act on this termination PAF submitted through ADP </a:t>
            </a:r>
            <a:r>
              <a:rPr lang="en-US" sz="2000" dirty="0" err="1">
                <a:solidFill>
                  <a:srgbClr val="FFFFFF"/>
                </a:solidFill>
              </a:rPr>
              <a:t>WorkForce</a:t>
            </a:r>
            <a:r>
              <a:rPr lang="en-US" sz="2000" dirty="0">
                <a:solidFill>
                  <a:srgbClr val="FFFFFF"/>
                </a:solidFill>
              </a:rPr>
              <a:t> Now.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It will show “Pending “ for the employee on the Employee File.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75FB2-7FDC-72E5-1EAC-70325B34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4" y="1347304"/>
            <a:ext cx="5407002" cy="41633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1517DD-5CC1-8622-C023-DEF244C6A172}"/>
              </a:ext>
            </a:extLst>
          </p:cNvPr>
          <p:cNvGrpSpPr/>
          <p:nvPr/>
        </p:nvGrpSpPr>
        <p:grpSpPr>
          <a:xfrm>
            <a:off x="6147055" y="2278357"/>
            <a:ext cx="887400" cy="14760"/>
            <a:chOff x="6147055" y="2278357"/>
            <a:chExt cx="887400" cy="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A5495D0-FC0E-A171-C151-67381C3F921C}"/>
                    </a:ext>
                  </a:extLst>
                </p14:cNvPr>
                <p14:cNvContentPartPr/>
                <p14:nvPr/>
              </p14:nvContentPartPr>
              <p14:xfrm>
                <a:off x="6428575" y="2292757"/>
                <a:ext cx="60588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A5495D0-FC0E-A171-C151-67381C3F921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65575" y="2230117"/>
                  <a:ext cx="731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8A1C18-8874-B640-0131-ED339CC1935A}"/>
                    </a:ext>
                  </a:extLst>
                </p14:cNvPr>
                <p14:cNvContentPartPr/>
                <p14:nvPr/>
              </p14:nvContentPartPr>
              <p14:xfrm>
                <a:off x="6147055" y="2278357"/>
                <a:ext cx="12168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8A1C18-8874-B640-0131-ED339CC193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84415" y="2215717"/>
                  <a:ext cx="24732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FE724D0-9D1C-8D8F-E734-6C97C22E608D}"/>
                  </a:ext>
                </a:extLst>
              </p14:cNvPr>
              <p14:cNvContentPartPr/>
              <p14:nvPr/>
            </p14:nvContentPartPr>
            <p14:xfrm>
              <a:off x="7835095" y="2897917"/>
              <a:ext cx="267840" cy="1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FE724D0-9D1C-8D8F-E734-6C97C22E60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72095" y="2834917"/>
                <a:ext cx="39348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72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2633107-945A-B016-7EB9-22B26452ED55}"/>
              </a:ext>
            </a:extLst>
          </p:cNvPr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 ADP System will place the following notice on the Employee’s profile.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B3D22-C052-A133-F9A2-9B3B2DFC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4" y="1299993"/>
            <a:ext cx="5407002" cy="42580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ACC0D1-A0D1-2399-371B-9B175404DCB2}"/>
              </a:ext>
            </a:extLst>
          </p:cNvPr>
          <p:cNvCxnSpPr/>
          <p:nvPr/>
        </p:nvCxnSpPr>
        <p:spPr>
          <a:xfrm>
            <a:off x="3669957" y="3113903"/>
            <a:ext cx="2557848" cy="1223319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484FD2-0DE5-B862-DD7F-4725EED2E090}"/>
                  </a:ext>
                </a:extLst>
              </p14:cNvPr>
              <p14:cNvContentPartPr/>
              <p14:nvPr/>
            </p14:nvContentPartPr>
            <p14:xfrm>
              <a:off x="6597415" y="2657797"/>
              <a:ext cx="549360" cy="2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484FD2-0DE5-B862-DD7F-4725EED2E0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4775" y="2595157"/>
                <a:ext cx="675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414F9B-7384-0A87-34B6-738015150AE4}"/>
                  </a:ext>
                </a:extLst>
              </p14:cNvPr>
              <p14:cNvContentPartPr/>
              <p14:nvPr/>
            </p14:nvContentPartPr>
            <p14:xfrm>
              <a:off x="8806015" y="2840317"/>
              <a:ext cx="519120" cy="4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414F9B-7384-0A87-34B6-738015150A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3375" y="2777677"/>
                <a:ext cx="644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7A0E28-5859-C1E4-DC8A-753630AB1BD8}"/>
                  </a:ext>
                </a:extLst>
              </p14:cNvPr>
              <p14:cNvContentPartPr/>
              <p14:nvPr/>
            </p14:nvContentPartPr>
            <p14:xfrm>
              <a:off x="9649855" y="4810237"/>
              <a:ext cx="26640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7A0E28-5859-C1E4-DC8A-753630AB1B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87215" y="4747597"/>
                <a:ext cx="392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F4BF085-EC8C-3644-5E30-5F55A6213286}"/>
                  </a:ext>
                </a:extLst>
              </p14:cNvPr>
              <p14:cNvContentPartPr/>
              <p14:nvPr/>
            </p14:nvContentPartPr>
            <p14:xfrm>
              <a:off x="9608095" y="5176357"/>
              <a:ext cx="365040" cy="15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F4BF085-EC8C-3644-5E30-5F55A62132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45095" y="5113357"/>
                <a:ext cx="4906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951DBD7-1A56-ADB8-E298-F5096CB420B0}"/>
                  </a:ext>
                </a:extLst>
              </p14:cNvPr>
              <p14:cNvContentPartPr/>
              <p14:nvPr/>
            </p14:nvContentPartPr>
            <p14:xfrm>
              <a:off x="8791615" y="4937317"/>
              <a:ext cx="296280" cy="42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951DBD7-1A56-ADB8-E298-F5096CB420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8615" y="4874317"/>
                <a:ext cx="4219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7640E5D-8915-3152-D08C-9317F8F6C152}"/>
                  </a:ext>
                </a:extLst>
              </p14:cNvPr>
              <p14:cNvContentPartPr/>
              <p14:nvPr/>
            </p14:nvContentPartPr>
            <p14:xfrm>
              <a:off x="6316255" y="5373277"/>
              <a:ext cx="327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7640E5D-8915-3152-D08C-9317F8F6C15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53255" y="5310637"/>
                <a:ext cx="452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63F904-6B53-B89C-245D-5A4FCF41FCA2}"/>
                  </a:ext>
                </a:extLst>
              </p14:cNvPr>
              <p14:cNvContentPartPr/>
              <p14:nvPr/>
            </p14:nvContentPartPr>
            <p14:xfrm>
              <a:off x="6569335" y="3235597"/>
              <a:ext cx="450720" cy="28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63F904-6B53-B89C-245D-5A4FCF41FCA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06335" y="3172597"/>
                <a:ext cx="57636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82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F5956-3EC3-8C85-6E31-EB76CD43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NKC Termination Process Finalized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E746-D792-F1A8-C6F1-91531A8D8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 dirty="0"/>
              <a:t>The terminated employee will not be fully exited from the NKC system until HR, Payroll, and Benefits have taken the appropriate actions concerning the termination of the employee.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374B9-9142-7CA5-AE02-448A5F8A1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US" sz="2000" dirty="0"/>
              <a:t>ADP’s Termination process will remove the employee from your </a:t>
            </a:r>
            <a:r>
              <a:rPr lang="en-US" sz="2000" dirty="0" err="1"/>
              <a:t>WorkForce</a:t>
            </a:r>
            <a:r>
              <a:rPr lang="en-US" sz="2000" dirty="0"/>
              <a:t> Now Team view upon the termination date listed in the termination Wizard.</a:t>
            </a:r>
          </a:p>
          <a:p>
            <a:r>
              <a:rPr lang="en-US" sz="2000" dirty="0"/>
              <a:t>HR has the final approval concerning termination of employees.</a:t>
            </a:r>
          </a:p>
        </p:txBody>
      </p:sp>
    </p:spTree>
    <p:extLst>
      <p:ext uri="{BB962C8B-B14F-4D97-AF65-F5344CB8AC3E}">
        <p14:creationId xmlns:p14="http://schemas.microsoft.com/office/powerpoint/2010/main" val="274182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EA7CF-7105-79A0-88D6-C7F976C1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Further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2D79-DBB6-FECC-D8D4-51B7F71F20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Contact NKC HR Department</a:t>
            </a:r>
          </a:p>
        </p:txBody>
      </p:sp>
    </p:spTree>
    <p:extLst>
      <p:ext uri="{BB962C8B-B14F-4D97-AF65-F5344CB8AC3E}">
        <p14:creationId xmlns:p14="http://schemas.microsoft.com/office/powerpoint/2010/main" val="171338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C58AD-DF3E-53E5-C278-3B5880E5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NKC Termination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5C80-9C9E-26CF-6893-66F271DDC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1600" b="1" dirty="0"/>
              <a:t>Currently</a:t>
            </a:r>
          </a:p>
          <a:p>
            <a:pPr lvl="1"/>
            <a:r>
              <a:rPr lang="en-US" sz="1600" dirty="0"/>
              <a:t>A PAF Termination form is filled out and sent to HR through email.</a:t>
            </a:r>
          </a:p>
          <a:p>
            <a:pPr lvl="1"/>
            <a:r>
              <a:rPr lang="en-US" sz="1600" dirty="0"/>
              <a:t>HR reviews the PAF Termination and takes needed action:</a:t>
            </a:r>
          </a:p>
          <a:p>
            <a:pPr lvl="2"/>
            <a:r>
              <a:rPr lang="en-US" sz="1600" dirty="0"/>
              <a:t>Approves or Rejects</a:t>
            </a:r>
          </a:p>
          <a:p>
            <a:pPr lvl="2"/>
            <a:r>
              <a:rPr lang="en-US" sz="1600" dirty="0"/>
              <a:t>Returns to Manager for further Clarification</a:t>
            </a:r>
          </a:p>
          <a:p>
            <a:pPr lvl="2"/>
            <a:r>
              <a:rPr lang="en-US" sz="1600" dirty="0"/>
              <a:t>Sends to Benefits</a:t>
            </a:r>
          </a:p>
          <a:p>
            <a:pPr lvl="2"/>
            <a:r>
              <a:rPr lang="en-US" sz="1600" dirty="0"/>
              <a:t>Benefits Sends to Payroll</a:t>
            </a:r>
          </a:p>
          <a:p>
            <a:pPr lvl="2"/>
            <a:r>
              <a:rPr lang="en-US" sz="1600" dirty="0"/>
              <a:t>Payroll executes the actual termination steps for the employee within the ADP system.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80C7C-808A-684A-A573-AE79E4E2C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US" sz="1900" b="1" dirty="0" err="1"/>
              <a:t>WorkForce</a:t>
            </a:r>
            <a:r>
              <a:rPr lang="en-US" sz="1900" b="1" dirty="0"/>
              <a:t> Now Termination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/>
              <a:t>Manager </a:t>
            </a:r>
            <a:r>
              <a:rPr lang="en-US" sz="1900" dirty="0" err="1"/>
              <a:t>initates</a:t>
            </a:r>
            <a:r>
              <a:rPr lang="en-US" sz="1900" dirty="0"/>
              <a:t> Termination within Employee Profile in </a:t>
            </a:r>
            <a:r>
              <a:rPr lang="en-US" sz="1900" dirty="0" err="1"/>
              <a:t>WorkForce</a:t>
            </a:r>
            <a:r>
              <a:rPr lang="en-US" sz="1900" dirty="0"/>
              <a:t> Manager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/>
              <a:t> ADP System sends the notification to the selected Practitioner.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/>
              <a:t>Managers will be able to view the process through </a:t>
            </a:r>
            <a:r>
              <a:rPr lang="en-US" sz="1900" dirty="0" err="1"/>
              <a:t>WorkForce</a:t>
            </a:r>
            <a:r>
              <a:rPr lang="en-US" sz="1900" dirty="0"/>
              <a:t> Now and will receive email notification when termination is approved.</a:t>
            </a:r>
          </a:p>
        </p:txBody>
      </p:sp>
    </p:spTree>
    <p:extLst>
      <p:ext uri="{BB962C8B-B14F-4D97-AF65-F5344CB8AC3E}">
        <p14:creationId xmlns:p14="http://schemas.microsoft.com/office/powerpoint/2010/main" val="4231440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CA8B-99C7-7C49-A0BF-4BBEE27C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WorkFroce</a:t>
            </a:r>
            <a:r>
              <a:rPr lang="en-US" b="1" u="sng" dirty="0"/>
              <a:t> Now Termination Wizard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5F1BD7-35AC-BB3F-C641-5C52CFF020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9801" y="2423541"/>
            <a:ext cx="5181600" cy="3155505"/>
          </a:xfrm>
          <a:prstGeom prst="rect">
            <a:avLst/>
          </a:prstGeom>
          <a:solidFill>
            <a:srgbClr val="FFFF00"/>
          </a:solidFill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540CD561-BEFC-943A-2353-9201D29D4C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2925608"/>
              </p:ext>
            </p:extLst>
          </p:nvPr>
        </p:nvGraphicFramePr>
        <p:xfrm>
          <a:off x="768178" y="1825624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69C27D2-264A-EB1A-0478-F06D54E3C34E}"/>
              </a:ext>
            </a:extLst>
          </p:cNvPr>
          <p:cNvSpPr/>
          <p:nvPr/>
        </p:nvSpPr>
        <p:spPr>
          <a:xfrm>
            <a:off x="7685903" y="3429000"/>
            <a:ext cx="1173892" cy="26567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0D93C1-FB59-1CC5-950A-7C53FBE62446}"/>
              </a:ext>
            </a:extLst>
          </p:cNvPr>
          <p:cNvCxnSpPr/>
          <p:nvPr/>
        </p:nvCxnSpPr>
        <p:spPr>
          <a:xfrm flipV="1">
            <a:off x="5165124" y="3039762"/>
            <a:ext cx="3311611" cy="11491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1B130A-DBEB-63C7-CA6B-D3C81E7E8AA3}"/>
              </a:ext>
            </a:extLst>
          </p:cNvPr>
          <p:cNvCxnSpPr/>
          <p:nvPr/>
        </p:nvCxnSpPr>
        <p:spPr>
          <a:xfrm flipV="1">
            <a:off x="5906814" y="3694670"/>
            <a:ext cx="1779089" cy="961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63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B088F0-3B1D-9D67-3A89-FDCFBB65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Select Employee who is Exiting NKC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E8BBB-16CE-3754-4209-1F239A530157}"/>
              </a:ext>
            </a:extLst>
          </p:cNvPr>
          <p:cNvSpPr txBox="1"/>
          <p:nvPr/>
        </p:nvSpPr>
        <p:spPr>
          <a:xfrm>
            <a:off x="755484" y="2459116"/>
            <a:ext cx="3964797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rgbClr val="FFFFFF"/>
                </a:solidFill>
              </a:rPr>
              <a:t>From the Employee Profile-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</a:rPr>
              <a:t>Select the “Start Employee Change” And click on “Terminate”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C28DC-5CBD-634A-4AD7-2177E8137B8D}"/>
              </a:ext>
            </a:extLst>
          </p:cNvPr>
          <p:cNvSpPr txBox="1"/>
          <p:nvPr/>
        </p:nvSpPr>
        <p:spPr>
          <a:xfrm>
            <a:off x="9779336" y="3250432"/>
            <a:ext cx="1574464" cy="38888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A7E8D7-CF31-F75A-B00C-5068B5B0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203" y="2356038"/>
            <a:ext cx="6375432" cy="269957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85B3E1-89AB-9831-C2E6-FE69FD63A915}"/>
              </a:ext>
            </a:extLst>
          </p:cNvPr>
          <p:cNvCxnSpPr/>
          <p:nvPr/>
        </p:nvCxnSpPr>
        <p:spPr>
          <a:xfrm>
            <a:off x="4872683" y="2195384"/>
            <a:ext cx="4906653" cy="1355834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608D50-3ED3-CD4C-77EF-67BACFB25C3C}"/>
                  </a:ext>
                </a:extLst>
              </p14:cNvPr>
              <p14:cNvContentPartPr/>
              <p14:nvPr/>
            </p14:nvContentPartPr>
            <p14:xfrm>
              <a:off x="6076855" y="4261957"/>
              <a:ext cx="748440" cy="30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608D50-3ED3-CD4C-77EF-67BACFB25C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4215" y="4198957"/>
                <a:ext cx="87408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48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7610-FE2C-223B-26B7-D24C347C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Select the Change Status Menu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A734588-8BD6-9699-6524-EF1DEA83FB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766620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70E0EC1-05C9-BDD7-C698-348F8FF06A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489822" y="1825625"/>
            <a:ext cx="4546355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9C3288-B878-EF9E-F75D-18AB14D3EFA7}"/>
              </a:ext>
            </a:extLst>
          </p:cNvPr>
          <p:cNvCxnSpPr/>
          <p:nvPr/>
        </p:nvCxnSpPr>
        <p:spPr>
          <a:xfrm flipV="1">
            <a:off x="5857103" y="4127157"/>
            <a:ext cx="4090086" cy="827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4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B21EFE-0679-CE4C-CD45-2833363B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Select New Status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E8D57-D921-7A2B-DF44-18A927E87C1C}"/>
              </a:ext>
            </a:extLst>
          </p:cNvPr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From the drop-down menu select the reason the for the change in Employee status.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B8D1F-4CC1-3A55-82D8-B8B144EC5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2224" y="787114"/>
            <a:ext cx="4993161" cy="52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4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E4182A-EAA4-E67E-3678-70391913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Start a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00E8-0D7A-9F91-2238-9F167FD17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484" y="2459116"/>
            <a:ext cx="3702579" cy="35248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Once a reason is selected in the drop-down menu: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Select the “Start Termination” button at the bottom of the screen.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Click this and ADP will direct you through the Termination Wizard.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849BD8-191F-2288-D6C5-EAA1D1EBA3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3724" y="787114"/>
            <a:ext cx="2470162" cy="528377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1FFFD0-356A-3AC0-3181-63A011D7A8A1}"/>
              </a:ext>
            </a:extLst>
          </p:cNvPr>
          <p:cNvCxnSpPr/>
          <p:nvPr/>
        </p:nvCxnSpPr>
        <p:spPr>
          <a:xfrm>
            <a:off x="4458064" y="4501963"/>
            <a:ext cx="4204022" cy="121921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0DFDCA-D0D3-F4BA-EEA2-B9A2B9067237}"/>
              </a:ext>
            </a:extLst>
          </p:cNvPr>
          <p:cNvSpPr txBox="1"/>
          <p:nvPr/>
        </p:nvSpPr>
        <p:spPr>
          <a:xfrm>
            <a:off x="564611" y="1309189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ADP Walks you through the required information.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>
                <a:solidFill>
                  <a:srgbClr val="FFFFFF"/>
                </a:solidFill>
              </a:rPr>
              <a:t>Name of Employee Selected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>
                <a:solidFill>
                  <a:srgbClr val="FFFFFF"/>
                </a:solidFill>
              </a:rPr>
              <a:t>Date for Termination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>
                <a:solidFill>
                  <a:srgbClr val="FFFFFF"/>
                </a:solidFill>
              </a:rPr>
              <a:t>Reason for Employee is Exiting NKC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>
                <a:solidFill>
                  <a:srgbClr val="FFFFFF"/>
                </a:solidFill>
              </a:rPr>
              <a:t>Voluntary or Involuntary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>
                <a:solidFill>
                  <a:srgbClr val="FFFFFF"/>
                </a:solidFill>
              </a:rPr>
              <a:t>Eligible for Rehire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>
                <a:solidFill>
                  <a:srgbClr val="FFFFFF"/>
                </a:solidFill>
              </a:rPr>
              <a:t>May upload electronic copies of any supporting documents: such as resignation letter or other materials.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5FE72-3707-5A7D-2C5D-19BF1048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4" y="1421650"/>
            <a:ext cx="5407002" cy="40146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BDFDAB-8661-9EDA-7B68-0B1CD59C9CCB}"/>
                  </a:ext>
                </a:extLst>
              </p14:cNvPr>
              <p14:cNvContentPartPr/>
              <p14:nvPr/>
            </p14:nvContentPartPr>
            <p14:xfrm>
              <a:off x="6231655" y="2334877"/>
              <a:ext cx="92880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BDFDAB-8661-9EDA-7B68-0B1CD59C9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8655" y="2271877"/>
                <a:ext cx="10544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3A10D5-61E7-3AAC-54CA-9F39E1955F4C}"/>
                  </a:ext>
                </a:extLst>
              </p14:cNvPr>
              <p14:cNvContentPartPr/>
              <p14:nvPr/>
            </p14:nvContentPartPr>
            <p14:xfrm>
              <a:off x="7961815" y="2377717"/>
              <a:ext cx="451440" cy="1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3A10D5-61E7-3AAC-54CA-9F39E1955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8815" y="2314717"/>
                <a:ext cx="57708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999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682A6C5-6CBC-32E1-6203-B7CEAC50EEAD}"/>
              </a:ext>
            </a:extLst>
          </p:cNvPr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When the required information for the employee’s termination  is entered select “Next” At the bottom of the screen.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Note any comments for HR and payroll: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Brief description of Separation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Eligibility for PTO Payout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Eligibility for rehire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F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797F4-3287-915B-74B0-22E97AAC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4" y="1354063"/>
            <a:ext cx="5407002" cy="414987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4D70BD-6577-66FD-991D-9FE927DC9F86}"/>
              </a:ext>
            </a:extLst>
          </p:cNvPr>
          <p:cNvCxnSpPr/>
          <p:nvPr/>
        </p:nvCxnSpPr>
        <p:spPr>
          <a:xfrm>
            <a:off x="2730843" y="3966519"/>
            <a:ext cx="8180173" cy="1297459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F7EB6D-18C7-D2E0-BE92-52C809268FD3}"/>
                  </a:ext>
                </a:extLst>
              </p14:cNvPr>
              <p14:cNvContentPartPr/>
              <p14:nvPr/>
            </p14:nvContentPartPr>
            <p14:xfrm>
              <a:off x="6231655" y="3333877"/>
              <a:ext cx="141840" cy="1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F7EB6D-18C7-D2E0-BE92-52C809268F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9015" y="3270877"/>
                <a:ext cx="267480" cy="1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87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629</Words>
  <Application>Microsoft Office PowerPoint</Application>
  <PresentationFormat>Widescreen</PresentationFormat>
  <Paragraphs>81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Grotesque MT Std Light</vt:lpstr>
      <vt:lpstr>Wingdings</vt:lpstr>
      <vt:lpstr>Office Theme</vt:lpstr>
      <vt:lpstr>PowerPoint Presentation</vt:lpstr>
      <vt:lpstr>NKC Termination Process</vt:lpstr>
      <vt:lpstr>WorkFroce Now Termination Wizard</vt:lpstr>
      <vt:lpstr>Select Employee who is Exiting NKC</vt:lpstr>
      <vt:lpstr>Select the Change Status Menu</vt:lpstr>
      <vt:lpstr>Select New Status </vt:lpstr>
      <vt:lpstr>To Start a 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NKC Termination Process Finalized</vt:lpstr>
      <vt:lpstr>For Further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Sheila Sullivan</dc:creator>
  <cp:lastModifiedBy>Melanie Stout</cp:lastModifiedBy>
  <cp:revision>10</cp:revision>
  <dcterms:created xsi:type="dcterms:W3CDTF">2025-03-05T06:15:30Z</dcterms:created>
  <dcterms:modified xsi:type="dcterms:W3CDTF">2025-05-07T21:28:22Z</dcterms:modified>
</cp:coreProperties>
</file>