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1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12483" r:id="rId2"/>
    <p:sldId id="2134805197" r:id="rId3"/>
    <p:sldId id="2134805198" r:id="rId4"/>
    <p:sldId id="12466" r:id="rId5"/>
    <p:sldId id="2134805175" r:id="rId6"/>
    <p:sldId id="2134805176" r:id="rId7"/>
    <p:sldId id="12485" r:id="rId8"/>
    <p:sldId id="12475" r:id="rId9"/>
    <p:sldId id="2134805177" r:id="rId10"/>
    <p:sldId id="2134805178" r:id="rId11"/>
    <p:sldId id="2134805179" r:id="rId12"/>
    <p:sldId id="2134805181" r:id="rId13"/>
    <p:sldId id="2134805182" r:id="rId14"/>
    <p:sldId id="2134805183" r:id="rId15"/>
    <p:sldId id="2134805191" r:id="rId16"/>
    <p:sldId id="2134805190" r:id="rId17"/>
    <p:sldId id="2134805188" r:id="rId18"/>
    <p:sldId id="2134805187" r:id="rId19"/>
    <p:sldId id="21348051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5-28T16:48:15.34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 0,'6339'177'0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1FC82-5ACA-44BA-B655-E3DC8C369734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9EE0B-8A13-41B5-898A-7033EFB058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191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A2138C-A42E-C146-B9E6-C9FBBDFCFC7C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36985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714227-E2B8-0BBD-B5E8-6A3955790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CD4272-195B-6A4E-176C-F2FE3375F8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569574-CD3B-6137-6889-27F0D31562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B5AEE-9D55-28CC-B32D-87AE9D8515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A2138C-A42E-C146-B9E6-C9FBBDFCFC7C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8194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53668-CB39-AD84-4085-93E5C49543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542873-9BBC-3A94-4A5B-7425C90D56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77E021B-8CCE-093B-EDBE-BE8D551C80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D41D32-0242-0A4A-E314-F7C9E753C3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DAB3C-561B-422A-BABB-33CC5696867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57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9EEF36-824B-B270-E528-1786A144F4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AB7FA5B-3F60-3FF3-E0E6-29408E6FEE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2F1AD5-B6D8-C5AA-210A-853EDE5E6C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F2309-A7AC-9F1B-3C81-B5D1D3A2D6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A2138C-A42E-C146-B9E6-C9FBBDFCFC7C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8800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7038" y="692150"/>
            <a:ext cx="6156325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A2138C-A42E-C146-B9E6-C9FBBDFCFC7C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5268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A05BE-6C3D-2FC2-DB3D-D237446A9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40F636-1A44-A5AA-98B1-C0870B4F4A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972D87C-5B34-E2AC-CCD1-1BC4AEA89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E8390-27B4-71AA-771C-C1A96D54F1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5A2138C-A42E-C146-B9E6-C9FBBDFCFC7C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8140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DAB3C-561B-422A-BABB-33CC569686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93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B4D0ED-0467-911B-FA76-2877748A0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E7715C-D73F-D1ED-DD8E-E733D68BD4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F1C0B39-CC48-085D-8C92-633A743F59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650D1-70DD-1E82-CE73-53E0264674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DAB3C-561B-422A-BABB-33CC569686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98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2DEC80-D21F-D032-8814-46E4506740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6E8E4EE-8717-41CF-1B05-7D6E5969EB8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A10574-FD28-4912-574C-7F3904CC4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66D6F-7EAE-967A-F424-CF01121AC6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DAB3C-561B-422A-BABB-33CC5696867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87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7972C7-144A-63C7-724B-5CD80241D1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23BB3E-8C4F-5963-ECE9-CBE9A26BD3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CCA331-5442-1792-0C0A-C73C6F1B7A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E315C-BC08-7FF5-BB74-81CAC421FB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DAB3C-561B-422A-BABB-33CC5696867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3104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450E4-C58D-4913-C813-C0D8003F07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06FBE1-5346-571A-5363-9042C871E4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62BC6D2-A717-A3A7-D245-A78A18AA61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CD9C7D-D6DE-3EFF-F80D-C85372955D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DAB3C-561B-422A-BABB-33CC5696867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541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00A21D-954D-3D85-D786-161102BA2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BF1502-C7E0-F29B-0287-5D441D13DD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8270DE-F749-C602-F172-5769DD56F9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216E16-51D1-7E09-61D1-5B1B92A8FB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9DAB3C-561B-422A-BABB-33CC5696867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96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EF764-AE23-E3F9-2355-836D38487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B90D8-3C52-C12D-F168-6A40C7AF67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220DA-C263-4944-DE7B-5FB66784D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0F58-46A6-466C-8EBE-B859E7D08526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C59A44-DD87-88CD-B180-21405BCF5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289635-7FA8-5906-4341-464BAB774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5D9B9-4122-4664-B152-2595321D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30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71B29-96F9-9F1D-556D-1F97C6E8E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687D32-8E6D-9DF6-107D-D1F9F6CCD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0A44-F2D1-6AED-3CAD-BD68D2E91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0F58-46A6-466C-8EBE-B859E7D08526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FD856-CECA-5A39-8EC2-9C1A7A52A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BBCB3-C281-9F86-85DF-767AD7D30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5D9B9-4122-4664-B152-2595321D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68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334993-567F-0DA1-018C-15B3722C4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F5D306-526A-DDBF-32A9-0A5BF896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975A61-2D75-0CF2-FE1F-288D36E3D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0F58-46A6-466C-8EBE-B859E7D08526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16FFC-57F2-8B3E-21E1-E9D41A14F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1688F-F666-479C-2870-0DB280CB6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5D9B9-4122-4664-B152-2595321D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2733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ogo in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15AD06-7E7D-3947-9C8A-14CC1D8DE059}"/>
              </a:ext>
            </a:extLst>
          </p:cNvPr>
          <p:cNvSpPr/>
          <p:nvPr userDrawn="1"/>
        </p:nvSpPr>
        <p:spPr>
          <a:xfrm>
            <a:off x="0" y="5977610"/>
            <a:ext cx="12192000" cy="880391"/>
          </a:xfrm>
          <a:prstGeom prst="rect">
            <a:avLst/>
          </a:prstGeom>
          <a:solidFill>
            <a:srgbClr val="44A89E">
              <a:alpha val="29804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48FEFBA5-DBAD-8145-85EB-5848F64EF3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9437" y="318621"/>
            <a:ext cx="10383983" cy="574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00" b="0" i="0">
                <a:solidFill>
                  <a:srgbClr val="1A5B72"/>
                </a:solidFill>
                <a:latin typeface="Grotesque MT Std Light" panose="020B0304020202020204" pitchFamily="34" charset="77"/>
                <a:cs typeface="Grotesque MT Std Light" panose="020B0304020202020204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Page Title Here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FDD5A4B-90EF-524E-A7E2-175BAB1CA5F9}"/>
              </a:ext>
            </a:extLst>
          </p:cNvPr>
          <p:cNvCxnSpPr>
            <a:cxnSpLocks/>
          </p:cNvCxnSpPr>
          <p:nvPr userDrawn="1"/>
        </p:nvCxnSpPr>
        <p:spPr>
          <a:xfrm>
            <a:off x="0" y="1044513"/>
            <a:ext cx="12192000" cy="0"/>
          </a:xfrm>
          <a:prstGeom prst="line">
            <a:avLst/>
          </a:prstGeom>
          <a:ln w="12700">
            <a:solidFill>
              <a:srgbClr val="1A5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2549C75-CFAC-3E44-9788-A70D0EBEC5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80703" y="6153483"/>
            <a:ext cx="1593903" cy="574753"/>
          </a:xfrm>
        </p:spPr>
        <p:txBody>
          <a:bodyPr anchor="ctr" anchorCtr="0">
            <a:normAutofit/>
          </a:bodyPr>
          <a:lstStyle>
            <a:lvl1pPr marL="0" indent="0" algn="r">
              <a:buNone/>
              <a:defRPr sz="1400" b="0" i="0">
                <a:solidFill>
                  <a:srgbClr val="1A5B72"/>
                </a:solidFill>
                <a:latin typeface="Grotesque MT Std Light" panose="020B0304020202020204" pitchFamily="34" charset="77"/>
                <a:cs typeface="Grotesque MT Std Light" panose="020B0304020202020204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/>
              <a:t>nwkidney.org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4182BCC-D97D-4645-B100-5DFC3E54F46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9726" y="1482025"/>
            <a:ext cx="11450639" cy="4110255"/>
          </a:xfrm>
        </p:spPr>
        <p:txBody>
          <a:bodyPr/>
          <a:lstStyle>
            <a:lvl1pPr>
              <a:defRPr/>
            </a:lvl1pPr>
            <a:lvl2pPr>
              <a:spcAft>
                <a:spcPts val="500"/>
              </a:spcAft>
              <a:defRPr sz="2000"/>
            </a:lvl2pPr>
            <a:lvl3pPr marL="457189">
              <a:spcAft>
                <a:spcPts val="500"/>
              </a:spcAft>
              <a:defRPr sz="16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4377">
              <a:spcAft>
                <a:spcPts val="500"/>
              </a:spcAft>
              <a:defRPr sz="14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842A1DD-2901-25B4-5B28-9784055911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9437" y="6228759"/>
            <a:ext cx="2085711" cy="43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8155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4C72498-793A-9E4D-A6A2-CBF1365A0106}"/>
              </a:ext>
            </a:extLst>
          </p:cNvPr>
          <p:cNvCxnSpPr/>
          <p:nvPr userDrawn="1"/>
        </p:nvCxnSpPr>
        <p:spPr>
          <a:xfrm>
            <a:off x="6175523" y="1891216"/>
            <a:ext cx="0" cy="3133164"/>
          </a:xfrm>
          <a:prstGeom prst="line">
            <a:avLst/>
          </a:prstGeom>
          <a:ln w="12700">
            <a:solidFill>
              <a:srgbClr val="1A5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4EA1C9A-E7AC-E145-B85D-97A8DD0292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17169" y="1891218"/>
            <a:ext cx="4349751" cy="3133163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b="0" i="0">
                <a:latin typeface="Grotesque MT Std Light" panose="020B0304020202020204" pitchFamily="34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Title here</a:t>
            </a:r>
          </a:p>
          <a:p>
            <a:pPr lvl="1"/>
            <a:r>
              <a:rPr lang="en-US"/>
              <a:t>Date here</a:t>
            </a:r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C9DA6ADD-5D73-9CB5-EE91-C3B4B032C1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07164" y="2886831"/>
            <a:ext cx="4137870" cy="86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266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Wid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36A55D-6259-F949-8E8C-2908D15C10E6}"/>
              </a:ext>
            </a:extLst>
          </p:cNvPr>
          <p:cNvCxnSpPr>
            <a:cxnSpLocks/>
          </p:cNvCxnSpPr>
          <p:nvPr userDrawn="1"/>
        </p:nvCxnSpPr>
        <p:spPr>
          <a:xfrm>
            <a:off x="0" y="1044513"/>
            <a:ext cx="12192000" cy="0"/>
          </a:xfrm>
          <a:prstGeom prst="line">
            <a:avLst/>
          </a:prstGeom>
          <a:ln w="12700">
            <a:solidFill>
              <a:srgbClr val="1A5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A42D416-8053-C341-9923-4F184FCFB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9437" y="318621"/>
            <a:ext cx="10383983" cy="574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00" b="0" i="0">
                <a:solidFill>
                  <a:srgbClr val="1A5B72"/>
                </a:solidFill>
                <a:latin typeface="Grotesque MT Std Light" panose="020B0304020202020204" pitchFamily="34" charset="77"/>
                <a:cs typeface="Grotesque MT Std Light" panose="020B0304020202020204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Page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7FF21-AF08-004F-8832-5262A6059A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9726" y="1482025"/>
            <a:ext cx="11450639" cy="5053013"/>
          </a:xfrm>
        </p:spPr>
        <p:txBody>
          <a:bodyPr/>
          <a:lstStyle>
            <a:lvl1pPr>
              <a:defRPr/>
            </a:lvl1pPr>
            <a:lvl2pPr>
              <a:spcAft>
                <a:spcPts val="500"/>
              </a:spcAft>
              <a:defRPr sz="2000"/>
            </a:lvl2pPr>
            <a:lvl3pPr marL="457189">
              <a:spcAft>
                <a:spcPts val="500"/>
              </a:spcAft>
              <a:defRPr sz="16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4377">
              <a:spcAft>
                <a:spcPts val="500"/>
              </a:spcAft>
              <a:defRPr sz="14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F22B7B-EF90-072F-B02C-3BB13C2EFB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34" r="634"/>
          <a:stretch/>
        </p:blipFill>
        <p:spPr>
          <a:xfrm>
            <a:off x="11427340" y="321155"/>
            <a:ext cx="442565" cy="44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7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Column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A185C93-B6C3-3D49-A142-C5C18516A909}"/>
              </a:ext>
            </a:extLst>
          </p:cNvPr>
          <p:cNvSpPr/>
          <p:nvPr userDrawn="1"/>
        </p:nvSpPr>
        <p:spPr>
          <a:xfrm>
            <a:off x="0" y="1"/>
            <a:ext cx="4176347" cy="6858000"/>
          </a:xfrm>
          <a:prstGeom prst="rect">
            <a:avLst/>
          </a:prstGeom>
          <a:solidFill>
            <a:srgbClr val="1A5B7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7D425E4-EFCD-5249-8F89-C4181BBFA69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033963" y="818463"/>
            <a:ext cx="5881085" cy="5221076"/>
          </a:xfrm>
        </p:spPr>
        <p:txBody>
          <a:bodyPr anchor="ctr"/>
          <a:lstStyle>
            <a:lvl2pPr>
              <a:lnSpc>
                <a:spcPct val="150000"/>
              </a:lnSpc>
              <a:defRPr sz="1800"/>
            </a:lvl2pPr>
            <a:lvl3pPr marL="514338" indent="-285744">
              <a:lnSpc>
                <a:spcPct val="150000"/>
              </a:lnSpc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4377">
              <a:lnSpc>
                <a:spcPct val="150000"/>
              </a:lnSpc>
              <a:defRPr sz="14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86A586E-2643-034E-8521-B7A4CC1D55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9589" y="589086"/>
            <a:ext cx="3115007" cy="2584939"/>
          </a:xfrm>
        </p:spPr>
        <p:txBody>
          <a:bodyPr anchor="ctr"/>
          <a:lstStyle>
            <a:lvl1pPr>
              <a:lnSpc>
                <a:spcPct val="100000"/>
              </a:lnSpc>
              <a:defRPr>
                <a:solidFill>
                  <a:srgbClr val="E6EDED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4D230E-8693-944A-BE54-AE5DDFADBC0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3578227"/>
            <a:ext cx="4176347" cy="327977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631854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terior P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ogo&#10;&#10;Description automatically generated with medium confidence">
            <a:extLst>
              <a:ext uri="{FF2B5EF4-FFF2-40B4-BE49-F238E27FC236}">
                <a16:creationId xmlns:a16="http://schemas.microsoft.com/office/drawing/2014/main" id="{BB2590CA-1453-6448-B3EB-2C2ED97F0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7838" t="50551" r="61749" b="9048"/>
          <a:stretch/>
        </p:blipFill>
        <p:spPr>
          <a:xfrm>
            <a:off x="11164396" y="113358"/>
            <a:ext cx="835613" cy="83127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36A55D-6259-F949-8E8C-2908D15C10E6}"/>
              </a:ext>
            </a:extLst>
          </p:cNvPr>
          <p:cNvCxnSpPr>
            <a:cxnSpLocks/>
          </p:cNvCxnSpPr>
          <p:nvPr userDrawn="1"/>
        </p:nvCxnSpPr>
        <p:spPr>
          <a:xfrm>
            <a:off x="0" y="1044513"/>
            <a:ext cx="12192000" cy="0"/>
          </a:xfrm>
          <a:prstGeom prst="line">
            <a:avLst/>
          </a:prstGeom>
          <a:ln w="12700">
            <a:solidFill>
              <a:srgbClr val="1A5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A42D416-8053-C341-9923-4F184FCFB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9437" y="318621"/>
            <a:ext cx="10383983" cy="574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00" b="0" i="0">
                <a:solidFill>
                  <a:srgbClr val="1A5B72"/>
                </a:solidFill>
                <a:latin typeface="Grotesque MT Std Light" panose="020B0304020202020204" pitchFamily="34" charset="77"/>
                <a:cs typeface="Grotesque MT Std Light" panose="020B0304020202020204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Page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7FF21-AF08-004F-8832-5262A6059A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9725" y="1482025"/>
            <a:ext cx="7639619" cy="5053013"/>
          </a:xfrm>
        </p:spPr>
        <p:txBody>
          <a:bodyPr/>
          <a:lstStyle>
            <a:lvl1pPr>
              <a:defRPr/>
            </a:lvl1pPr>
            <a:lvl2pPr>
              <a:spcAft>
                <a:spcPts val="500"/>
              </a:spcAft>
              <a:defRPr sz="2000"/>
            </a:lvl2pPr>
            <a:lvl3pPr marL="457189">
              <a:spcAft>
                <a:spcPts val="500"/>
              </a:spcAft>
              <a:defRPr sz="16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4377">
              <a:spcAft>
                <a:spcPts val="500"/>
              </a:spcAft>
              <a:defRPr sz="14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3EF5C6-519F-714E-BBF0-F8488D60B77D}"/>
              </a:ext>
            </a:extLst>
          </p:cNvPr>
          <p:cNvSpPr/>
          <p:nvPr userDrawn="1"/>
        </p:nvSpPr>
        <p:spPr>
          <a:xfrm>
            <a:off x="8537608" y="1046558"/>
            <a:ext cx="3654392" cy="5811442"/>
          </a:xfrm>
          <a:prstGeom prst="rect">
            <a:avLst/>
          </a:prstGeom>
          <a:solidFill>
            <a:srgbClr val="44A89E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3ECE31-8F1F-3494-F797-50CAC211872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634" r="634"/>
          <a:stretch/>
        </p:blipFill>
        <p:spPr>
          <a:xfrm>
            <a:off x="11427340" y="321155"/>
            <a:ext cx="442565" cy="44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497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nterior Page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C36A55D-6259-F949-8E8C-2908D15C10E6}"/>
              </a:ext>
            </a:extLst>
          </p:cNvPr>
          <p:cNvCxnSpPr>
            <a:cxnSpLocks/>
          </p:cNvCxnSpPr>
          <p:nvPr userDrawn="1"/>
        </p:nvCxnSpPr>
        <p:spPr>
          <a:xfrm>
            <a:off x="0" y="1044513"/>
            <a:ext cx="12192000" cy="0"/>
          </a:xfrm>
          <a:prstGeom prst="line">
            <a:avLst/>
          </a:prstGeom>
          <a:ln w="12700">
            <a:solidFill>
              <a:srgbClr val="1A5B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A42D416-8053-C341-9923-4F184FCFBAF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9437" y="318621"/>
            <a:ext cx="10383983" cy="574753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00" b="0" i="0">
                <a:solidFill>
                  <a:srgbClr val="1A5B72"/>
                </a:solidFill>
                <a:latin typeface="Grotesque MT Std Light" panose="020B0304020202020204" pitchFamily="34" charset="77"/>
                <a:cs typeface="Grotesque MT Std Light" panose="020B0304020202020204" pitchFamily="34" charset="77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Page Title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27FF21-AF08-004F-8832-5262A6059A4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9725" y="1482025"/>
            <a:ext cx="5262179" cy="5053013"/>
          </a:xfrm>
        </p:spPr>
        <p:txBody>
          <a:bodyPr/>
          <a:lstStyle>
            <a:lvl1pPr>
              <a:defRPr/>
            </a:lvl1pPr>
            <a:lvl2pPr>
              <a:spcAft>
                <a:spcPts val="500"/>
              </a:spcAft>
              <a:defRPr sz="2000"/>
            </a:lvl2pPr>
            <a:lvl3pPr marL="457189">
              <a:spcAft>
                <a:spcPts val="500"/>
              </a:spcAft>
              <a:defRPr sz="16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914377">
              <a:spcAft>
                <a:spcPts val="500"/>
              </a:spcAft>
              <a:defRPr sz="1400">
                <a:solidFill>
                  <a:srgbClr val="595959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3EF5C6-519F-714E-BBF0-F8488D60B77D}"/>
              </a:ext>
            </a:extLst>
          </p:cNvPr>
          <p:cNvSpPr/>
          <p:nvPr userDrawn="1"/>
        </p:nvSpPr>
        <p:spPr>
          <a:xfrm>
            <a:off x="6081205" y="1046558"/>
            <a:ext cx="6110796" cy="5811442"/>
          </a:xfrm>
          <a:prstGeom prst="rect">
            <a:avLst/>
          </a:prstGeom>
          <a:solidFill>
            <a:srgbClr val="44A89E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C9395F-FE55-03BC-67FA-FCC2AB2CF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634" r="634"/>
          <a:stretch/>
        </p:blipFill>
        <p:spPr>
          <a:xfrm>
            <a:off x="11427340" y="321155"/>
            <a:ext cx="442565" cy="44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6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12E3F-3DE7-ABE9-3A25-656EB543A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89E8A-7886-F632-5DCF-7928E79BE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FE375-C50C-016E-439F-DC0F5C064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0F58-46A6-466C-8EBE-B859E7D08526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2D2503-33D1-3E23-770E-D8539C420F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BEC622-BF8D-5DFF-C1E5-FC3F2D15A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5D9B9-4122-4664-B152-2595321D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738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78972E-6BE2-566C-3CD2-F8CC12134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904C9-C0D7-86A4-CF79-F63B13781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AE78AB-0C1D-EA1F-9233-E0159D2E9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0F58-46A6-466C-8EBE-B859E7D08526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5A2B78-C8FE-CA09-710A-8004245D2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44D4B-E701-2A81-4B52-C4267CAC29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5D9B9-4122-4664-B152-2595321D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093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BB8C0-58F9-09CF-1343-964141CB9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FC275-FEBC-44EA-B41D-AEC2864F58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B8628-2F1B-DDE8-995B-D7CE86813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81A7CF-CC74-7E0F-C4B9-1F91AC2A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0F58-46A6-466C-8EBE-B859E7D08526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EDCDC8-BD2F-80FA-998B-CA5A53E27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2ADAA0-FE0E-683F-21B7-F2B992910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5D9B9-4122-4664-B152-2595321D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0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30689-0602-8863-07EA-746D8E849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647897-89C1-2CBB-F5AF-EDC40B3BB1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5E0617-7FB0-53E8-873B-32A72DF31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DF8DB-B3A7-D374-89F7-30ED4AC0D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E48585-3617-2F89-1716-031D27C3CA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14EFBF-22FC-BE58-CAD7-0E6212D0E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0F58-46A6-466C-8EBE-B859E7D08526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1C5EE-1DAF-687F-8BEB-2C08C2608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CAECBA-A0D4-CDEF-B14D-628F7DD1A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5D9B9-4122-4664-B152-2595321D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97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51C9E-6837-5908-4BF2-8D84F84EE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DA3514-BD50-2720-3B35-3B0946980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0F58-46A6-466C-8EBE-B859E7D08526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B54E7E-9306-097B-B5BE-351D7100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7381F8-70A5-2375-5589-C27769804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5D9B9-4122-4664-B152-2595321D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C09E87-E7F4-8278-E8BB-EB5D0F38F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0F58-46A6-466C-8EBE-B859E7D08526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FEDA99-F6A9-DC90-4061-29243EEA6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D7C410-EFA2-D0CE-7459-5EE944214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5D9B9-4122-4664-B152-2595321D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9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6736B-9707-6683-1B1C-072220835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91360-0C20-FF90-0B71-9C04BE1C8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AB04D-57CD-7044-14BA-86CD1090B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291BD0-0215-45F7-70D0-F769AD8C8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0F58-46A6-466C-8EBE-B859E7D08526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E452E5-F402-0CEE-EB14-A0C5B2F5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4C00F4-8986-491C-BB26-AC8C90411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5D9B9-4122-4664-B152-2595321D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40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2CE96D-005D-1B15-7A3A-2010061BC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34B544C-7A4A-00EC-056A-6ED759052A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144F95-6CB2-48E8-AA6C-58275570E2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32401D-CCBB-61D2-EB9B-FE85ADB7C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D0F58-46A6-466C-8EBE-B859E7D08526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DD2671-D4D2-5EF8-9353-A5ED65731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090D74-0CCB-E076-1320-69D250A8A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E5D9B9-4122-4664-B152-2595321D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25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2ED036-7E51-8A6F-0EBE-8A968C3DB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2F3C04-0A5C-1EFE-241B-4B3B75ED5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8FCB3-A6FA-8BC8-7792-42E92B0902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61D0F58-46A6-466C-8EBE-B859E7D08526}" type="datetimeFigureOut">
              <a:rPr lang="en-US" smtClean="0"/>
              <a:t>6/3/2025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FA318A-EE29-1575-A9DD-28D7EA4752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0777B0-A681-CD61-8D72-F587EDF2C5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2E5D9B9-4122-4664-B152-2595321DF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389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6.png"/><Relationship Id="rId4" Type="http://schemas.openxmlformats.org/officeDocument/2006/relationships/customXml" Target="../ink/ink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71C5589-4E50-374F-BF60-6E683F26B82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3200" y="1891218"/>
            <a:ext cx="5393635" cy="3133163"/>
          </a:xfrm>
        </p:spPr>
        <p:txBody>
          <a:bodyPr/>
          <a:lstStyle/>
          <a:p>
            <a:r>
              <a:rPr lang="en-US" dirty="0"/>
              <a:t>ADP </a:t>
            </a:r>
            <a:r>
              <a:rPr lang="en-US" dirty="0" err="1"/>
              <a:t>WorkForce</a:t>
            </a:r>
            <a:r>
              <a:rPr lang="en-US" dirty="0"/>
              <a:t> Now </a:t>
            </a:r>
          </a:p>
          <a:p>
            <a:r>
              <a:rPr lang="en-US" dirty="0"/>
              <a:t>Annual Evaluation PAF Process</a:t>
            </a:r>
          </a:p>
          <a:p>
            <a:r>
              <a:rPr lang="en-US" dirty="0"/>
              <a:t>Manager Job Aid </a:t>
            </a:r>
          </a:p>
        </p:txBody>
      </p:sp>
    </p:spTree>
    <p:extLst>
      <p:ext uri="{BB962C8B-B14F-4D97-AF65-F5344CB8AC3E}">
        <p14:creationId xmlns:p14="http://schemas.microsoft.com/office/powerpoint/2010/main" val="1053501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1D0B34-9726-108A-499F-C2EB511732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0CC16A-4C07-DC11-7114-6E73C68107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8813" y="320040"/>
            <a:ext cx="8013187" cy="56418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9FDE29-0D67-04A0-95B4-91609ED87A02}"/>
              </a:ext>
            </a:extLst>
          </p:cNvPr>
          <p:cNvSpPr txBox="1"/>
          <p:nvPr/>
        </p:nvSpPr>
        <p:spPr>
          <a:xfrm>
            <a:off x="804928" y="2491325"/>
            <a:ext cx="4136770" cy="3136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template will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walk you through the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PAF Process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1CCDBE-AE5D-FD5D-7CC9-E2DF0AEB3226}"/>
              </a:ext>
            </a:extLst>
          </p:cNvPr>
          <p:cNvSpPr/>
          <p:nvPr/>
        </p:nvSpPr>
        <p:spPr>
          <a:xfrm>
            <a:off x="7854696" y="1024128"/>
            <a:ext cx="1069848" cy="2194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079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B49173-7E0D-2832-15BF-4CAB8EEA7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BF6082-6F1C-0B3B-6039-5E8BF191DA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0570" y="549998"/>
            <a:ext cx="7707925" cy="57580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8726C4-2FDA-4377-6885-4875525D7C9D}"/>
              </a:ext>
            </a:extLst>
          </p:cNvPr>
          <p:cNvSpPr txBox="1"/>
          <p:nvPr/>
        </p:nvSpPr>
        <p:spPr>
          <a:xfrm>
            <a:off x="370443" y="3575195"/>
            <a:ext cx="356616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NOTE</a:t>
            </a:r>
            <a:r>
              <a:rPr lang="en-US" sz="1600" u="sng" dirty="0">
                <a:solidFill>
                  <a:schemeClr val="bg1"/>
                </a:solidFill>
              </a:rPr>
              <a:t>: </a:t>
            </a:r>
            <a:r>
              <a:rPr lang="en-US" sz="1600" u="sng" dirty="0">
                <a:solidFill>
                  <a:schemeClr val="bg1"/>
                </a:solidFill>
                <a:highlight>
                  <a:srgbClr val="0000FF"/>
                </a:highlight>
              </a:rPr>
              <a:t>Do not us</a:t>
            </a:r>
            <a:r>
              <a:rPr lang="en-US" sz="1600" dirty="0">
                <a:solidFill>
                  <a:schemeClr val="bg1"/>
                </a:solidFill>
                <a:highlight>
                  <a:srgbClr val="0000FF"/>
                </a:highlight>
              </a:rPr>
              <a:t>e </a:t>
            </a:r>
            <a:r>
              <a:rPr lang="en-US" sz="1600" dirty="0">
                <a:solidFill>
                  <a:schemeClr val="bg1"/>
                </a:solidFill>
              </a:rPr>
              <a:t>the payroll week options.</a:t>
            </a:r>
          </a:p>
        </p:txBody>
      </p:sp>
      <p:sp>
        <p:nvSpPr>
          <p:cNvPr id="8" name="Multiplication Sign 7">
            <a:extLst>
              <a:ext uri="{FF2B5EF4-FFF2-40B4-BE49-F238E27FC236}">
                <a16:creationId xmlns:a16="http://schemas.microsoft.com/office/drawing/2014/main" id="{FB4A90E5-1A4D-AFCE-2F79-F8A38BDCAB97}"/>
              </a:ext>
            </a:extLst>
          </p:cNvPr>
          <p:cNvSpPr/>
          <p:nvPr/>
        </p:nvSpPr>
        <p:spPr>
          <a:xfrm>
            <a:off x="7250545" y="2157524"/>
            <a:ext cx="4202547" cy="1225296"/>
          </a:xfrm>
          <a:prstGeom prst="mathMultiply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5D544DA-C3E7-0750-620C-FC8BF9D6765C}"/>
              </a:ext>
            </a:extLst>
          </p:cNvPr>
          <p:cNvSpPr/>
          <p:nvPr/>
        </p:nvSpPr>
        <p:spPr>
          <a:xfrm>
            <a:off x="7562088" y="1453896"/>
            <a:ext cx="987552" cy="25603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C11D709-ABA0-34C5-F1C2-E967A451BCCB}"/>
              </a:ext>
            </a:extLst>
          </p:cNvPr>
          <p:cNvSpPr txBox="1"/>
          <p:nvPr/>
        </p:nvSpPr>
        <p:spPr>
          <a:xfrm>
            <a:off x="133505" y="2374866"/>
            <a:ext cx="3389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Use the effective date provided on the monthly memo sent from the People Team</a:t>
            </a:r>
          </a:p>
        </p:txBody>
      </p:sp>
    </p:spTree>
    <p:extLst>
      <p:ext uri="{BB962C8B-B14F-4D97-AF65-F5344CB8AC3E}">
        <p14:creationId xmlns:p14="http://schemas.microsoft.com/office/powerpoint/2010/main" val="30119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22973-60E9-E1DD-F7E2-B60C612799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BF19DD-46F9-494D-B8D3-F15A4E8C5E75}"/>
              </a:ext>
            </a:extLst>
          </p:cNvPr>
          <p:cNvSpPr txBox="1"/>
          <p:nvPr/>
        </p:nvSpPr>
        <p:spPr>
          <a:xfrm>
            <a:off x="312961" y="2637222"/>
            <a:ext cx="3899338" cy="925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Select the Reason for the change “Annual Evaluation” from the drop-down menu.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81CB95-67E1-446C-DA78-F6BC246D5C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0136" y="856799"/>
            <a:ext cx="7556693" cy="51444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0E2E560-B5DB-DB30-6418-09B1F52FC43D}"/>
                  </a:ext>
                </a:extLst>
              </p14:cNvPr>
              <p14:cNvContentPartPr/>
              <p14:nvPr/>
            </p14:nvContentPartPr>
            <p14:xfrm>
              <a:off x="4865854" y="4873899"/>
              <a:ext cx="2282400" cy="640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0E2E560-B5DB-DB30-6418-09B1F52FC43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47854" y="4837899"/>
                <a:ext cx="2318040" cy="13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5658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4198BB-69BA-B8C9-8ABD-94AA03A1A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6DD512-C3B0-C451-184E-4E8C0C2C33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4718" y="608076"/>
            <a:ext cx="7980719" cy="56189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64A3EC-4DDB-102F-0F36-3D7F26F9712A}"/>
              </a:ext>
            </a:extLst>
          </p:cNvPr>
          <p:cNvSpPr txBox="1"/>
          <p:nvPr/>
        </p:nvSpPr>
        <p:spPr>
          <a:xfrm>
            <a:off x="132725" y="2219384"/>
            <a:ext cx="4051865" cy="2694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In the comments section, note the reason for change: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-Annual 3% Increase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	OR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-Lump Sum Bonus - *Amount Provided on memo*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FFFFFF"/>
                </a:solidFill>
              </a:rPr>
              <a:t>	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2A1C95-3DE4-05A1-2C1A-A88E01B133DF}"/>
              </a:ext>
            </a:extLst>
          </p:cNvPr>
          <p:cNvSpPr/>
          <p:nvPr/>
        </p:nvSpPr>
        <p:spPr>
          <a:xfrm>
            <a:off x="7726680" y="1280160"/>
            <a:ext cx="1152144" cy="2194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908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680D2A-B489-06BC-D983-2C011E1949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300E7A9-6BAD-4359-1C35-CFC13C8BFAC0}"/>
              </a:ext>
            </a:extLst>
          </p:cNvPr>
          <p:cNvSpPr txBox="1"/>
          <p:nvPr/>
        </p:nvSpPr>
        <p:spPr>
          <a:xfrm>
            <a:off x="134741" y="2230118"/>
            <a:ext cx="4051865" cy="21870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The next section on the Comprehensive PAF Template will display the employee’s name.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 This allows you to confirm you are making changes to the correct employee.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9F64B0-9264-8BE7-8B3A-34CC65BB7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554" y="702087"/>
            <a:ext cx="7574761" cy="545382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E71B0FC-130F-635A-9D0A-5C2C74242CA3}"/>
              </a:ext>
            </a:extLst>
          </p:cNvPr>
          <p:cNvSpPr/>
          <p:nvPr/>
        </p:nvSpPr>
        <p:spPr>
          <a:xfrm>
            <a:off x="5072514" y="1636295"/>
            <a:ext cx="1023486" cy="24063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32C8C5-26C1-9197-C491-B3855D36D30C}"/>
              </a:ext>
            </a:extLst>
          </p:cNvPr>
          <p:cNvSpPr/>
          <p:nvPr/>
        </p:nvSpPr>
        <p:spPr>
          <a:xfrm>
            <a:off x="7031736" y="1799202"/>
            <a:ext cx="868680" cy="15544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0384B4-5387-A3E0-4A72-FC6E59A790B4}"/>
              </a:ext>
            </a:extLst>
          </p:cNvPr>
          <p:cNvSpPr/>
          <p:nvPr/>
        </p:nvSpPr>
        <p:spPr>
          <a:xfrm>
            <a:off x="9966960" y="3747962"/>
            <a:ext cx="457200" cy="173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FE03DA-3FEE-90C0-FDAF-365DD5571DFC}"/>
              </a:ext>
            </a:extLst>
          </p:cNvPr>
          <p:cNvSpPr/>
          <p:nvPr/>
        </p:nvSpPr>
        <p:spPr>
          <a:xfrm>
            <a:off x="9966960" y="4041648"/>
            <a:ext cx="457200" cy="173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44ED35C8-02F9-D2C1-03AB-A021FE87ACE7}"/>
              </a:ext>
            </a:extLst>
          </p:cNvPr>
          <p:cNvSpPr/>
          <p:nvPr/>
        </p:nvSpPr>
        <p:spPr>
          <a:xfrm>
            <a:off x="4615314" y="152801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56E8C28-105C-DC15-321C-9F8C129DDD4D}"/>
              </a:ext>
            </a:extLst>
          </p:cNvPr>
          <p:cNvSpPr/>
          <p:nvPr/>
        </p:nvSpPr>
        <p:spPr>
          <a:xfrm>
            <a:off x="11268362" y="5717309"/>
            <a:ext cx="803565" cy="558554"/>
          </a:xfrm>
          <a:prstGeom prst="ellipse">
            <a:avLst/>
          </a:prstGeom>
          <a:noFill/>
          <a:ln>
            <a:solidFill>
              <a:srgbClr val="0CDF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86FAD3E-0698-8641-3A8C-E02345AC561B}"/>
              </a:ext>
            </a:extLst>
          </p:cNvPr>
          <p:cNvSpPr/>
          <p:nvPr/>
        </p:nvSpPr>
        <p:spPr>
          <a:xfrm>
            <a:off x="8175205" y="3747962"/>
            <a:ext cx="457200" cy="173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6A06C7F-1603-7D4B-A46C-092AD637F448}"/>
              </a:ext>
            </a:extLst>
          </p:cNvPr>
          <p:cNvSpPr/>
          <p:nvPr/>
        </p:nvSpPr>
        <p:spPr>
          <a:xfrm>
            <a:off x="8169242" y="4107560"/>
            <a:ext cx="457200" cy="17373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30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D74B5C-E330-B98A-47E7-93B1FF21F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B70725-9E79-AED9-8F10-F0770E71A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924" y="1065474"/>
            <a:ext cx="7878244" cy="494571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45296C-BAFD-3557-9ADF-349257890398}"/>
              </a:ext>
            </a:extLst>
          </p:cNvPr>
          <p:cNvSpPr/>
          <p:nvPr/>
        </p:nvSpPr>
        <p:spPr>
          <a:xfrm>
            <a:off x="7091172" y="2206090"/>
            <a:ext cx="969264" cy="26517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00C80A-022B-1CE0-E2B5-9E2D9EC2A3D7}"/>
              </a:ext>
            </a:extLst>
          </p:cNvPr>
          <p:cNvSpPr txBox="1"/>
          <p:nvPr/>
        </p:nvSpPr>
        <p:spPr>
          <a:xfrm>
            <a:off x="182192" y="1398847"/>
            <a:ext cx="3884178" cy="46123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When doing a rate change for an employee you will be able to input their rate that has been approved by HR.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FFFF"/>
                </a:solidFill>
              </a:rPr>
              <a:t>In the comprehensive PAF, the pay information section will be used for Annual Percent Increases only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1" dirty="0">
                <a:solidFill>
                  <a:srgbClr val="00B0F0"/>
                </a:solidFill>
              </a:rPr>
              <a:t>NOTE-Pay Equity, per diem, &amp; Promotion pay changes are done in separate HR Actions</a:t>
            </a: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rgbClr val="FFFFFF"/>
              </a:solidFill>
            </a:endParaRP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rgbClr val="FFFFFF"/>
              </a:solidFill>
            </a:endParaRP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rgbClr val="FFFFFF"/>
              </a:solidFill>
            </a:endParaRP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rgbClr val="FFFFFF"/>
              </a:solidFill>
            </a:endParaRP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rgbClr val="FFFFFF"/>
              </a:solidFill>
            </a:endParaRP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rgbClr val="FFFFFF"/>
              </a:solidFill>
            </a:endParaRPr>
          </a:p>
          <a:p>
            <a:pPr marL="228600" lvl="1">
              <a:lnSpc>
                <a:spcPct val="90000"/>
              </a:lnSpc>
              <a:spcAft>
                <a:spcPts val="600"/>
              </a:spcAft>
            </a:pPr>
            <a:endParaRPr lang="en-US" sz="1600" dirty="0">
              <a:solidFill>
                <a:srgbClr val="FFFFFF"/>
              </a:solidFill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</a:endParaRPr>
          </a:p>
          <a:p>
            <a:pPr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21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D43D11-1DB6-0E7F-72DC-6E6011532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683143-79A7-6217-4BB5-71848A799853}"/>
              </a:ext>
            </a:extLst>
          </p:cNvPr>
          <p:cNvSpPr txBox="1"/>
          <p:nvPr/>
        </p:nvSpPr>
        <p:spPr>
          <a:xfrm>
            <a:off x="-15213" y="2267909"/>
            <a:ext cx="4051865" cy="1833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When doing an annual percent increase, please utilize the pay rate calculator.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Enter the approved percent increase and the new rate will be calculated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D690B8-B410-B65C-6BEA-CCEE0DAA78F2}"/>
              </a:ext>
            </a:extLst>
          </p:cNvPr>
          <p:cNvSpPr/>
          <p:nvPr/>
        </p:nvSpPr>
        <p:spPr>
          <a:xfrm>
            <a:off x="5383033" y="2110672"/>
            <a:ext cx="985961" cy="31447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68710A-430B-EB2B-B13E-8A439D9C8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307" y="918226"/>
            <a:ext cx="7852431" cy="518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711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FBFD7B-4886-24F5-89CE-3108D82C4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C35B3EF-A9F1-C7FD-A317-7FCB95688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90291"/>
            <a:ext cx="6096000" cy="149623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0935A0-4506-3665-33A3-3F07EEC133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532200"/>
            <a:ext cx="6096000" cy="1647709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E92DF72-9515-BEA8-18AF-7940241456B1}"/>
              </a:ext>
            </a:extLst>
          </p:cNvPr>
          <p:cNvSpPr txBox="1">
            <a:spLocks/>
          </p:cNvSpPr>
          <p:nvPr/>
        </p:nvSpPr>
        <p:spPr>
          <a:xfrm>
            <a:off x="685800" y="1425787"/>
            <a:ext cx="5102352" cy="45011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At the review stage you will see any changes made as highlighted in blue.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83FEF5-FC2D-F049-E7FD-CE8CBF91FC4B}"/>
              </a:ext>
            </a:extLst>
          </p:cNvPr>
          <p:cNvSpPr txBox="1"/>
          <p:nvPr/>
        </p:nvSpPr>
        <p:spPr>
          <a:xfrm>
            <a:off x="471055" y="228518"/>
            <a:ext cx="306185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rotesque MT Std Light" panose="020B0304020202020204" pitchFamily="34" charset="0"/>
              </a:rPr>
              <a:t>Final Review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1F47B5-3267-5A8A-1242-C19DBE6C3D2F}"/>
              </a:ext>
            </a:extLst>
          </p:cNvPr>
          <p:cNvSpPr/>
          <p:nvPr/>
        </p:nvSpPr>
        <p:spPr>
          <a:xfrm>
            <a:off x="7224573" y="1256623"/>
            <a:ext cx="1126670" cy="16916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8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369032-EB1B-F004-5AD6-6521FE358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FC32C6-FBA8-DE0A-96C0-19F0387AC9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5203" y="1178501"/>
            <a:ext cx="7564773" cy="31794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9287D5B-C0AE-3456-4044-23EF20FE7432}"/>
              </a:ext>
            </a:extLst>
          </p:cNvPr>
          <p:cNvSpPr txBox="1"/>
          <p:nvPr/>
        </p:nvSpPr>
        <p:spPr>
          <a:xfrm>
            <a:off x="192024" y="2768246"/>
            <a:ext cx="3992566" cy="12021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If an edit is Needed – Click on the pencil in the section and the template will return to the area where you may make the change.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EA73893-4A88-E908-400D-57AF580CFE8A}"/>
              </a:ext>
            </a:extLst>
          </p:cNvPr>
          <p:cNvSpPr/>
          <p:nvPr/>
        </p:nvSpPr>
        <p:spPr>
          <a:xfrm>
            <a:off x="11026652" y="2709692"/>
            <a:ext cx="702979" cy="433808"/>
          </a:xfrm>
          <a:prstGeom prst="ellipse">
            <a:avLst/>
          </a:prstGeom>
          <a:noFill/>
          <a:ln>
            <a:solidFill>
              <a:srgbClr val="0CDF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372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1A277-5FE1-40DB-71A7-E565034848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173D71-7D18-4FDA-2C9E-1121EBA8A8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667" y="1144988"/>
            <a:ext cx="8783588" cy="47850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18F4D4A-961B-B65A-701F-68F0A7256F87}"/>
              </a:ext>
            </a:extLst>
          </p:cNvPr>
          <p:cNvSpPr/>
          <p:nvPr/>
        </p:nvSpPr>
        <p:spPr>
          <a:xfrm>
            <a:off x="526667" y="1485701"/>
            <a:ext cx="905256" cy="15364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CB0C259-88FB-12C7-4E80-E9EEC9CBE16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76013" y="263782"/>
            <a:ext cx="10383983" cy="574753"/>
          </a:xfrm>
        </p:spPr>
        <p:txBody>
          <a:bodyPr>
            <a:noAutofit/>
          </a:bodyPr>
          <a:lstStyle/>
          <a:p>
            <a:r>
              <a:rPr lang="en-US" dirty="0"/>
              <a:t>Review &amp; Submit PAF Change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E4A3245-5F77-5AB5-7E91-C1462BFE27D9}"/>
              </a:ext>
            </a:extLst>
          </p:cNvPr>
          <p:cNvSpPr txBox="1">
            <a:spLocks/>
          </p:cNvSpPr>
          <p:nvPr/>
        </p:nvSpPr>
        <p:spPr>
          <a:xfrm>
            <a:off x="9436607" y="4856599"/>
            <a:ext cx="2632672" cy="934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en-US" sz="1800" dirty="0"/>
              <a:t>When review is complete, and the information is correct you then click “Submit”.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47FA5C46-DE56-54AC-BF6D-D29406C8777C}"/>
              </a:ext>
            </a:extLst>
          </p:cNvPr>
          <p:cNvSpPr/>
          <p:nvPr/>
        </p:nvSpPr>
        <p:spPr>
          <a:xfrm>
            <a:off x="8589818" y="5573775"/>
            <a:ext cx="720437" cy="433808"/>
          </a:xfrm>
          <a:prstGeom prst="ellipse">
            <a:avLst/>
          </a:prstGeom>
          <a:noFill/>
          <a:ln>
            <a:solidFill>
              <a:srgbClr val="0CDF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64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885414-FA06-D6FF-9FCB-CB1D087A3EE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z="3200" dirty="0">
                <a:latin typeface="Grotesque MT Std Light" panose="020B0304020202020204" pitchFamily="34" charset="0"/>
              </a:rPr>
              <a:t>Steps for Annual Review Process-Overview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661E6-54C7-5CB7-4E98-B1AE6FAC294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595A13-9575-4A46-64F0-FF6C8F772EA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9726" y="1482025"/>
            <a:ext cx="11450639" cy="4227012"/>
          </a:xfrm>
        </p:spPr>
        <p:txBody>
          <a:bodyPr>
            <a:normAutofit fontScale="92500" lnSpcReduction="10000"/>
          </a:bodyPr>
          <a:lstStyle/>
          <a:p>
            <a:pPr rtl="0" fontAlgn="ctr">
              <a:buFont typeface="+mj-lt"/>
              <a:buAutoNum type="arabicPeriod"/>
            </a:pPr>
            <a:r>
              <a:rPr lang="en-US" sz="1200" b="0" i="0" dirty="0">
                <a:effectLst/>
              </a:rPr>
              <a:t>Receive monthly memo from HR detailing:</a:t>
            </a:r>
            <a:br>
              <a:rPr lang="en-US" sz="1200" b="0" i="0" dirty="0">
                <a:effectLst/>
              </a:rPr>
            </a:br>
            <a:br>
              <a:rPr lang="en-US" sz="1200" b="0" i="0" dirty="0">
                <a:effectLst/>
              </a:rPr>
            </a:br>
            <a:r>
              <a:rPr lang="en-US" sz="1200" b="0" i="0" dirty="0">
                <a:effectLst/>
              </a:rPr>
              <a:t>-Employees due for month</a:t>
            </a:r>
            <a:br>
              <a:rPr lang="en-US" sz="1200" b="0" i="0" dirty="0">
                <a:effectLst/>
              </a:rPr>
            </a:br>
            <a:r>
              <a:rPr lang="en-US" sz="1200" b="0" i="0" dirty="0">
                <a:effectLst/>
              </a:rPr>
              <a:t>-Increase amount</a:t>
            </a:r>
            <a:br>
              <a:rPr lang="en-US" sz="1200" b="0" i="0" dirty="0">
                <a:effectLst/>
              </a:rPr>
            </a:br>
            <a:r>
              <a:rPr lang="en-US" sz="1200" b="0" i="0" dirty="0">
                <a:effectLst/>
              </a:rPr>
              <a:t>-Lump sum bonus (If applicable)</a:t>
            </a:r>
            <a:br>
              <a:rPr lang="en-US" sz="1200" b="0" i="0" dirty="0">
                <a:effectLst/>
              </a:rPr>
            </a:br>
            <a:r>
              <a:rPr lang="en-US" sz="1200" b="0" i="0" dirty="0">
                <a:effectLst/>
              </a:rPr>
              <a:t>-Effective date </a:t>
            </a:r>
          </a:p>
          <a:p>
            <a:pPr rtl="0" fontAlgn="ctr">
              <a:buFont typeface="+mj-lt"/>
              <a:buAutoNum type="arabicPeriod"/>
            </a:pPr>
            <a:r>
              <a:rPr lang="en-US" sz="1200" b="0" i="0" dirty="0">
                <a:effectLst/>
              </a:rPr>
              <a:t>Complete annual review with employee and return to HR </a:t>
            </a:r>
          </a:p>
          <a:p>
            <a:pPr marL="342900" marR="0">
              <a:buNone/>
            </a:pPr>
            <a:r>
              <a:rPr lang="en-US" sz="1200" dirty="0">
                <a:effectLst/>
              </a:rPr>
              <a:t>-Return Via Employee Documents Section in ADP (See next slide)</a:t>
            </a:r>
          </a:p>
          <a:p>
            <a:pPr rtl="0" fontAlgn="ctr">
              <a:buFont typeface="+mj-lt"/>
              <a:buAutoNum type="arabicPeriod" startAt="3"/>
            </a:pPr>
            <a:r>
              <a:rPr lang="en-US" sz="1200" b="0" i="0" dirty="0">
                <a:effectLst/>
              </a:rPr>
              <a:t>Initiate comprehensive PAF in ADP</a:t>
            </a:r>
          </a:p>
          <a:p>
            <a:pPr marL="457200" lvl="1" indent="0" rtl="0" fontAlgn="ctr">
              <a:buNone/>
            </a:pPr>
            <a:r>
              <a:rPr lang="en-US" sz="1200" b="1" i="0" dirty="0">
                <a:effectLst/>
              </a:rPr>
              <a:t>When and Why: </a:t>
            </a:r>
          </a:p>
          <a:p>
            <a:pPr lvl="1" rtl="0" fontAlgn="ctr">
              <a:buFont typeface="+mj-lt"/>
              <a:buAutoNum type="alphaLcParenR"/>
            </a:pPr>
            <a:r>
              <a:rPr lang="en-US" sz="1200" b="0" i="0" dirty="0">
                <a:effectLst/>
              </a:rPr>
              <a:t>Include effective date noted on memo</a:t>
            </a:r>
          </a:p>
          <a:p>
            <a:pPr lvl="1" rtl="0" fontAlgn="ctr">
              <a:buFont typeface="+mj-lt"/>
              <a:buAutoNum type="alphaLcParenR"/>
            </a:pPr>
            <a:r>
              <a:rPr lang="en-US" sz="1200" b="0" i="0" dirty="0">
                <a:effectLst/>
              </a:rPr>
              <a:t>Change reason is “</a:t>
            </a:r>
            <a:r>
              <a:rPr lang="en-US" sz="1200" b="0" i="0">
                <a:effectLst/>
              </a:rPr>
              <a:t>Annual Evaluation” </a:t>
            </a:r>
            <a:endParaRPr lang="en-US" sz="1200" b="0" i="0" dirty="0">
              <a:effectLst/>
            </a:endParaRPr>
          </a:p>
          <a:p>
            <a:pPr lvl="1" rtl="0" fontAlgn="ctr">
              <a:buFont typeface="+mj-lt"/>
              <a:buAutoNum type="alphaLcParenR"/>
            </a:pPr>
            <a:r>
              <a:rPr lang="en-US" sz="1200" b="0" i="0" dirty="0">
                <a:effectLst/>
              </a:rPr>
              <a:t>Note that evaluation has been submitted to employee documents </a:t>
            </a:r>
          </a:p>
          <a:p>
            <a:pPr lvl="1" rtl="0" fontAlgn="ctr">
              <a:buFont typeface="+mj-lt"/>
              <a:buAutoNum type="alphaLcParenR"/>
            </a:pPr>
            <a:r>
              <a:rPr lang="en-US" sz="1200" b="0" i="0" dirty="0">
                <a:effectLst/>
              </a:rPr>
              <a:t>Note the lump sum bonus amount if applicable</a:t>
            </a:r>
          </a:p>
          <a:p>
            <a:pPr marL="457200" lvl="1" indent="0" rtl="0" fontAlgn="ctr">
              <a:buNone/>
            </a:pPr>
            <a:r>
              <a:rPr lang="en-US" sz="1200" b="1" i="0" dirty="0">
                <a:effectLst/>
              </a:rPr>
              <a:t>Pay Information:</a:t>
            </a:r>
          </a:p>
          <a:p>
            <a:pPr lvl="1" rtl="0" fontAlgn="ctr">
              <a:buFont typeface="+mj-lt"/>
              <a:buAutoNum type="alphaLcParenR"/>
            </a:pPr>
            <a:r>
              <a:rPr lang="en-US" sz="1200" b="0" i="0" dirty="0">
                <a:effectLst/>
              </a:rPr>
              <a:t>Use pay calculator to calculate standard 3% increase</a:t>
            </a:r>
          </a:p>
          <a:p>
            <a:pPr marL="457200" lvl="1" indent="0" rtl="0" fontAlgn="ctr">
              <a:buNone/>
            </a:pPr>
            <a:r>
              <a:rPr lang="en-US" sz="1200" b="1" i="0" dirty="0">
                <a:effectLst/>
              </a:rPr>
              <a:t>Submit</a:t>
            </a:r>
          </a:p>
          <a:p>
            <a:pPr lvl="1" rtl="0" fontAlgn="ctr">
              <a:buFont typeface="+mj-lt"/>
              <a:buAutoNum type="alphaLcParenR"/>
            </a:pPr>
            <a:r>
              <a:rPr lang="en-US" sz="1200" i="0" dirty="0">
                <a:effectLst/>
              </a:rPr>
              <a:t>Review and submit PAF for review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2047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FCC03-37B2-7F00-7955-EF7CC551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09" y="191773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75000"/>
                  </a:schemeClr>
                </a:solidFill>
                <a:latin typeface="Grotesque MT Std Light" panose="020B0304020202020204" pitchFamily="34" charset="0"/>
              </a:rPr>
              <a:t>Uploading a document into ADP</a:t>
            </a:r>
            <a:endParaRPr lang="en-US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F118FE-611B-A532-FCA0-D155D6E2B05C}"/>
              </a:ext>
            </a:extLst>
          </p:cNvPr>
          <p:cNvSpPr txBox="1"/>
          <p:nvPr/>
        </p:nvSpPr>
        <p:spPr>
          <a:xfrm>
            <a:off x="1108348" y="1690688"/>
            <a:ext cx="5341142" cy="20005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/>
              <a:t>Go to: My Team -&gt; Employment-&gt; Employee Documents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/>
              <a:t>Once in employee Documents there will be an “Upload Button”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4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400" dirty="0"/>
              <a:t>Upload the file and it will take you to this page: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F8A28F-B2F0-3F83-721C-139AC5D27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405" y="2117553"/>
            <a:ext cx="3435459" cy="4633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D6B8DCE-C572-624A-AEC4-B35A00F18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3004" y="2891122"/>
            <a:ext cx="7300482" cy="387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7401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0A63B5-B899-D34D-8FA7-B04F4BB79BCD}"/>
              </a:ext>
            </a:extLst>
          </p:cNvPr>
          <p:cNvSpPr/>
          <p:nvPr/>
        </p:nvSpPr>
        <p:spPr>
          <a:xfrm>
            <a:off x="461386" y="1202297"/>
            <a:ext cx="11269227" cy="52266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8C9CBA7-4352-160C-0DFA-F44DA8863A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2459" y="1202297"/>
            <a:ext cx="7468248" cy="40328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7C84DDD-8BB8-3508-90C2-AD1547C565BD}"/>
              </a:ext>
            </a:extLst>
          </p:cNvPr>
          <p:cNvSpPr txBox="1"/>
          <p:nvPr/>
        </p:nvSpPr>
        <p:spPr>
          <a:xfrm>
            <a:off x="4654543" y="5655703"/>
            <a:ext cx="6869906" cy="913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 dirty="0">
                <a:highlight>
                  <a:srgbClr val="FFFF00"/>
                </a:highlight>
                <a:latin typeface="+mj-lt"/>
                <a:ea typeface="+mj-ea"/>
                <a:cs typeface="+mj-cs"/>
              </a:rPr>
              <a:t>Step 1</a:t>
            </a:r>
            <a:r>
              <a:rPr lang="en-US" sz="2200" kern="1200" dirty="0">
                <a:latin typeface="+mj-lt"/>
                <a:ea typeface="+mj-ea"/>
                <a:cs typeface="+mj-cs"/>
              </a:rPr>
              <a:t>: Click on My Team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kern="1200" dirty="0">
                <a:highlight>
                  <a:srgbClr val="00FFFF"/>
                </a:highlight>
                <a:latin typeface="+mj-lt"/>
                <a:ea typeface="+mj-ea"/>
                <a:cs typeface="+mj-cs"/>
              </a:rPr>
              <a:t>Step 2</a:t>
            </a:r>
            <a:r>
              <a:rPr lang="en-US" sz="2200" kern="1200" dirty="0">
                <a:latin typeface="+mj-lt"/>
                <a:ea typeface="+mj-ea"/>
                <a:cs typeface="+mj-cs"/>
              </a:rPr>
              <a:t>: Employment Profile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200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F910E71-CE0D-87A4-5EBC-8B1F4EB3C0BF}"/>
              </a:ext>
            </a:extLst>
          </p:cNvPr>
          <p:cNvSpPr/>
          <p:nvPr/>
        </p:nvSpPr>
        <p:spPr>
          <a:xfrm>
            <a:off x="5586984" y="1404136"/>
            <a:ext cx="1110625" cy="433808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5E65900-5674-7DE6-5D37-94DE98FE321A}"/>
              </a:ext>
            </a:extLst>
          </p:cNvPr>
          <p:cNvSpPr/>
          <p:nvPr/>
        </p:nvSpPr>
        <p:spPr>
          <a:xfrm>
            <a:off x="4654543" y="2138954"/>
            <a:ext cx="1515348" cy="339069"/>
          </a:xfrm>
          <a:prstGeom prst="ellipse">
            <a:avLst/>
          </a:prstGeom>
          <a:noFill/>
          <a:ln>
            <a:solidFill>
              <a:srgbClr val="0CDF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E60073-CDE3-DF6A-1A6B-49A06ACDBF7A}"/>
              </a:ext>
            </a:extLst>
          </p:cNvPr>
          <p:cNvSpPr txBox="1"/>
          <p:nvPr/>
        </p:nvSpPr>
        <p:spPr>
          <a:xfrm>
            <a:off x="2067339" y="7712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5F5936-BAF6-FEE3-5BF9-3F97ABAF7D46}"/>
              </a:ext>
            </a:extLst>
          </p:cNvPr>
          <p:cNvSpPr txBox="1"/>
          <p:nvPr/>
        </p:nvSpPr>
        <p:spPr>
          <a:xfrm>
            <a:off x="331965" y="294291"/>
            <a:ext cx="722177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A5B72"/>
                </a:solidFill>
                <a:effectLst/>
                <a:uLnTx/>
                <a:uFillTx/>
                <a:latin typeface="Grotesque MT Std Light" panose="020B0304020202020204" pitchFamily="34" charset="0"/>
                <a:ea typeface="+mn-ea"/>
              </a:rPr>
              <a:t>Steps for Annual Review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412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62E551D-0203-ABD5-AEB2-49FCFD4438FF}"/>
              </a:ext>
            </a:extLst>
          </p:cNvPr>
          <p:cNvSpPr txBox="1"/>
          <p:nvPr/>
        </p:nvSpPr>
        <p:spPr>
          <a:xfrm>
            <a:off x="298284" y="2221372"/>
            <a:ext cx="3702579" cy="35248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When you click into “Search for People” in  </a:t>
            </a:r>
            <a:r>
              <a:rPr lang="en-US" sz="2000" dirty="0" err="1">
                <a:solidFill>
                  <a:srgbClr val="FFFFFF"/>
                </a:solidFill>
              </a:rPr>
              <a:t>WorkForce</a:t>
            </a:r>
            <a:r>
              <a:rPr lang="en-US" sz="2000" dirty="0">
                <a:solidFill>
                  <a:srgbClr val="FFFFFF"/>
                </a:solidFill>
              </a:rPr>
              <a:t> Now a list of your direct reports will populate.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To Perform a PAF for a specific employee select the employee from your list.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60A8F3-67F3-6647-3278-864FB5D8C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934" y="706897"/>
            <a:ext cx="6010275" cy="15144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D53ACB-10EF-25A7-19F9-01B3382BD7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8934" y="2453986"/>
            <a:ext cx="5857875" cy="4000500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AEC54695-96CD-780A-76E4-B89C720E5CE6}"/>
              </a:ext>
            </a:extLst>
          </p:cNvPr>
          <p:cNvSpPr/>
          <p:nvPr/>
        </p:nvSpPr>
        <p:spPr>
          <a:xfrm>
            <a:off x="9034272" y="1605304"/>
            <a:ext cx="1645920" cy="497816"/>
          </a:xfrm>
          <a:prstGeom prst="ellipse">
            <a:avLst/>
          </a:prstGeom>
          <a:noFill/>
          <a:ln>
            <a:solidFill>
              <a:srgbClr val="0CDF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33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FEAC3E-E811-37B2-1E4B-BF6083CC63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05CFEA-CC28-888F-3089-052DA83CACFF}"/>
              </a:ext>
            </a:extLst>
          </p:cNvPr>
          <p:cNvSpPr txBox="1"/>
          <p:nvPr/>
        </p:nvSpPr>
        <p:spPr>
          <a:xfrm>
            <a:off x="272685" y="2785032"/>
            <a:ext cx="3702579" cy="1287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Click on the employee’s name and their profile will populate on your screen from </a:t>
            </a:r>
            <a:r>
              <a:rPr lang="en-US" sz="2000" dirty="0" err="1">
                <a:solidFill>
                  <a:srgbClr val="FFFFFF"/>
                </a:solidFill>
              </a:rPr>
              <a:t>WorkForce</a:t>
            </a:r>
            <a:r>
              <a:rPr lang="en-US" sz="2000" dirty="0">
                <a:solidFill>
                  <a:srgbClr val="FFFFFF"/>
                </a:solidFill>
              </a:rPr>
              <a:t> Now.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FBAD46-D62C-6718-E6F0-F9C0769B0D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659" y="1214514"/>
            <a:ext cx="7244023" cy="420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6432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CB9F3FF0-F059-F37E-055E-FCDEE83BCAE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Grotesque MT Std Light" panose="020B0304020202020204" pitchFamily="34" charset="0"/>
              </a:rPr>
              <a:t>Steps for Annual Review Process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021DE3-9C42-0C7B-ED80-F911D70CDF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316" y="1062427"/>
            <a:ext cx="10071485" cy="47331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36E5EB2-1810-AAE7-08C6-8DDD124C0216}"/>
              </a:ext>
            </a:extLst>
          </p:cNvPr>
          <p:cNvSpPr txBox="1"/>
          <p:nvPr/>
        </p:nvSpPr>
        <p:spPr>
          <a:xfrm>
            <a:off x="7095892" y="5964626"/>
            <a:ext cx="3607595" cy="934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ts val="1000"/>
              </a:spcBef>
            </a:pPr>
            <a:r>
              <a:rPr lang="en-US" kern="1200" dirty="0">
                <a:latin typeface="+mn-lt"/>
                <a:ea typeface="+mn-ea"/>
                <a:cs typeface="+mn-cs"/>
              </a:rPr>
              <a:t>To Start a PAF action in </a:t>
            </a:r>
            <a:r>
              <a:rPr lang="en-US" kern="1200" dirty="0" err="1">
                <a:latin typeface="+mn-lt"/>
                <a:ea typeface="+mn-ea"/>
                <a:cs typeface="+mn-cs"/>
              </a:rPr>
              <a:t>WorkForce</a:t>
            </a:r>
            <a:r>
              <a:rPr lang="en-US" kern="1200" dirty="0">
                <a:latin typeface="+mn-lt"/>
                <a:ea typeface="+mn-ea"/>
                <a:cs typeface="+mn-cs"/>
              </a:rPr>
              <a:t> Now Select the drop-down menu titled “Start Employee Change”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3DBD46A-C7D6-7774-43FB-C4D0C6C822B0}"/>
              </a:ext>
            </a:extLst>
          </p:cNvPr>
          <p:cNvSpPr/>
          <p:nvPr/>
        </p:nvSpPr>
        <p:spPr>
          <a:xfrm>
            <a:off x="6096000" y="2597450"/>
            <a:ext cx="1069848" cy="21945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F4579A69-2AB1-5C2D-8AD6-08B1DF1985B0}"/>
              </a:ext>
            </a:extLst>
          </p:cNvPr>
          <p:cNvSpPr/>
          <p:nvPr/>
        </p:nvSpPr>
        <p:spPr>
          <a:xfrm>
            <a:off x="7461504" y="5029199"/>
            <a:ext cx="2953512" cy="766373"/>
          </a:xfrm>
          <a:prstGeom prst="ellipse">
            <a:avLst/>
          </a:prstGeom>
          <a:noFill/>
          <a:ln>
            <a:solidFill>
              <a:srgbClr val="0CDF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29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12FF91-B089-47CB-BD61-45BE11D906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Grotesque MT Std Light" panose="020B0304020202020204" pitchFamily="34" charset="0"/>
              </a:rPr>
              <a:t>Steps for Annual Review Process</a:t>
            </a:r>
            <a:endParaRPr lang="en-US" dirty="0">
              <a:latin typeface="Grotesque MT Std Light" panose="020B03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1B6857-C99A-328E-E355-0AD8E9D56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065" y="1420966"/>
            <a:ext cx="6274979" cy="4768982"/>
          </a:xfrm>
          <a:prstGeom prst="rect">
            <a:avLst/>
          </a:prstGeom>
        </p:spPr>
      </p:pic>
      <p:sp>
        <p:nvSpPr>
          <p:cNvPr id="7" name="Left Arrow 2">
            <a:extLst>
              <a:ext uri="{FF2B5EF4-FFF2-40B4-BE49-F238E27FC236}">
                <a16:creationId xmlns:a16="http://schemas.microsoft.com/office/drawing/2014/main" id="{837E9D96-5E4A-84B2-2822-1B12E3B2C75C}"/>
              </a:ext>
            </a:extLst>
          </p:cNvPr>
          <p:cNvSpPr/>
          <p:nvPr/>
        </p:nvSpPr>
        <p:spPr>
          <a:xfrm>
            <a:off x="5150036" y="3026495"/>
            <a:ext cx="2520778" cy="1260390"/>
          </a:xfrm>
          <a:prstGeom prst="lef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B13322C-2307-9718-98DC-CE64E78B0AA0}"/>
              </a:ext>
            </a:extLst>
          </p:cNvPr>
          <p:cNvSpPr txBox="1">
            <a:spLocks/>
          </p:cNvSpPr>
          <p:nvPr/>
        </p:nvSpPr>
        <p:spPr>
          <a:xfrm>
            <a:off x="8567928" y="1532860"/>
            <a:ext cx="3624071" cy="413642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lvl="1">
              <a:lnSpc>
                <a:spcPct val="90000"/>
              </a:lnSpc>
              <a:spcAft>
                <a:spcPts val="600"/>
              </a:spcAft>
            </a:pPr>
            <a:br>
              <a:rPr lang="en-US" sz="2000" kern="1200" dirty="0">
                <a:latin typeface="+mj-lt"/>
                <a:ea typeface="+mj-ea"/>
                <a:cs typeface="+mj-cs"/>
              </a:rPr>
            </a:br>
            <a:r>
              <a:rPr lang="en-US" sz="2000" kern="0" dirty="0"/>
              <a:t>Select “Job Change” from within the Employee Profile </a:t>
            </a:r>
          </a:p>
          <a:p>
            <a:pPr marL="514350" lvl="1">
              <a:lnSpc>
                <a:spcPct val="90000"/>
              </a:lnSpc>
              <a:spcAft>
                <a:spcPts val="600"/>
              </a:spcAft>
            </a:pPr>
            <a:endParaRPr lang="en-US" sz="2000" b="1" kern="0" dirty="0">
              <a:latin typeface="+mj-lt"/>
              <a:ea typeface="+mj-ea"/>
              <a:cs typeface="+mj-cs"/>
            </a:endParaRPr>
          </a:p>
          <a:p>
            <a:pPr marL="514350" lvl="1">
              <a:lnSpc>
                <a:spcPct val="90000"/>
              </a:lnSpc>
              <a:spcAft>
                <a:spcPts val="600"/>
              </a:spcAft>
            </a:pPr>
            <a:r>
              <a:rPr lang="en-US" sz="2100" b="1" kern="1200" dirty="0">
                <a:latin typeface="+mj-lt"/>
                <a:ea typeface="+mj-ea"/>
                <a:cs typeface="+mj-cs"/>
              </a:rPr>
              <a:t>Job Change:</a:t>
            </a:r>
          </a:p>
          <a:p>
            <a:pPr marL="857250" lvl="1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100" dirty="0">
                <a:latin typeface="+mj-lt"/>
                <a:ea typeface="+mj-ea"/>
                <a:cs typeface="+mj-cs"/>
              </a:rPr>
              <a:t>Location</a:t>
            </a:r>
          </a:p>
          <a:p>
            <a:pPr marL="857250" lvl="1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100" kern="1200" dirty="0">
                <a:latin typeface="+mj-lt"/>
                <a:ea typeface="+mj-ea"/>
                <a:cs typeface="+mj-cs"/>
              </a:rPr>
              <a:t>Department</a:t>
            </a:r>
          </a:p>
          <a:p>
            <a:pPr marL="857250" lvl="1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100" dirty="0">
                <a:latin typeface="+mj-lt"/>
                <a:ea typeface="+mj-ea"/>
                <a:cs typeface="+mj-cs"/>
              </a:rPr>
              <a:t>Pay Raise </a:t>
            </a:r>
          </a:p>
          <a:p>
            <a:pPr marL="857250" lvl="1" indent="-342900">
              <a:lnSpc>
                <a:spcPct val="9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100" kern="1200" dirty="0">
                <a:latin typeface="+mj-lt"/>
                <a:ea typeface="+mj-ea"/>
                <a:cs typeface="+mj-cs"/>
              </a:rPr>
              <a:t>Shift &amp; FTE Changes</a:t>
            </a:r>
            <a:br>
              <a:rPr lang="en-US" sz="1400" kern="1200" dirty="0">
                <a:latin typeface="+mj-lt"/>
                <a:ea typeface="+mj-ea"/>
                <a:cs typeface="+mj-cs"/>
              </a:rPr>
            </a:br>
            <a:r>
              <a:rPr lang="en-US" sz="1400" kern="1200" dirty="0">
                <a:latin typeface="+mj-lt"/>
                <a:ea typeface="+mj-ea"/>
                <a:cs typeface="+mj-cs"/>
              </a:rPr>
              <a:t>		</a:t>
            </a:r>
          </a:p>
          <a:p>
            <a:pPr marL="514350" lvl="1">
              <a:lnSpc>
                <a:spcPct val="90000"/>
              </a:lnSpc>
              <a:spcAft>
                <a:spcPts val="600"/>
              </a:spcAft>
            </a:pPr>
            <a:r>
              <a:rPr lang="en-US" sz="2000" i="1" kern="0" dirty="0"/>
              <a:t>Anything except Termination-</a:t>
            </a:r>
          </a:p>
          <a:p>
            <a:pPr marL="514350" lvl="1">
              <a:lnSpc>
                <a:spcPct val="90000"/>
              </a:lnSpc>
              <a:spcAft>
                <a:spcPts val="600"/>
              </a:spcAft>
            </a:pPr>
            <a:endParaRPr lang="en-US" sz="2000" kern="0" dirty="0"/>
          </a:p>
          <a:p>
            <a:pPr marL="514350" lvl="1">
              <a:lnSpc>
                <a:spcPct val="90000"/>
              </a:lnSpc>
              <a:spcAft>
                <a:spcPts val="600"/>
              </a:spcAft>
            </a:pPr>
            <a:br>
              <a:rPr lang="en-US" sz="2000" kern="0" dirty="0"/>
            </a:br>
            <a:br>
              <a:rPr lang="en-US" sz="2000" kern="0" dirty="0"/>
            </a:br>
            <a:endParaRPr lang="en-US" sz="2000" kern="1200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31086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81B033-D9F3-2A9F-176B-FA519FBAE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Arrow 2">
            <a:extLst>
              <a:ext uri="{FF2B5EF4-FFF2-40B4-BE49-F238E27FC236}">
                <a16:creationId xmlns:a16="http://schemas.microsoft.com/office/drawing/2014/main" id="{D64A47B4-ADFD-F7CA-A9EF-413BD673845F}"/>
              </a:ext>
            </a:extLst>
          </p:cNvPr>
          <p:cNvSpPr/>
          <p:nvPr/>
        </p:nvSpPr>
        <p:spPr>
          <a:xfrm>
            <a:off x="1434212" y="1506145"/>
            <a:ext cx="2977979" cy="914400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7DD7FF-1B00-1730-86BC-76987F21D0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256" y="1506144"/>
            <a:ext cx="6824705" cy="25670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1EA7D92-7FBE-B87B-8405-1C8C632F0BBD}"/>
              </a:ext>
            </a:extLst>
          </p:cNvPr>
          <p:cNvSpPr txBox="1"/>
          <p:nvPr/>
        </p:nvSpPr>
        <p:spPr>
          <a:xfrm>
            <a:off x="4134456" y="6035040"/>
            <a:ext cx="6764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begin an Annual Percent increase select “</a:t>
            </a:r>
            <a:r>
              <a:rPr lang="en-US" b="1" dirty="0"/>
              <a:t>Comprehensive PAF</a:t>
            </a:r>
            <a:r>
              <a:rPr lang="en-US" dirty="0"/>
              <a:t>”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3AE59F2-234A-C063-044F-8AF5F80DC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25000" lnSpcReduction="20000"/>
          </a:bodyPr>
          <a:lstStyle/>
          <a:p>
            <a:endParaRPr lang="en-US" sz="3200" dirty="0">
              <a:latin typeface="Grotesque MT Std Light" panose="020B0304020202020204" pitchFamily="34" charset="0"/>
            </a:endParaRPr>
          </a:p>
          <a:p>
            <a:r>
              <a:rPr lang="en-US" sz="12800" dirty="0">
                <a:latin typeface="Grotesque MT Std Light" panose="020B0304020202020204" pitchFamily="34" charset="0"/>
              </a:rPr>
              <a:t>Steps for Annual Review Process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35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524</TotalTime>
  <Words>576</Words>
  <Application>Microsoft Office PowerPoint</Application>
  <PresentationFormat>Widescreen</PresentationFormat>
  <Paragraphs>90</Paragraphs>
  <Slides>19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Aptos Display</vt:lpstr>
      <vt:lpstr>Arial</vt:lpstr>
      <vt:lpstr>Courier New</vt:lpstr>
      <vt:lpstr>Grotesque MT Std Light</vt:lpstr>
      <vt:lpstr>Verdana</vt:lpstr>
      <vt:lpstr>Wingdings</vt:lpstr>
      <vt:lpstr>Office Theme</vt:lpstr>
      <vt:lpstr>PowerPoint Presentation</vt:lpstr>
      <vt:lpstr>PowerPoint Presentation</vt:lpstr>
      <vt:lpstr>Uploading a document into ADP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Melanie Stout</dc:creator>
  <cp:lastModifiedBy>Melanie Stout</cp:lastModifiedBy>
  <cp:revision>10</cp:revision>
  <dcterms:created xsi:type="dcterms:W3CDTF">2025-05-10T00:04:56Z</dcterms:created>
  <dcterms:modified xsi:type="dcterms:W3CDTF">2025-06-03T22:02:32Z</dcterms:modified>
</cp:coreProperties>
</file>