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08" r:id="rId4"/>
  </p:sldMasterIdLst>
  <p:notesMasterIdLst>
    <p:notesMasterId r:id="rId20"/>
  </p:notesMasterIdLst>
  <p:handoutMasterIdLst>
    <p:handoutMasterId r:id="rId21"/>
  </p:handoutMasterIdLst>
  <p:sldIdLst>
    <p:sldId id="12483" r:id="rId5"/>
    <p:sldId id="12405" r:id="rId6"/>
    <p:sldId id="12496" r:id="rId7"/>
    <p:sldId id="12497" r:id="rId8"/>
    <p:sldId id="12495" r:id="rId9"/>
    <p:sldId id="12486" r:id="rId10"/>
    <p:sldId id="12493" r:id="rId11"/>
    <p:sldId id="12487" r:id="rId12"/>
    <p:sldId id="12488" r:id="rId13"/>
    <p:sldId id="12461" r:id="rId14"/>
    <p:sldId id="12490" r:id="rId15"/>
    <p:sldId id="12489" r:id="rId16"/>
    <p:sldId id="12492" r:id="rId17"/>
    <p:sldId id="12482" r:id="rId18"/>
    <p:sldId id="12494" r:id="rId19"/>
  </p:sldIdLst>
  <p:sldSz cx="12192000" cy="6858000"/>
  <p:notesSz cx="7315200" cy="9601200"/>
  <p:defaultTextStyle>
    <a:defPPr>
      <a:defRPr lang="en-US"/>
    </a:defPPr>
    <a:lvl1pPr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521415D9-36F7-43E2-AB2F-B90AF26B5E84}">
      <p14:sectionLst xmlns:p14="http://schemas.microsoft.com/office/powerpoint/2010/main">
        <p14:section name="Default Section" id="{357731CA-4A9B-42DC-9E53-887DF27A0F1F}">
          <p14:sldIdLst>
            <p14:sldId id="12483"/>
            <p14:sldId id="12405"/>
            <p14:sldId id="12496"/>
            <p14:sldId id="12497"/>
            <p14:sldId id="12495"/>
            <p14:sldId id="12486"/>
            <p14:sldId id="12493"/>
            <p14:sldId id="12487"/>
            <p14:sldId id="12488"/>
            <p14:sldId id="12461"/>
            <p14:sldId id="12490"/>
            <p14:sldId id="12489"/>
            <p14:sldId id="12492"/>
            <p14:sldId id="12482"/>
            <p14:sldId id="12494"/>
          </p14:sldIdLst>
        </p14:section>
      </p14:sectionLst>
    </p:ext>
    <p:ext uri="{EFAFB233-063F-42B5-8137-9DF3F51BA10A}">
      <p15:sldGuideLst xmlns:p15="http://schemas.microsoft.com/office/powerpoint/2012/main">
        <p15:guide id="1" orient="horz" pos="598" userDrawn="1">
          <p15:clr>
            <a:srgbClr val="A4A3A4"/>
          </p15:clr>
        </p15:guide>
        <p15:guide id="2" orient="horz" pos="1069" userDrawn="1">
          <p15:clr>
            <a:srgbClr val="A4A3A4"/>
          </p15:clr>
        </p15:guide>
        <p15:guide id="3" orient="horz" pos="1532" userDrawn="1">
          <p15:clr>
            <a:srgbClr val="A4A3A4"/>
          </p15:clr>
        </p15:guide>
        <p15:guide id="4" orient="horz" pos="2389" userDrawn="1">
          <p15:clr>
            <a:srgbClr val="A4A3A4"/>
          </p15:clr>
        </p15:guide>
        <p15:guide id="5" orient="horz" pos="124" userDrawn="1">
          <p15:clr>
            <a:srgbClr val="A4A3A4"/>
          </p15:clr>
        </p15:guide>
        <p15:guide id="6" pos="573" userDrawn="1">
          <p15:clr>
            <a:srgbClr val="A4A3A4"/>
          </p15:clr>
        </p15:guide>
        <p15:guide id="7" pos="6869" userDrawn="1">
          <p15:clr>
            <a:srgbClr val="A4A3A4"/>
          </p15:clr>
        </p15:guide>
        <p15:guide id="8" pos="7529" userDrawn="1">
          <p15:clr>
            <a:srgbClr val="A4A3A4"/>
          </p15:clr>
        </p15:guide>
        <p15:guide id="9" pos="128" userDrawn="1">
          <p15:clr>
            <a:srgbClr val="A4A3A4"/>
          </p15:clr>
        </p15:guide>
        <p15:guide id="10" pos="3947"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le Plancich" initials="DP" lastIdx="43" clrIdx="0">
    <p:extLst>
      <p:ext uri="{19B8F6BF-5375-455C-9EA6-DF929625EA0E}">
        <p15:presenceInfo xmlns:p15="http://schemas.microsoft.com/office/powerpoint/2012/main" userId="S::Danielle.Plancich@nwkidney.org::ca98521f-de68-4f7f-ad98-cddad2646989" providerId="AD"/>
      </p:ext>
    </p:extLst>
  </p:cmAuthor>
  <p:cmAuthor id="2" name="Andrew Voorhies" initials="AV" lastIdx="3" clrIdx="1">
    <p:extLst>
      <p:ext uri="{19B8F6BF-5375-455C-9EA6-DF929625EA0E}">
        <p15:presenceInfo xmlns:p15="http://schemas.microsoft.com/office/powerpoint/2012/main" userId="S::Andrew.Voorhies@nwkidney.org::f3908a40-d05f-4e80-9629-1afe5faba736" providerId="AD"/>
      </p:ext>
    </p:extLst>
  </p:cmAuthor>
  <p:cmAuthor id="3" name="Danielle Plancich" initials="DP [2]" lastIdx="2" clrIdx="2">
    <p:extLst>
      <p:ext uri="{19B8F6BF-5375-455C-9EA6-DF929625EA0E}">
        <p15:presenceInfo xmlns:p15="http://schemas.microsoft.com/office/powerpoint/2012/main" userId="Danielle Plancich" providerId="None"/>
      </p:ext>
    </p:extLst>
  </p:cmAuthor>
  <p:cmAuthor id="4" name="Andrew Voorhies" initials="AV [2]" lastIdx="9" clrIdx="3">
    <p:extLst>
      <p:ext uri="{19B8F6BF-5375-455C-9EA6-DF929625EA0E}">
        <p15:presenceInfo xmlns:p15="http://schemas.microsoft.com/office/powerpoint/2012/main" userId="Andrew Voorhi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A5B72"/>
    <a:srgbClr val="595959"/>
    <a:srgbClr val="E6EDED"/>
    <a:srgbClr val="BCD2D4"/>
    <a:srgbClr val="44A89E"/>
    <a:srgbClr val="004C70"/>
    <a:srgbClr val="D0F3F1"/>
    <a:srgbClr val="FCF7F7"/>
    <a:srgbClr val="FAF5F5"/>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2"/>
    <p:restoredTop sz="96143" autoAdjust="0"/>
  </p:normalViewPr>
  <p:slideViewPr>
    <p:cSldViewPr snapToGrid="0">
      <p:cViewPr>
        <p:scale>
          <a:sx n="93" d="100"/>
          <a:sy n="93" d="100"/>
        </p:scale>
        <p:origin x="355" y="158"/>
      </p:cViewPr>
      <p:guideLst>
        <p:guide orient="horz" pos="598"/>
        <p:guide orient="horz" pos="1069"/>
        <p:guide orient="horz" pos="1532"/>
        <p:guide orient="horz" pos="2389"/>
        <p:guide orient="horz" pos="124"/>
        <p:guide pos="573"/>
        <p:guide pos="6869"/>
        <p:guide pos="7529"/>
        <p:guide pos="128"/>
        <p:guide pos="3947"/>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BF4360-0712-284D-BBAB-975BA350ECFF}"/>
              </a:ext>
            </a:extLst>
          </p:cNvPr>
          <p:cNvSpPr>
            <a:spLocks noGrp="1"/>
          </p:cNvSpPr>
          <p:nvPr>
            <p:ph type="hdr" sz="quarter"/>
          </p:nvPr>
        </p:nvSpPr>
        <p:spPr>
          <a:xfrm>
            <a:off x="0" y="0"/>
            <a:ext cx="3169920" cy="480060"/>
          </a:xfrm>
          <a:prstGeom prst="rect">
            <a:avLst/>
          </a:prstGeom>
        </p:spPr>
        <p:txBody>
          <a:bodyPr vert="horz" wrap="square" lIns="96655" tIns="48327" rIns="96655" bIns="48327" numCol="1" anchor="t" anchorCtr="0" compatLnSpc="1">
            <a:prstTxWarp prst="textNoShape">
              <a:avLst/>
            </a:prstTxWarp>
          </a:bodyPr>
          <a:lstStyle>
            <a:lvl1pPr eaLnBrk="1" hangingPunct="1">
              <a:defRPr sz="1200">
                <a:latin typeface="Arial" charset="0"/>
                <a:ea typeface="ＭＳ Ｐゴシック" charset="-128"/>
                <a:cs typeface="+mn-cs"/>
              </a:defRPr>
            </a:lvl1pPr>
          </a:lstStyle>
          <a:p>
            <a:pPr>
              <a:defRPr/>
            </a:pPr>
            <a:endParaRPr lang="en-US"/>
          </a:p>
        </p:txBody>
      </p:sp>
      <p:sp>
        <p:nvSpPr>
          <p:cNvPr id="3" name="Date Placeholder 2">
            <a:extLst>
              <a:ext uri="{FF2B5EF4-FFF2-40B4-BE49-F238E27FC236}">
                <a16:creationId xmlns:a16="http://schemas.microsoft.com/office/drawing/2014/main" id="{26D8B97D-4CB7-444D-B3C8-84847A319F26}"/>
              </a:ext>
            </a:extLst>
          </p:cNvPr>
          <p:cNvSpPr>
            <a:spLocks noGrp="1"/>
          </p:cNvSpPr>
          <p:nvPr>
            <p:ph type="dt" sz="quarter" idx="1"/>
          </p:nvPr>
        </p:nvSpPr>
        <p:spPr>
          <a:xfrm>
            <a:off x="4143587" y="0"/>
            <a:ext cx="3169920" cy="480060"/>
          </a:xfrm>
          <a:prstGeom prst="rect">
            <a:avLst/>
          </a:prstGeom>
        </p:spPr>
        <p:txBody>
          <a:bodyPr vert="horz" wrap="square" lIns="96655" tIns="48327" rIns="96655" bIns="48327" numCol="1" anchor="t" anchorCtr="0" compatLnSpc="1">
            <a:prstTxWarp prst="textNoShape">
              <a:avLst/>
            </a:prstTxWarp>
          </a:bodyPr>
          <a:lstStyle>
            <a:lvl1pPr algn="r" eaLnBrk="1" hangingPunct="1">
              <a:defRPr sz="1200">
                <a:latin typeface="Arial" charset="0"/>
                <a:ea typeface="ＭＳ Ｐゴシック" charset="-128"/>
                <a:cs typeface="+mn-cs"/>
              </a:defRPr>
            </a:lvl1pPr>
          </a:lstStyle>
          <a:p>
            <a:pPr>
              <a:defRPr/>
            </a:pPr>
            <a:fld id="{FE090F0E-AE6F-184A-A9DC-B59A63DBF2F0}" type="datetime1">
              <a:rPr lang="en-US"/>
              <a:pPr>
                <a:defRPr/>
              </a:pPr>
              <a:t>2/4/2025</a:t>
            </a:fld>
            <a:endParaRPr lang="en-US"/>
          </a:p>
        </p:txBody>
      </p:sp>
      <p:sp>
        <p:nvSpPr>
          <p:cNvPr id="4" name="Footer Placeholder 3">
            <a:extLst>
              <a:ext uri="{FF2B5EF4-FFF2-40B4-BE49-F238E27FC236}">
                <a16:creationId xmlns:a16="http://schemas.microsoft.com/office/drawing/2014/main" id="{59BEAE91-01E3-AF4A-A56B-6D5DD9E42F00}"/>
              </a:ext>
            </a:extLst>
          </p:cNvPr>
          <p:cNvSpPr>
            <a:spLocks noGrp="1"/>
          </p:cNvSpPr>
          <p:nvPr>
            <p:ph type="ftr" sz="quarter" idx="2"/>
          </p:nvPr>
        </p:nvSpPr>
        <p:spPr>
          <a:xfrm>
            <a:off x="0" y="9119473"/>
            <a:ext cx="3169920" cy="480060"/>
          </a:xfrm>
          <a:prstGeom prst="rect">
            <a:avLst/>
          </a:prstGeom>
        </p:spPr>
        <p:txBody>
          <a:bodyPr vert="horz" wrap="square" lIns="96655" tIns="48327" rIns="96655" bIns="48327" numCol="1" anchor="b" anchorCtr="0" compatLnSpc="1">
            <a:prstTxWarp prst="textNoShape">
              <a:avLst/>
            </a:prstTxWarp>
          </a:bodyPr>
          <a:lstStyle>
            <a:lvl1pPr eaLnBrk="1" hangingPunct="1">
              <a:defRPr sz="1200">
                <a:latin typeface="Arial" charset="0"/>
                <a:ea typeface="ＭＳ Ｐゴシック" charset="-128"/>
                <a:cs typeface="+mn-cs"/>
              </a:defRPr>
            </a:lvl1pPr>
          </a:lstStyle>
          <a:p>
            <a:pPr>
              <a:defRPr/>
            </a:pPr>
            <a:endParaRPr lang="en-US"/>
          </a:p>
        </p:txBody>
      </p:sp>
      <p:sp>
        <p:nvSpPr>
          <p:cNvPr id="5" name="Slide Number Placeholder 4">
            <a:extLst>
              <a:ext uri="{FF2B5EF4-FFF2-40B4-BE49-F238E27FC236}">
                <a16:creationId xmlns:a16="http://schemas.microsoft.com/office/drawing/2014/main" id="{D92281C2-2BA0-E94D-B2AB-E5D5F1FAB3D0}"/>
              </a:ext>
            </a:extLst>
          </p:cNvPr>
          <p:cNvSpPr>
            <a:spLocks noGrp="1"/>
          </p:cNvSpPr>
          <p:nvPr>
            <p:ph type="sldNum" sz="quarter" idx="3"/>
          </p:nvPr>
        </p:nvSpPr>
        <p:spPr>
          <a:xfrm>
            <a:off x="4143587" y="9119473"/>
            <a:ext cx="3169920" cy="480060"/>
          </a:xfrm>
          <a:prstGeom prst="rect">
            <a:avLst/>
          </a:prstGeom>
        </p:spPr>
        <p:txBody>
          <a:bodyPr vert="horz" wrap="square" lIns="96655" tIns="48327" rIns="96655" bIns="48327" numCol="1" anchor="b" anchorCtr="0" compatLnSpc="1">
            <a:prstTxWarp prst="textNoShape">
              <a:avLst/>
            </a:prstTxWarp>
          </a:bodyPr>
          <a:lstStyle>
            <a:lvl1pPr algn="r" eaLnBrk="1" hangingPunct="1">
              <a:defRPr sz="1200">
                <a:cs typeface="Arial" panose="020B0604020202020204" pitchFamily="34" charset="0"/>
              </a:defRPr>
            </a:lvl1pPr>
          </a:lstStyle>
          <a:p>
            <a:pPr>
              <a:defRPr/>
            </a:pPr>
            <a:fld id="{5FCC4B6C-0FB8-F84B-B4B6-684A09C404F7}"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8FDA3F-3385-6D46-B791-4BAAAA648ABF}"/>
              </a:ext>
            </a:extLst>
          </p:cNvPr>
          <p:cNvSpPr>
            <a:spLocks noGrp="1"/>
          </p:cNvSpPr>
          <p:nvPr>
            <p:ph type="hdr" sz="quarter"/>
          </p:nvPr>
        </p:nvSpPr>
        <p:spPr>
          <a:xfrm>
            <a:off x="0" y="0"/>
            <a:ext cx="3169920" cy="480060"/>
          </a:xfrm>
          <a:prstGeom prst="rect">
            <a:avLst/>
          </a:prstGeom>
        </p:spPr>
        <p:txBody>
          <a:bodyPr vert="horz" wrap="square" lIns="96655" tIns="48327" rIns="96655" bIns="48327" numCol="1" anchor="t" anchorCtr="0" compatLnSpc="1">
            <a:prstTxWarp prst="textNoShape">
              <a:avLst/>
            </a:prstTxWarp>
          </a:bodyPr>
          <a:lstStyle>
            <a:lvl1pPr eaLnBrk="1" hangingPunct="1">
              <a:defRPr sz="1200">
                <a:latin typeface="Verdana" charset="0"/>
                <a:ea typeface="ＭＳ Ｐゴシック" charset="-128"/>
                <a:cs typeface="+mn-cs"/>
              </a:defRPr>
            </a:lvl1pPr>
          </a:lstStyle>
          <a:p>
            <a:pPr>
              <a:defRPr/>
            </a:pPr>
            <a:endParaRPr lang="en-US"/>
          </a:p>
        </p:txBody>
      </p:sp>
      <p:sp>
        <p:nvSpPr>
          <p:cNvPr id="3" name="Date Placeholder 2">
            <a:extLst>
              <a:ext uri="{FF2B5EF4-FFF2-40B4-BE49-F238E27FC236}">
                <a16:creationId xmlns:a16="http://schemas.microsoft.com/office/drawing/2014/main" id="{61E6CF3C-999F-B445-8185-9E8F986BE0E0}"/>
              </a:ext>
            </a:extLst>
          </p:cNvPr>
          <p:cNvSpPr>
            <a:spLocks noGrp="1"/>
          </p:cNvSpPr>
          <p:nvPr>
            <p:ph type="dt" idx="1"/>
          </p:nvPr>
        </p:nvSpPr>
        <p:spPr>
          <a:xfrm>
            <a:off x="4143587" y="0"/>
            <a:ext cx="3169920" cy="480060"/>
          </a:xfrm>
          <a:prstGeom prst="rect">
            <a:avLst/>
          </a:prstGeom>
        </p:spPr>
        <p:txBody>
          <a:bodyPr vert="horz" wrap="square" lIns="96655" tIns="48327" rIns="96655" bIns="48327" numCol="1" anchor="t" anchorCtr="0" compatLnSpc="1">
            <a:prstTxWarp prst="textNoShape">
              <a:avLst/>
            </a:prstTxWarp>
          </a:bodyPr>
          <a:lstStyle>
            <a:lvl1pPr algn="r" eaLnBrk="1" hangingPunct="1">
              <a:defRPr sz="1200">
                <a:latin typeface="Verdana" charset="0"/>
                <a:ea typeface="ＭＳ Ｐゴシック" charset="-128"/>
                <a:cs typeface="+mn-cs"/>
              </a:defRPr>
            </a:lvl1pPr>
          </a:lstStyle>
          <a:p>
            <a:pPr>
              <a:defRPr/>
            </a:pPr>
            <a:fld id="{265F2C05-CA34-2E49-A9AE-993A283904E9}" type="datetime1">
              <a:rPr lang="en-US"/>
              <a:pPr>
                <a:defRPr/>
              </a:pPr>
              <a:t>2/4/2025</a:t>
            </a:fld>
            <a:endParaRPr lang="en-US"/>
          </a:p>
        </p:txBody>
      </p:sp>
      <p:sp>
        <p:nvSpPr>
          <p:cNvPr id="4" name="Slide Image Placeholder 3">
            <a:extLst>
              <a:ext uri="{FF2B5EF4-FFF2-40B4-BE49-F238E27FC236}">
                <a16:creationId xmlns:a16="http://schemas.microsoft.com/office/drawing/2014/main" id="{9C131F14-840F-774B-86EF-9D4BAC285396}"/>
              </a:ext>
            </a:extLst>
          </p:cNvPr>
          <p:cNvSpPr>
            <a:spLocks noGrp="1" noRot="1" noChangeAspect="1"/>
          </p:cNvSpPr>
          <p:nvPr>
            <p:ph type="sldImg" idx="2"/>
          </p:nvPr>
        </p:nvSpPr>
        <p:spPr>
          <a:xfrm>
            <a:off x="457200" y="719138"/>
            <a:ext cx="6400800" cy="3600450"/>
          </a:xfrm>
          <a:prstGeom prst="rect">
            <a:avLst/>
          </a:prstGeom>
          <a:noFill/>
          <a:ln w="12700">
            <a:solidFill>
              <a:prstClr val="black"/>
            </a:solidFill>
          </a:ln>
        </p:spPr>
        <p:txBody>
          <a:bodyPr vert="horz" wrap="square" lIns="96655" tIns="48327" rIns="96655" bIns="48327"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AEC85ED8-38EF-734F-A77B-74BB6C580421}"/>
              </a:ext>
            </a:extLst>
          </p:cNvPr>
          <p:cNvSpPr>
            <a:spLocks noGrp="1"/>
          </p:cNvSpPr>
          <p:nvPr>
            <p:ph type="body" sz="quarter" idx="3"/>
          </p:nvPr>
        </p:nvSpPr>
        <p:spPr>
          <a:xfrm>
            <a:off x="731520" y="4560571"/>
            <a:ext cx="5852160" cy="4320540"/>
          </a:xfrm>
          <a:prstGeom prst="rect">
            <a:avLst/>
          </a:prstGeom>
        </p:spPr>
        <p:txBody>
          <a:bodyPr vert="horz" wrap="square" lIns="96655" tIns="48327" rIns="96655" bIns="48327"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7E98DC5-A003-C843-AED1-78A3244B6D43}"/>
              </a:ext>
            </a:extLst>
          </p:cNvPr>
          <p:cNvSpPr>
            <a:spLocks noGrp="1"/>
          </p:cNvSpPr>
          <p:nvPr>
            <p:ph type="ftr" sz="quarter" idx="4"/>
          </p:nvPr>
        </p:nvSpPr>
        <p:spPr>
          <a:xfrm>
            <a:off x="0" y="9119473"/>
            <a:ext cx="3169920" cy="480060"/>
          </a:xfrm>
          <a:prstGeom prst="rect">
            <a:avLst/>
          </a:prstGeom>
        </p:spPr>
        <p:txBody>
          <a:bodyPr vert="horz" wrap="square" lIns="96655" tIns="48327" rIns="96655" bIns="48327" numCol="1" anchor="b" anchorCtr="0" compatLnSpc="1">
            <a:prstTxWarp prst="textNoShape">
              <a:avLst/>
            </a:prstTxWarp>
          </a:bodyPr>
          <a:lstStyle>
            <a:lvl1pPr eaLnBrk="1" hangingPunct="1">
              <a:defRPr sz="1200">
                <a:latin typeface="Verdana" charset="0"/>
                <a:ea typeface="ＭＳ Ｐゴシック" charset="-128"/>
                <a:cs typeface="+mn-cs"/>
              </a:defRPr>
            </a:lvl1pPr>
          </a:lstStyle>
          <a:p>
            <a:pPr>
              <a:defRPr/>
            </a:pPr>
            <a:endParaRPr lang="en-US"/>
          </a:p>
        </p:txBody>
      </p:sp>
      <p:sp>
        <p:nvSpPr>
          <p:cNvPr id="7" name="Slide Number Placeholder 6">
            <a:extLst>
              <a:ext uri="{FF2B5EF4-FFF2-40B4-BE49-F238E27FC236}">
                <a16:creationId xmlns:a16="http://schemas.microsoft.com/office/drawing/2014/main" id="{BF14BA21-5FA0-C64A-BCF3-AABCD85E3A69}"/>
              </a:ext>
            </a:extLst>
          </p:cNvPr>
          <p:cNvSpPr>
            <a:spLocks noGrp="1"/>
          </p:cNvSpPr>
          <p:nvPr>
            <p:ph type="sldNum" sz="quarter" idx="5"/>
          </p:nvPr>
        </p:nvSpPr>
        <p:spPr>
          <a:xfrm>
            <a:off x="4143587" y="9119473"/>
            <a:ext cx="3169920" cy="480060"/>
          </a:xfrm>
          <a:prstGeom prst="rect">
            <a:avLst/>
          </a:prstGeom>
        </p:spPr>
        <p:txBody>
          <a:bodyPr vert="horz" wrap="square" lIns="96655" tIns="48327" rIns="96655" bIns="48327" numCol="1" anchor="b" anchorCtr="0" compatLnSpc="1">
            <a:prstTxWarp prst="textNoShape">
              <a:avLst/>
            </a:prstTxWarp>
          </a:bodyPr>
          <a:lstStyle>
            <a:lvl1pPr algn="r" eaLnBrk="1" hangingPunct="1">
              <a:defRPr sz="1200">
                <a:latin typeface="Verdana" panose="020B0604030504040204" pitchFamily="34" charset="0"/>
                <a:cs typeface="Arial" panose="020B0604020202020204" pitchFamily="34" charset="0"/>
              </a:defRPr>
            </a:lvl1pPr>
          </a:lstStyle>
          <a:p>
            <a:pPr>
              <a:defRPr/>
            </a:pPr>
            <a:fld id="{D5A2138C-A42E-C146-B9E6-C9FBBDFCFC7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A2138C-A42E-C146-B9E6-C9FBBDFCFC7C}" type="slidenum">
              <a:rPr lang="en-US" altLang="en-US" smtClean="0"/>
              <a:pPr>
                <a:defRPr/>
              </a:pPr>
              <a:t>2</a:t>
            </a:fld>
            <a:endParaRPr lang="en-US" altLang="en-US"/>
          </a:p>
        </p:txBody>
      </p:sp>
    </p:spTree>
    <p:extLst>
      <p:ext uri="{BB962C8B-B14F-4D97-AF65-F5344CB8AC3E}">
        <p14:creationId xmlns:p14="http://schemas.microsoft.com/office/powerpoint/2010/main" val="124799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on Tea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A92D547-4164-B543-971B-C8F9DFD07007}"/>
              </a:ext>
            </a:extLst>
          </p:cNvPr>
          <p:cNvSpPr/>
          <p:nvPr userDrawn="1"/>
        </p:nvSpPr>
        <p:spPr>
          <a:xfrm>
            <a:off x="0" y="0"/>
            <a:ext cx="12192000" cy="6858000"/>
          </a:xfrm>
          <a:prstGeom prst="rect">
            <a:avLst/>
          </a:prstGeom>
          <a:solidFill>
            <a:srgbClr val="44A89E">
              <a:alpha val="29804"/>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3" name="Picture 2" descr="A picture containing text, sign&#10;&#10;Description automatically generated">
            <a:extLst>
              <a:ext uri="{FF2B5EF4-FFF2-40B4-BE49-F238E27FC236}">
                <a16:creationId xmlns:a16="http://schemas.microsoft.com/office/drawing/2014/main" id="{3815A485-7821-514C-49A9-1C386557CC2E}"/>
              </a:ext>
            </a:extLst>
          </p:cNvPr>
          <p:cNvPicPr>
            <a:picLocks noChangeAspect="1"/>
          </p:cNvPicPr>
          <p:nvPr userDrawn="1"/>
        </p:nvPicPr>
        <p:blipFill>
          <a:blip r:embed="rId2"/>
          <a:stretch>
            <a:fillRect/>
          </a:stretch>
        </p:blipFill>
        <p:spPr>
          <a:xfrm>
            <a:off x="3501886" y="2886830"/>
            <a:ext cx="5188227" cy="1084339"/>
          </a:xfrm>
          <a:prstGeom prst="rect">
            <a:avLst/>
          </a:prstGeom>
        </p:spPr>
      </p:pic>
    </p:spTree>
    <p:extLst>
      <p:ext uri="{BB962C8B-B14F-4D97-AF65-F5344CB8AC3E}">
        <p14:creationId xmlns:p14="http://schemas.microsoft.com/office/powerpoint/2010/main" val="1492709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185C93-B6C3-3D49-A142-C5C18516A909}"/>
              </a:ext>
            </a:extLst>
          </p:cNvPr>
          <p:cNvSpPr/>
          <p:nvPr userDrawn="1"/>
        </p:nvSpPr>
        <p:spPr>
          <a:xfrm>
            <a:off x="0" y="1"/>
            <a:ext cx="4176347"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Text Placeholder 8">
            <a:extLst>
              <a:ext uri="{FF2B5EF4-FFF2-40B4-BE49-F238E27FC236}">
                <a16:creationId xmlns:a16="http://schemas.microsoft.com/office/drawing/2014/main" id="{47D425E4-EFCD-5249-8F89-C4181BBFA693}"/>
              </a:ext>
            </a:extLst>
          </p:cNvPr>
          <p:cNvSpPr>
            <a:spLocks noGrp="1"/>
          </p:cNvSpPr>
          <p:nvPr>
            <p:ph type="body" sz="quarter" idx="10" hasCustomPrompt="1"/>
          </p:nvPr>
        </p:nvSpPr>
        <p:spPr>
          <a:xfrm>
            <a:off x="5033963" y="818463"/>
            <a:ext cx="5881085" cy="5221076"/>
          </a:xfrm>
        </p:spPr>
        <p:txBody>
          <a:bodyPr anchor="ctr"/>
          <a:lstStyle>
            <a:lvl2pPr>
              <a:lnSpc>
                <a:spcPct val="150000"/>
              </a:lnSpc>
              <a:defRPr sz="1800"/>
            </a:lvl2pPr>
            <a:lvl3pPr marL="514338" indent="-285744">
              <a:lnSpc>
                <a:spcPct val="150000"/>
              </a:lnSpc>
              <a:buFont typeface="Arial" panose="020B0604020202020204" pitchFamily="34" charset="0"/>
              <a:buChar char="•"/>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lnSpc>
                <a:spcPct val="150000"/>
              </a:lnSpc>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509589" y="818464"/>
            <a:ext cx="3115007" cy="2355560"/>
          </a:xfrm>
        </p:spPr>
        <p:txBody>
          <a:bodyPr anchor="b"/>
          <a:lstStyle>
            <a:lvl1pPr>
              <a:defRPr>
                <a:solidFill>
                  <a:srgbClr val="E6EDED"/>
                </a:solidFill>
              </a:defRPr>
            </a:lvl1pPr>
          </a:lstStyle>
          <a:p>
            <a:pPr lvl="0"/>
            <a:r>
              <a:rPr lang="en-US" dirty="0"/>
              <a:t>Title</a:t>
            </a:r>
          </a:p>
        </p:txBody>
      </p:sp>
      <p:cxnSp>
        <p:nvCxnSpPr>
          <p:cNvPr id="16" name="Straight Connector 15">
            <a:extLst>
              <a:ext uri="{FF2B5EF4-FFF2-40B4-BE49-F238E27FC236}">
                <a16:creationId xmlns:a16="http://schemas.microsoft.com/office/drawing/2014/main" id="{A6DA3BDE-05BD-8345-917E-CA60DF394812}"/>
              </a:ext>
            </a:extLst>
          </p:cNvPr>
          <p:cNvCxnSpPr/>
          <p:nvPr userDrawn="1"/>
        </p:nvCxnSpPr>
        <p:spPr>
          <a:xfrm>
            <a:off x="509589" y="3522846"/>
            <a:ext cx="3115007" cy="0"/>
          </a:xfrm>
          <a:prstGeom prst="line">
            <a:avLst/>
          </a:prstGeom>
          <a:ln>
            <a:solidFill>
              <a:srgbClr val="BCD2D4"/>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31D941B4-5631-F84C-B328-F2CD475905E1}"/>
              </a:ext>
            </a:extLst>
          </p:cNvPr>
          <p:cNvSpPr>
            <a:spLocks noGrp="1"/>
          </p:cNvSpPr>
          <p:nvPr>
            <p:ph type="body" sz="quarter" idx="12" hasCustomPrompt="1"/>
          </p:nvPr>
        </p:nvSpPr>
        <p:spPr>
          <a:xfrm>
            <a:off x="509589" y="3871670"/>
            <a:ext cx="3115007" cy="2167870"/>
          </a:xfrm>
        </p:spPr>
        <p:txBody>
          <a:bodyPr>
            <a:normAutofit/>
          </a:bodyPr>
          <a:lstStyle>
            <a:lvl1pPr>
              <a:defRPr sz="2000">
                <a:solidFill>
                  <a:srgbClr val="BCD2D4"/>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Sub-title</a:t>
            </a:r>
          </a:p>
        </p:txBody>
      </p:sp>
    </p:spTree>
    <p:extLst>
      <p:ext uri="{BB962C8B-B14F-4D97-AF65-F5344CB8AC3E}">
        <p14:creationId xmlns:p14="http://schemas.microsoft.com/office/powerpoint/2010/main" val="1948641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With Phot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A185C93-B6C3-3D49-A142-C5C18516A909}"/>
              </a:ext>
            </a:extLst>
          </p:cNvPr>
          <p:cNvSpPr/>
          <p:nvPr userDrawn="1"/>
        </p:nvSpPr>
        <p:spPr>
          <a:xfrm>
            <a:off x="0" y="1"/>
            <a:ext cx="4176347"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Text Placeholder 8">
            <a:extLst>
              <a:ext uri="{FF2B5EF4-FFF2-40B4-BE49-F238E27FC236}">
                <a16:creationId xmlns:a16="http://schemas.microsoft.com/office/drawing/2014/main" id="{47D425E4-EFCD-5249-8F89-C4181BBFA693}"/>
              </a:ext>
            </a:extLst>
          </p:cNvPr>
          <p:cNvSpPr>
            <a:spLocks noGrp="1"/>
          </p:cNvSpPr>
          <p:nvPr>
            <p:ph type="body" sz="quarter" idx="10" hasCustomPrompt="1"/>
          </p:nvPr>
        </p:nvSpPr>
        <p:spPr>
          <a:xfrm>
            <a:off x="5033963" y="818463"/>
            <a:ext cx="5881085" cy="5221076"/>
          </a:xfrm>
        </p:spPr>
        <p:txBody>
          <a:bodyPr anchor="ctr"/>
          <a:lstStyle>
            <a:lvl2pPr>
              <a:lnSpc>
                <a:spcPct val="150000"/>
              </a:lnSpc>
              <a:defRPr sz="1800"/>
            </a:lvl2pPr>
            <a:lvl3pPr marL="514338" indent="-285744">
              <a:lnSpc>
                <a:spcPct val="150000"/>
              </a:lnSpc>
              <a:buFont typeface="Arial" panose="020B0604020202020204" pitchFamily="34" charset="0"/>
              <a:buChar char="•"/>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lnSpc>
                <a:spcPct val="150000"/>
              </a:lnSpc>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509589" y="589086"/>
            <a:ext cx="3115007" cy="2584939"/>
          </a:xfrm>
        </p:spPr>
        <p:txBody>
          <a:bodyPr anchor="ctr"/>
          <a:lstStyle>
            <a:lvl1pPr>
              <a:lnSpc>
                <a:spcPct val="100000"/>
              </a:lnSpc>
              <a:defRPr>
                <a:solidFill>
                  <a:srgbClr val="E6EDED"/>
                </a:solidFill>
              </a:defRPr>
            </a:lvl1pPr>
          </a:lstStyle>
          <a:p>
            <a:pPr lvl="0"/>
            <a:r>
              <a:rPr lang="en-US" dirty="0"/>
              <a:t>Title</a:t>
            </a:r>
          </a:p>
        </p:txBody>
      </p:sp>
      <p:sp>
        <p:nvSpPr>
          <p:cNvPr id="3" name="Picture Placeholder 2">
            <a:extLst>
              <a:ext uri="{FF2B5EF4-FFF2-40B4-BE49-F238E27FC236}">
                <a16:creationId xmlns:a16="http://schemas.microsoft.com/office/drawing/2014/main" id="{124D230E-8693-944A-BE54-AE5DDFADBC0C}"/>
              </a:ext>
            </a:extLst>
          </p:cNvPr>
          <p:cNvSpPr>
            <a:spLocks noGrp="1"/>
          </p:cNvSpPr>
          <p:nvPr>
            <p:ph type="pic" sz="quarter" idx="12"/>
          </p:nvPr>
        </p:nvSpPr>
        <p:spPr>
          <a:xfrm>
            <a:off x="1" y="3578227"/>
            <a:ext cx="4176347" cy="3279775"/>
          </a:xfrm>
        </p:spPr>
        <p:txBody>
          <a:bodyPr/>
          <a:lstStyle/>
          <a:p>
            <a:r>
              <a:rPr lang="en-US"/>
              <a:t>Click icon to add picture</a:t>
            </a:r>
          </a:p>
        </p:txBody>
      </p:sp>
    </p:spTree>
    <p:extLst>
      <p:ext uri="{BB962C8B-B14F-4D97-AF65-F5344CB8AC3E}">
        <p14:creationId xmlns:p14="http://schemas.microsoft.com/office/powerpoint/2010/main" val="1303107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F46AC46-4981-CE41-B2C9-A1413BD0685D}"/>
              </a:ext>
            </a:extLst>
          </p:cNvPr>
          <p:cNvSpPr/>
          <p:nvPr userDrawn="1"/>
        </p:nvSpPr>
        <p:spPr>
          <a:xfrm>
            <a:off x="-55417" y="0"/>
            <a:ext cx="12247417" cy="6858000"/>
          </a:xfrm>
          <a:prstGeom prst="rect">
            <a:avLst/>
          </a:prstGeom>
          <a:solidFill>
            <a:srgbClr val="1A5B7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TextBox 6">
            <a:extLst>
              <a:ext uri="{FF2B5EF4-FFF2-40B4-BE49-F238E27FC236}">
                <a16:creationId xmlns:a16="http://schemas.microsoft.com/office/drawing/2014/main" id="{A272A31F-5A6F-EF47-A1EF-2B615925A20B}"/>
              </a:ext>
            </a:extLst>
          </p:cNvPr>
          <p:cNvSpPr txBox="1"/>
          <p:nvPr userDrawn="1"/>
        </p:nvSpPr>
        <p:spPr>
          <a:xfrm>
            <a:off x="1007480" y="987023"/>
            <a:ext cx="2707691" cy="1015663"/>
          </a:xfrm>
          <a:prstGeom prst="rect">
            <a:avLst/>
          </a:prstGeom>
          <a:noFill/>
        </p:spPr>
        <p:txBody>
          <a:bodyPr wrap="square" rtlCol="0">
            <a:spAutoFit/>
          </a:bodyPr>
          <a:lstStyle/>
          <a:p>
            <a:r>
              <a:rPr lang="en-US" sz="6000" dirty="0">
                <a:solidFill>
                  <a:srgbClr val="BCD2D4"/>
                </a:solidFill>
                <a:latin typeface="Grotesque MT Std Light" panose="020B0304020202020204" pitchFamily="34" charset="77"/>
                <a:cs typeface="Grotesque Light" panose="020F0302020204030204" pitchFamily="34" charset="0"/>
              </a:rPr>
              <a:t>Vision</a:t>
            </a:r>
          </a:p>
        </p:txBody>
      </p:sp>
      <p:sp>
        <p:nvSpPr>
          <p:cNvPr id="8" name="TextBox 7">
            <a:extLst>
              <a:ext uri="{FF2B5EF4-FFF2-40B4-BE49-F238E27FC236}">
                <a16:creationId xmlns:a16="http://schemas.microsoft.com/office/drawing/2014/main" id="{9D4AD178-4B7F-6740-AB96-09D5117C71C1}"/>
              </a:ext>
            </a:extLst>
          </p:cNvPr>
          <p:cNvSpPr txBox="1"/>
          <p:nvPr userDrawn="1"/>
        </p:nvSpPr>
        <p:spPr>
          <a:xfrm>
            <a:off x="965823" y="2865011"/>
            <a:ext cx="3231472" cy="1015663"/>
          </a:xfrm>
          <a:prstGeom prst="rect">
            <a:avLst/>
          </a:prstGeom>
          <a:noFill/>
        </p:spPr>
        <p:txBody>
          <a:bodyPr wrap="square" rtlCol="0">
            <a:spAutoFit/>
          </a:bodyPr>
          <a:lstStyle/>
          <a:p>
            <a:r>
              <a:rPr lang="en-US" sz="6000" dirty="0">
                <a:solidFill>
                  <a:srgbClr val="BCD2D4"/>
                </a:solidFill>
                <a:latin typeface="Grotesque MT Std Light" panose="020B0304020202020204" pitchFamily="34" charset="77"/>
                <a:cs typeface="Grotesque Light" panose="020F0302020204030204" pitchFamily="34" charset="0"/>
              </a:rPr>
              <a:t>Mission</a:t>
            </a:r>
          </a:p>
        </p:txBody>
      </p:sp>
      <p:sp>
        <p:nvSpPr>
          <p:cNvPr id="9" name="TextBox 8">
            <a:extLst>
              <a:ext uri="{FF2B5EF4-FFF2-40B4-BE49-F238E27FC236}">
                <a16:creationId xmlns:a16="http://schemas.microsoft.com/office/drawing/2014/main" id="{39B39740-0E36-1C44-8317-F71C770FEACF}"/>
              </a:ext>
            </a:extLst>
          </p:cNvPr>
          <p:cNvSpPr txBox="1"/>
          <p:nvPr userDrawn="1"/>
        </p:nvSpPr>
        <p:spPr>
          <a:xfrm>
            <a:off x="1005234" y="4829462"/>
            <a:ext cx="2818623" cy="1015663"/>
          </a:xfrm>
          <a:prstGeom prst="rect">
            <a:avLst/>
          </a:prstGeom>
          <a:noFill/>
        </p:spPr>
        <p:txBody>
          <a:bodyPr wrap="square" rtlCol="0">
            <a:spAutoFit/>
          </a:bodyPr>
          <a:lstStyle/>
          <a:p>
            <a:r>
              <a:rPr lang="en-US" sz="6000" dirty="0">
                <a:solidFill>
                  <a:srgbClr val="BCD2D4"/>
                </a:solidFill>
                <a:latin typeface="Grotesque MT Std Light" panose="020B0304020202020204" pitchFamily="34" charset="77"/>
                <a:cs typeface="Grotesque Light" panose="020F0302020204030204" pitchFamily="34" charset="0"/>
              </a:rPr>
              <a:t>Values</a:t>
            </a:r>
          </a:p>
        </p:txBody>
      </p:sp>
      <p:sp>
        <p:nvSpPr>
          <p:cNvPr id="10" name="TextBox 9">
            <a:extLst>
              <a:ext uri="{FF2B5EF4-FFF2-40B4-BE49-F238E27FC236}">
                <a16:creationId xmlns:a16="http://schemas.microsoft.com/office/drawing/2014/main" id="{E0490D22-DE58-CD4D-AA8E-A0B140B611FE}"/>
              </a:ext>
            </a:extLst>
          </p:cNvPr>
          <p:cNvSpPr txBox="1"/>
          <p:nvPr userDrawn="1"/>
        </p:nvSpPr>
        <p:spPr>
          <a:xfrm>
            <a:off x="4197295" y="1193135"/>
            <a:ext cx="6621263" cy="584775"/>
          </a:xfrm>
          <a:prstGeom prst="rect">
            <a:avLst/>
          </a:prstGeom>
          <a:noFill/>
        </p:spPr>
        <p:txBody>
          <a:bodyPr wrap="square">
            <a:spAutoFit/>
          </a:bodyPr>
          <a:lstStyle/>
          <a:p>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To create a world where kidney disease no longer inhibits people from living their best lives.</a:t>
            </a:r>
          </a:p>
        </p:txBody>
      </p:sp>
      <p:sp>
        <p:nvSpPr>
          <p:cNvPr id="11" name="TextBox 10">
            <a:extLst>
              <a:ext uri="{FF2B5EF4-FFF2-40B4-BE49-F238E27FC236}">
                <a16:creationId xmlns:a16="http://schemas.microsoft.com/office/drawing/2014/main" id="{C1EE01F6-FDD7-3645-9205-7876C89BCFF6}"/>
              </a:ext>
            </a:extLst>
          </p:cNvPr>
          <p:cNvSpPr txBox="1"/>
          <p:nvPr userDrawn="1"/>
        </p:nvSpPr>
        <p:spPr>
          <a:xfrm>
            <a:off x="4251501" y="2539722"/>
            <a:ext cx="6749011" cy="1192827"/>
          </a:xfrm>
          <a:prstGeom prst="rect">
            <a:avLst/>
          </a:prstGeom>
          <a:noFill/>
        </p:spPr>
        <p:txBody>
          <a:bodyPr wrap="square">
            <a:spAutoFit/>
          </a:bodyPr>
          <a:lstStyle/>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To promote the optimal health, quality of life and independence of people with kidney disease through patient care, education and research.</a:t>
            </a:r>
          </a:p>
        </p:txBody>
      </p:sp>
      <p:sp>
        <p:nvSpPr>
          <p:cNvPr id="12" name="TextBox 11">
            <a:extLst>
              <a:ext uri="{FF2B5EF4-FFF2-40B4-BE49-F238E27FC236}">
                <a16:creationId xmlns:a16="http://schemas.microsoft.com/office/drawing/2014/main" id="{9CF67F19-5AD7-6C48-8F2B-B9896143ED1C}"/>
              </a:ext>
            </a:extLst>
          </p:cNvPr>
          <p:cNvSpPr txBox="1"/>
          <p:nvPr userDrawn="1"/>
        </p:nvSpPr>
        <p:spPr>
          <a:xfrm>
            <a:off x="4251502" y="4457466"/>
            <a:ext cx="1983045" cy="1192827"/>
          </a:xfrm>
          <a:prstGeom prst="rect">
            <a:avLst/>
          </a:prstGeom>
          <a:noFill/>
        </p:spPr>
        <p:txBody>
          <a:bodyPr wrap="square">
            <a:spAutoFit/>
          </a:bodyPr>
          <a:lstStyle/>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Teamwork</a:t>
            </a:r>
          </a:p>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Integrity </a:t>
            </a:r>
          </a:p>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Excellence </a:t>
            </a:r>
          </a:p>
        </p:txBody>
      </p:sp>
      <p:cxnSp>
        <p:nvCxnSpPr>
          <p:cNvPr id="13" name="Straight Connector 12">
            <a:extLst>
              <a:ext uri="{FF2B5EF4-FFF2-40B4-BE49-F238E27FC236}">
                <a16:creationId xmlns:a16="http://schemas.microsoft.com/office/drawing/2014/main" id="{A62467CE-B5D9-1E49-8181-D908FDF02D9C}"/>
              </a:ext>
            </a:extLst>
          </p:cNvPr>
          <p:cNvCxnSpPr>
            <a:cxnSpLocks/>
          </p:cNvCxnSpPr>
          <p:nvPr userDrawn="1"/>
        </p:nvCxnSpPr>
        <p:spPr>
          <a:xfrm>
            <a:off x="1191493" y="2002686"/>
            <a:ext cx="9490363"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8C6A246-2B99-9244-AA9F-ACF3CFAAAE00}"/>
              </a:ext>
            </a:extLst>
          </p:cNvPr>
          <p:cNvCxnSpPr>
            <a:cxnSpLocks/>
          </p:cNvCxnSpPr>
          <p:nvPr userDrawn="1"/>
        </p:nvCxnSpPr>
        <p:spPr>
          <a:xfrm>
            <a:off x="1080658" y="3908317"/>
            <a:ext cx="9919855"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33DDE7EE-DF62-0646-A2C4-C5612917A511}"/>
              </a:ext>
            </a:extLst>
          </p:cNvPr>
          <p:cNvSpPr txBox="1"/>
          <p:nvPr userDrawn="1"/>
        </p:nvSpPr>
        <p:spPr>
          <a:xfrm>
            <a:off x="6294126" y="4850224"/>
            <a:ext cx="1983045" cy="808106"/>
          </a:xfrm>
          <a:prstGeom prst="rect">
            <a:avLst/>
          </a:prstGeom>
          <a:noFill/>
        </p:spPr>
        <p:txBody>
          <a:bodyPr wrap="square">
            <a:spAutoFit/>
          </a:bodyPr>
          <a:lstStyle/>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Respect </a:t>
            </a:r>
          </a:p>
          <a:p>
            <a:pPr>
              <a:lnSpc>
                <a:spcPts val="3000"/>
              </a:lnSpc>
            </a:pPr>
            <a:r>
              <a:rPr lang="en-US" sz="1600" dirty="0">
                <a:solidFill>
                  <a:schemeClr val="bg1"/>
                </a:solidFill>
                <a:latin typeface="Verdana" panose="020B0604030504040204" pitchFamily="34" charset="0"/>
                <a:ea typeface="Verdana" panose="020B0604030504040204" pitchFamily="34" charset="0"/>
                <a:cs typeface="Verdana" panose="020B0604030504040204" pitchFamily="34" charset="0"/>
              </a:rPr>
              <a:t>Stewardship</a:t>
            </a:r>
          </a:p>
        </p:txBody>
      </p:sp>
      <p:cxnSp>
        <p:nvCxnSpPr>
          <p:cNvPr id="16" name="Straight Connector 15">
            <a:extLst>
              <a:ext uri="{FF2B5EF4-FFF2-40B4-BE49-F238E27FC236}">
                <a16:creationId xmlns:a16="http://schemas.microsoft.com/office/drawing/2014/main" id="{F80C10C7-43CA-D748-B677-FB95D3C1CE21}"/>
              </a:ext>
            </a:extLst>
          </p:cNvPr>
          <p:cNvCxnSpPr>
            <a:cxnSpLocks/>
          </p:cNvCxnSpPr>
          <p:nvPr userDrawn="1"/>
        </p:nvCxnSpPr>
        <p:spPr>
          <a:xfrm>
            <a:off x="1080658" y="5834099"/>
            <a:ext cx="9919855" cy="0"/>
          </a:xfrm>
          <a:prstGeom prst="line">
            <a:avLst/>
          </a:prstGeom>
          <a:ln w="12700">
            <a:solidFill>
              <a:srgbClr val="BCD2D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421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ogo in Foot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615AD06-7E7D-3947-9C8A-14CC1D8DE059}"/>
              </a:ext>
            </a:extLst>
          </p:cNvPr>
          <p:cNvSpPr/>
          <p:nvPr userDrawn="1"/>
        </p:nvSpPr>
        <p:spPr>
          <a:xfrm>
            <a:off x="0" y="5977610"/>
            <a:ext cx="12192000" cy="880391"/>
          </a:xfrm>
          <a:prstGeom prst="rect">
            <a:avLst/>
          </a:prstGeom>
          <a:solidFill>
            <a:srgbClr val="44A89E">
              <a:alpha val="29804"/>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14" name="Text Placeholder 3">
            <a:extLst>
              <a:ext uri="{FF2B5EF4-FFF2-40B4-BE49-F238E27FC236}">
                <a16:creationId xmlns:a16="http://schemas.microsoft.com/office/drawing/2014/main" id="{48FEFBA5-DBAD-8145-85EB-5848F64EF303}"/>
              </a:ext>
            </a:extLst>
          </p:cNvPr>
          <p:cNvSpPr>
            <a:spLocks noGrp="1"/>
          </p:cNvSpPr>
          <p:nvPr>
            <p:ph type="body" sz="quarter" idx="13" hasCustomPrompt="1"/>
          </p:nvPr>
        </p:nvSpPr>
        <p:spPr>
          <a:xfrm>
            <a:off x="339437" y="318621"/>
            <a:ext cx="10383983" cy="574753"/>
          </a:xfrm>
        </p:spPr>
        <p:txBody>
          <a:bodyPr anchor="ctr" anchorCtr="0">
            <a:normAutofit/>
          </a:bodyPr>
          <a:lstStyle>
            <a:lvl1pPr marL="0" indent="0">
              <a:buNone/>
              <a:defRPr sz="32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cxnSp>
        <p:nvCxnSpPr>
          <p:cNvPr id="15" name="Straight Connector 14">
            <a:extLst>
              <a:ext uri="{FF2B5EF4-FFF2-40B4-BE49-F238E27FC236}">
                <a16:creationId xmlns:a16="http://schemas.microsoft.com/office/drawing/2014/main" id="{5FDD5A4B-90EF-524E-A7E2-175BAB1CA5F9}"/>
              </a:ext>
            </a:extLst>
          </p:cNvPr>
          <p:cNvCxnSpPr>
            <a:cxnSpLocks/>
          </p:cNvCxnSpPr>
          <p:nvPr userDrawn="1"/>
        </p:nvCxnSpPr>
        <p:spPr>
          <a:xfrm>
            <a:off x="0" y="1044513"/>
            <a:ext cx="12192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B2549C75-CFAC-3E44-9788-A70D0EBEC504}"/>
              </a:ext>
            </a:extLst>
          </p:cNvPr>
          <p:cNvSpPr>
            <a:spLocks noGrp="1"/>
          </p:cNvSpPr>
          <p:nvPr>
            <p:ph type="body" sz="quarter" idx="14" hasCustomPrompt="1"/>
          </p:nvPr>
        </p:nvSpPr>
        <p:spPr>
          <a:xfrm>
            <a:off x="10280703" y="6153483"/>
            <a:ext cx="1593903" cy="574753"/>
          </a:xfrm>
        </p:spPr>
        <p:txBody>
          <a:bodyPr anchor="ctr" anchorCtr="0">
            <a:normAutofit/>
          </a:bodyPr>
          <a:lstStyle>
            <a:lvl1pPr marL="0" indent="0" algn="r">
              <a:buNone/>
              <a:defRPr sz="14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err="1"/>
              <a:t>nwkidney.org</a:t>
            </a:r>
            <a:endParaRPr lang="en-US" dirty="0"/>
          </a:p>
        </p:txBody>
      </p:sp>
      <p:sp>
        <p:nvSpPr>
          <p:cNvPr id="9" name="Text Placeholder 2">
            <a:extLst>
              <a:ext uri="{FF2B5EF4-FFF2-40B4-BE49-F238E27FC236}">
                <a16:creationId xmlns:a16="http://schemas.microsoft.com/office/drawing/2014/main" id="{C4182BCC-D97D-4645-B100-5DFC3E54F468}"/>
              </a:ext>
            </a:extLst>
          </p:cNvPr>
          <p:cNvSpPr>
            <a:spLocks noGrp="1"/>
          </p:cNvSpPr>
          <p:nvPr>
            <p:ph type="body" sz="quarter" idx="15" hasCustomPrompt="1"/>
          </p:nvPr>
        </p:nvSpPr>
        <p:spPr>
          <a:xfrm>
            <a:off x="339726" y="1482025"/>
            <a:ext cx="11450639" cy="4110255"/>
          </a:xfrm>
        </p:spPr>
        <p:txBody>
          <a:bodyPr/>
          <a:lstStyle>
            <a:lvl1pPr>
              <a:defRPr/>
            </a:lvl1pPr>
            <a:lvl2pPr>
              <a:spcAft>
                <a:spcPts val="500"/>
              </a:spcAft>
              <a:defRPr sz="2000"/>
            </a:lvl2pPr>
            <a:lvl3pPr marL="457189">
              <a:spcAft>
                <a:spcPts val="500"/>
              </a:spcAft>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spcAft>
                <a:spcPts val="500"/>
              </a:spcAft>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pic>
        <p:nvPicPr>
          <p:cNvPr id="2" name="Picture 1" descr="A picture containing text, sign&#10;&#10;Description automatically generated">
            <a:extLst>
              <a:ext uri="{FF2B5EF4-FFF2-40B4-BE49-F238E27FC236}">
                <a16:creationId xmlns:a16="http://schemas.microsoft.com/office/drawing/2014/main" id="{1842A1DD-2901-25B4-5B28-9784055911CD}"/>
              </a:ext>
            </a:extLst>
          </p:cNvPr>
          <p:cNvPicPr>
            <a:picLocks noChangeAspect="1"/>
          </p:cNvPicPr>
          <p:nvPr userDrawn="1"/>
        </p:nvPicPr>
        <p:blipFill>
          <a:blip r:embed="rId2"/>
          <a:stretch>
            <a:fillRect/>
          </a:stretch>
        </p:blipFill>
        <p:spPr>
          <a:xfrm>
            <a:off x="339437" y="6228759"/>
            <a:ext cx="2085711" cy="435914"/>
          </a:xfrm>
          <a:prstGeom prst="rect">
            <a:avLst/>
          </a:prstGeom>
        </p:spPr>
      </p:pic>
    </p:spTree>
    <p:extLst>
      <p:ext uri="{BB962C8B-B14F-4D97-AF65-F5344CB8AC3E}">
        <p14:creationId xmlns:p14="http://schemas.microsoft.com/office/powerpoint/2010/main" val="111398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 on White">
    <p:spTree>
      <p:nvGrpSpPr>
        <p:cNvPr id="1" name=""/>
        <p:cNvGrpSpPr/>
        <p:nvPr/>
      </p:nvGrpSpPr>
      <p:grpSpPr>
        <a:xfrm>
          <a:off x="0" y="0"/>
          <a:ext cx="0" cy="0"/>
          <a:chOff x="0" y="0"/>
          <a:chExt cx="0" cy="0"/>
        </a:xfrm>
      </p:grpSpPr>
      <p:pic>
        <p:nvPicPr>
          <p:cNvPr id="2" name="Picture 1" descr="A picture containing text, sign&#10;&#10;Description automatically generated">
            <a:extLst>
              <a:ext uri="{FF2B5EF4-FFF2-40B4-BE49-F238E27FC236}">
                <a16:creationId xmlns:a16="http://schemas.microsoft.com/office/drawing/2014/main" id="{E6B98F8A-008C-79DE-A355-811640C2C705}"/>
              </a:ext>
            </a:extLst>
          </p:cNvPr>
          <p:cNvPicPr>
            <a:picLocks noChangeAspect="1"/>
          </p:cNvPicPr>
          <p:nvPr userDrawn="1"/>
        </p:nvPicPr>
        <p:blipFill>
          <a:blip r:embed="rId2"/>
          <a:stretch>
            <a:fillRect/>
          </a:stretch>
        </p:blipFill>
        <p:spPr>
          <a:xfrm>
            <a:off x="3501886" y="2886830"/>
            <a:ext cx="5188227" cy="1084339"/>
          </a:xfrm>
          <a:prstGeom prst="rect">
            <a:avLst/>
          </a:prstGeom>
        </p:spPr>
      </p:pic>
    </p:spTree>
    <p:extLst>
      <p:ext uri="{BB962C8B-B14F-4D97-AF65-F5344CB8AC3E}">
        <p14:creationId xmlns:p14="http://schemas.microsoft.com/office/powerpoint/2010/main" val="3732608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4C72498-793A-9E4D-A6A2-CBF1365A0106}"/>
              </a:ext>
            </a:extLst>
          </p:cNvPr>
          <p:cNvCxnSpPr/>
          <p:nvPr userDrawn="1"/>
        </p:nvCxnSpPr>
        <p:spPr>
          <a:xfrm>
            <a:off x="6175523" y="1891216"/>
            <a:ext cx="0" cy="3133164"/>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12" name="Text Placeholder 11">
            <a:extLst>
              <a:ext uri="{FF2B5EF4-FFF2-40B4-BE49-F238E27FC236}">
                <a16:creationId xmlns:a16="http://schemas.microsoft.com/office/drawing/2014/main" id="{D4EA1C9A-E7AC-E145-B85D-97A8DD029274}"/>
              </a:ext>
            </a:extLst>
          </p:cNvPr>
          <p:cNvSpPr>
            <a:spLocks noGrp="1"/>
          </p:cNvSpPr>
          <p:nvPr>
            <p:ph type="body" sz="quarter" idx="11" hasCustomPrompt="1"/>
          </p:nvPr>
        </p:nvSpPr>
        <p:spPr>
          <a:xfrm>
            <a:off x="7017169" y="1891218"/>
            <a:ext cx="4349751" cy="3133163"/>
          </a:xfrm>
        </p:spPr>
        <p:txBody>
          <a:bodyPr anchor="ctr"/>
          <a:lstStyle>
            <a:lvl1pPr marL="0" indent="0">
              <a:lnSpc>
                <a:spcPct val="100000"/>
              </a:lnSpc>
              <a:buNone/>
              <a:defRPr b="0" i="0">
                <a:latin typeface="Grotesque MT Std Light" panose="020B0304020202020204" pitchFamily="34" charset="77"/>
              </a:defRPr>
            </a:lvl1pPr>
            <a:lvl2pPr marL="0" indent="0">
              <a:buNone/>
              <a:defRPr/>
            </a:lvl2pPr>
          </a:lstStyle>
          <a:p>
            <a:pPr lvl="0"/>
            <a:r>
              <a:rPr lang="en-US" dirty="0"/>
              <a:t>Title here</a:t>
            </a:r>
          </a:p>
          <a:p>
            <a:pPr lvl="1"/>
            <a:r>
              <a:rPr lang="en-US" dirty="0"/>
              <a:t>Date here</a:t>
            </a:r>
          </a:p>
        </p:txBody>
      </p:sp>
      <p:pic>
        <p:nvPicPr>
          <p:cNvPr id="2" name="Picture 1" descr="A picture containing text, sign&#10;&#10;Description automatically generated">
            <a:extLst>
              <a:ext uri="{FF2B5EF4-FFF2-40B4-BE49-F238E27FC236}">
                <a16:creationId xmlns:a16="http://schemas.microsoft.com/office/drawing/2014/main" id="{C9DA6ADD-5D73-9CB5-EE91-C3B4B032C1B7}"/>
              </a:ext>
            </a:extLst>
          </p:cNvPr>
          <p:cNvPicPr>
            <a:picLocks noChangeAspect="1"/>
          </p:cNvPicPr>
          <p:nvPr userDrawn="1"/>
        </p:nvPicPr>
        <p:blipFill>
          <a:blip r:embed="rId2"/>
          <a:stretch>
            <a:fillRect/>
          </a:stretch>
        </p:blipFill>
        <p:spPr>
          <a:xfrm>
            <a:off x="1007164" y="2886831"/>
            <a:ext cx="4137870" cy="864814"/>
          </a:xfrm>
          <a:prstGeom prst="rect">
            <a:avLst/>
          </a:prstGeom>
        </p:spPr>
      </p:pic>
    </p:spTree>
    <p:extLst>
      <p:ext uri="{BB962C8B-B14F-4D97-AF65-F5344CB8AC3E}">
        <p14:creationId xmlns:p14="http://schemas.microsoft.com/office/powerpoint/2010/main" val="413253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ull Width Text">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12192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4A42D416-8053-C341-9923-4F184FCFBAF8}"/>
              </a:ext>
            </a:extLst>
          </p:cNvPr>
          <p:cNvSpPr>
            <a:spLocks noGrp="1"/>
          </p:cNvSpPr>
          <p:nvPr>
            <p:ph type="body" sz="quarter" idx="13" hasCustomPrompt="1"/>
          </p:nvPr>
        </p:nvSpPr>
        <p:spPr>
          <a:xfrm>
            <a:off x="339437" y="318621"/>
            <a:ext cx="10383983" cy="574753"/>
          </a:xfrm>
        </p:spPr>
        <p:txBody>
          <a:bodyPr anchor="ctr" anchorCtr="0">
            <a:normAutofit/>
          </a:bodyPr>
          <a:lstStyle>
            <a:lvl1pPr marL="0" indent="0">
              <a:buNone/>
              <a:defRPr sz="32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3" name="Text Placeholder 2">
            <a:extLst>
              <a:ext uri="{FF2B5EF4-FFF2-40B4-BE49-F238E27FC236}">
                <a16:creationId xmlns:a16="http://schemas.microsoft.com/office/drawing/2014/main" id="{1127FF21-AF08-004F-8832-5262A6059A46}"/>
              </a:ext>
            </a:extLst>
          </p:cNvPr>
          <p:cNvSpPr>
            <a:spLocks noGrp="1"/>
          </p:cNvSpPr>
          <p:nvPr>
            <p:ph type="body" sz="quarter" idx="14" hasCustomPrompt="1"/>
          </p:nvPr>
        </p:nvSpPr>
        <p:spPr>
          <a:xfrm>
            <a:off x="339726" y="1482025"/>
            <a:ext cx="11450639" cy="5053013"/>
          </a:xfrm>
        </p:spPr>
        <p:txBody>
          <a:bodyPr/>
          <a:lstStyle>
            <a:lvl1pPr>
              <a:defRPr/>
            </a:lvl1pPr>
            <a:lvl2pPr>
              <a:spcAft>
                <a:spcPts val="500"/>
              </a:spcAft>
              <a:defRPr sz="2000"/>
            </a:lvl2pPr>
            <a:lvl3pPr marL="457189">
              <a:spcAft>
                <a:spcPts val="500"/>
              </a:spcAft>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spcAft>
                <a:spcPts val="500"/>
              </a:spcAft>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pic>
        <p:nvPicPr>
          <p:cNvPr id="4" name="Picture 3">
            <a:extLst>
              <a:ext uri="{FF2B5EF4-FFF2-40B4-BE49-F238E27FC236}">
                <a16:creationId xmlns:a16="http://schemas.microsoft.com/office/drawing/2014/main" id="{1BF22B7B-EF90-072F-B02C-3BB13C2EFB85}"/>
              </a:ext>
            </a:extLst>
          </p:cNvPr>
          <p:cNvPicPr>
            <a:picLocks noChangeAspect="1"/>
          </p:cNvPicPr>
          <p:nvPr userDrawn="1"/>
        </p:nvPicPr>
        <p:blipFill>
          <a:blip r:embed="rId2"/>
          <a:srcRect l="634" r="634"/>
          <a:stretch/>
        </p:blipFill>
        <p:spPr>
          <a:xfrm>
            <a:off x="11427340" y="321155"/>
            <a:ext cx="442565" cy="448248"/>
          </a:xfrm>
          <a:prstGeom prst="rect">
            <a:avLst/>
          </a:prstGeom>
        </p:spPr>
      </p:pic>
    </p:spTree>
    <p:extLst>
      <p:ext uri="{BB962C8B-B14F-4D97-AF65-F5344CB8AC3E}">
        <p14:creationId xmlns:p14="http://schemas.microsoft.com/office/powerpoint/2010/main" val="277245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 Right">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12192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4A42D416-8053-C341-9923-4F184FCFBAF8}"/>
              </a:ext>
            </a:extLst>
          </p:cNvPr>
          <p:cNvSpPr>
            <a:spLocks noGrp="1"/>
          </p:cNvSpPr>
          <p:nvPr>
            <p:ph type="body" sz="quarter" idx="13" hasCustomPrompt="1"/>
          </p:nvPr>
        </p:nvSpPr>
        <p:spPr>
          <a:xfrm>
            <a:off x="339437" y="318621"/>
            <a:ext cx="10383983" cy="574753"/>
          </a:xfrm>
        </p:spPr>
        <p:txBody>
          <a:bodyPr anchor="ctr" anchorCtr="0">
            <a:normAutofit/>
          </a:bodyPr>
          <a:lstStyle>
            <a:lvl1pPr marL="0" indent="0">
              <a:buNone/>
              <a:defRPr sz="32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pic>
        <p:nvPicPr>
          <p:cNvPr id="7" name="Picture 6">
            <a:extLst>
              <a:ext uri="{FF2B5EF4-FFF2-40B4-BE49-F238E27FC236}">
                <a16:creationId xmlns:a16="http://schemas.microsoft.com/office/drawing/2014/main" id="{E28DC121-A216-2C40-BD2D-5D354A1278C7}"/>
              </a:ext>
            </a:extLst>
          </p:cNvPr>
          <p:cNvPicPr>
            <a:picLocks noChangeAspect="1"/>
          </p:cNvPicPr>
          <p:nvPr userDrawn="1"/>
        </p:nvPicPr>
        <p:blipFill>
          <a:blip r:embed="rId2"/>
          <a:srcRect l="634" r="634"/>
          <a:stretch/>
        </p:blipFill>
        <p:spPr>
          <a:xfrm>
            <a:off x="11427340" y="321155"/>
            <a:ext cx="442565" cy="448248"/>
          </a:xfrm>
          <a:prstGeom prst="rect">
            <a:avLst/>
          </a:prstGeom>
        </p:spPr>
      </p:pic>
      <p:sp>
        <p:nvSpPr>
          <p:cNvPr id="3" name="Text Placeholder 2">
            <a:extLst>
              <a:ext uri="{FF2B5EF4-FFF2-40B4-BE49-F238E27FC236}">
                <a16:creationId xmlns:a16="http://schemas.microsoft.com/office/drawing/2014/main" id="{1127FF21-AF08-004F-8832-5262A6059A46}"/>
              </a:ext>
            </a:extLst>
          </p:cNvPr>
          <p:cNvSpPr>
            <a:spLocks noGrp="1"/>
          </p:cNvSpPr>
          <p:nvPr>
            <p:ph type="body" sz="quarter" idx="14" hasCustomPrompt="1"/>
          </p:nvPr>
        </p:nvSpPr>
        <p:spPr>
          <a:xfrm>
            <a:off x="339726" y="1482025"/>
            <a:ext cx="7239244" cy="5053013"/>
          </a:xfrm>
        </p:spPr>
        <p:txBody>
          <a:bodyPr/>
          <a:lstStyle>
            <a:lvl1pPr>
              <a:defRPr/>
            </a:lvl1pPr>
            <a:lvl2pPr>
              <a:spcAft>
                <a:spcPts val="500"/>
              </a:spcAft>
              <a:defRPr sz="2000"/>
            </a:lvl2pPr>
            <a:lvl3pPr marL="457189">
              <a:spcAft>
                <a:spcPts val="500"/>
              </a:spcAft>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spcAft>
                <a:spcPts val="500"/>
              </a:spcAft>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sp>
        <p:nvSpPr>
          <p:cNvPr id="4" name="Picture Placeholder 3">
            <a:extLst>
              <a:ext uri="{FF2B5EF4-FFF2-40B4-BE49-F238E27FC236}">
                <a16:creationId xmlns:a16="http://schemas.microsoft.com/office/drawing/2014/main" id="{A918836B-35A7-B341-B9F0-94CD12AB53AF}"/>
              </a:ext>
            </a:extLst>
          </p:cNvPr>
          <p:cNvSpPr>
            <a:spLocks noGrp="1"/>
          </p:cNvSpPr>
          <p:nvPr>
            <p:ph type="pic" sz="quarter" idx="15"/>
          </p:nvPr>
        </p:nvSpPr>
        <p:spPr>
          <a:xfrm>
            <a:off x="7799390" y="1476377"/>
            <a:ext cx="4052887" cy="5038725"/>
          </a:xfrm>
        </p:spPr>
        <p:txBody>
          <a:bodyPr/>
          <a:lstStyle/>
          <a:p>
            <a:r>
              <a:rPr lang="en-US"/>
              <a:t>Click icon to add picture</a:t>
            </a:r>
          </a:p>
        </p:txBody>
      </p:sp>
    </p:spTree>
    <p:extLst>
      <p:ext uri="{BB962C8B-B14F-4D97-AF65-F5344CB8AC3E}">
        <p14:creationId xmlns:p14="http://schemas.microsoft.com/office/powerpoint/2010/main" val="2774821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nterior Page - 2">
    <p:spTree>
      <p:nvGrpSpPr>
        <p:cNvPr id="1" name=""/>
        <p:cNvGrpSpPr/>
        <p:nvPr/>
      </p:nvGrpSpPr>
      <p:grpSpPr>
        <a:xfrm>
          <a:off x="0" y="0"/>
          <a:ext cx="0" cy="0"/>
          <a:chOff x="0" y="0"/>
          <a:chExt cx="0" cy="0"/>
        </a:xfrm>
      </p:grpSpPr>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12192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4A42D416-8053-C341-9923-4F184FCFBAF8}"/>
              </a:ext>
            </a:extLst>
          </p:cNvPr>
          <p:cNvSpPr>
            <a:spLocks noGrp="1"/>
          </p:cNvSpPr>
          <p:nvPr>
            <p:ph type="body" sz="quarter" idx="13" hasCustomPrompt="1"/>
          </p:nvPr>
        </p:nvSpPr>
        <p:spPr>
          <a:xfrm>
            <a:off x="339437" y="318621"/>
            <a:ext cx="10383983" cy="574753"/>
          </a:xfrm>
        </p:spPr>
        <p:txBody>
          <a:bodyPr anchor="ctr" anchorCtr="0">
            <a:normAutofit/>
          </a:bodyPr>
          <a:lstStyle>
            <a:lvl1pPr marL="0" indent="0">
              <a:buNone/>
              <a:defRPr sz="32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3" name="Text Placeholder 2">
            <a:extLst>
              <a:ext uri="{FF2B5EF4-FFF2-40B4-BE49-F238E27FC236}">
                <a16:creationId xmlns:a16="http://schemas.microsoft.com/office/drawing/2014/main" id="{1127FF21-AF08-004F-8832-5262A6059A46}"/>
              </a:ext>
            </a:extLst>
          </p:cNvPr>
          <p:cNvSpPr>
            <a:spLocks noGrp="1"/>
          </p:cNvSpPr>
          <p:nvPr>
            <p:ph type="body" sz="quarter" idx="14" hasCustomPrompt="1"/>
          </p:nvPr>
        </p:nvSpPr>
        <p:spPr>
          <a:xfrm>
            <a:off x="339725" y="1482025"/>
            <a:ext cx="5262179" cy="5053013"/>
          </a:xfrm>
        </p:spPr>
        <p:txBody>
          <a:bodyPr/>
          <a:lstStyle>
            <a:lvl1pPr>
              <a:defRPr/>
            </a:lvl1pPr>
            <a:lvl2pPr>
              <a:spcAft>
                <a:spcPts val="500"/>
              </a:spcAft>
              <a:defRPr sz="2000"/>
            </a:lvl2pPr>
            <a:lvl3pPr marL="457189">
              <a:spcAft>
                <a:spcPts val="500"/>
              </a:spcAft>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spcAft>
                <a:spcPts val="500"/>
              </a:spcAft>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273EF5C6-519F-714E-BBF0-F8488D60B77D}"/>
              </a:ext>
            </a:extLst>
          </p:cNvPr>
          <p:cNvSpPr/>
          <p:nvPr userDrawn="1"/>
        </p:nvSpPr>
        <p:spPr>
          <a:xfrm>
            <a:off x="6081205" y="1046558"/>
            <a:ext cx="6110796" cy="5811442"/>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4" name="Picture 3">
            <a:extLst>
              <a:ext uri="{FF2B5EF4-FFF2-40B4-BE49-F238E27FC236}">
                <a16:creationId xmlns:a16="http://schemas.microsoft.com/office/drawing/2014/main" id="{26C9395F-FE55-03BC-67FA-FCC2AB2CF0FF}"/>
              </a:ext>
            </a:extLst>
          </p:cNvPr>
          <p:cNvPicPr>
            <a:picLocks noChangeAspect="1"/>
          </p:cNvPicPr>
          <p:nvPr userDrawn="1"/>
        </p:nvPicPr>
        <p:blipFill>
          <a:blip r:embed="rId2"/>
          <a:srcRect l="634" r="634"/>
          <a:stretch/>
        </p:blipFill>
        <p:spPr>
          <a:xfrm>
            <a:off x="11427340" y="321155"/>
            <a:ext cx="442565" cy="448248"/>
          </a:xfrm>
          <a:prstGeom prst="rect">
            <a:avLst/>
          </a:prstGeom>
        </p:spPr>
      </p:pic>
    </p:spTree>
    <p:extLst>
      <p:ext uri="{BB962C8B-B14F-4D97-AF65-F5344CB8AC3E}">
        <p14:creationId xmlns:p14="http://schemas.microsoft.com/office/powerpoint/2010/main" val="4294282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Interior Page - 2">
    <p:spTree>
      <p:nvGrpSpPr>
        <p:cNvPr id="1" name=""/>
        <p:cNvGrpSpPr/>
        <p:nvPr/>
      </p:nvGrpSpPr>
      <p:grpSpPr>
        <a:xfrm>
          <a:off x="0" y="0"/>
          <a:ext cx="0" cy="0"/>
          <a:chOff x="0" y="0"/>
          <a:chExt cx="0" cy="0"/>
        </a:xfrm>
      </p:grpSpPr>
      <p:pic>
        <p:nvPicPr>
          <p:cNvPr id="14" name="Picture 13" descr="Logo&#10;&#10;Description automatically generated with medium confidence">
            <a:extLst>
              <a:ext uri="{FF2B5EF4-FFF2-40B4-BE49-F238E27FC236}">
                <a16:creationId xmlns:a16="http://schemas.microsoft.com/office/drawing/2014/main" id="{BB2590CA-1453-6448-B3EB-2C2ED97F0826}"/>
              </a:ext>
            </a:extLst>
          </p:cNvPr>
          <p:cNvPicPr>
            <a:picLocks noChangeAspect="1"/>
          </p:cNvPicPr>
          <p:nvPr userDrawn="1"/>
        </p:nvPicPr>
        <p:blipFill rotWithShape="1">
          <a:blip r:embed="rId2"/>
          <a:srcRect l="7838" t="50551" r="61749" b="9048"/>
          <a:stretch/>
        </p:blipFill>
        <p:spPr>
          <a:xfrm>
            <a:off x="11164396" y="113358"/>
            <a:ext cx="835613" cy="831271"/>
          </a:xfrm>
          <a:prstGeom prst="rect">
            <a:avLst/>
          </a:prstGeom>
        </p:spPr>
      </p:pic>
      <p:cxnSp>
        <p:nvCxnSpPr>
          <p:cNvPr id="15" name="Straight Connector 14">
            <a:extLst>
              <a:ext uri="{FF2B5EF4-FFF2-40B4-BE49-F238E27FC236}">
                <a16:creationId xmlns:a16="http://schemas.microsoft.com/office/drawing/2014/main" id="{7C36A55D-6259-F949-8E8C-2908D15C10E6}"/>
              </a:ext>
            </a:extLst>
          </p:cNvPr>
          <p:cNvCxnSpPr>
            <a:cxnSpLocks/>
          </p:cNvCxnSpPr>
          <p:nvPr userDrawn="1"/>
        </p:nvCxnSpPr>
        <p:spPr>
          <a:xfrm>
            <a:off x="0" y="1044513"/>
            <a:ext cx="12192000" cy="0"/>
          </a:xfrm>
          <a:prstGeom prst="line">
            <a:avLst/>
          </a:prstGeom>
          <a:ln w="12700">
            <a:solidFill>
              <a:srgbClr val="1A5B72"/>
            </a:solidFill>
          </a:ln>
        </p:spPr>
        <p:style>
          <a:lnRef idx="1">
            <a:schemeClr val="accent1"/>
          </a:lnRef>
          <a:fillRef idx="0">
            <a:schemeClr val="accent1"/>
          </a:fillRef>
          <a:effectRef idx="0">
            <a:schemeClr val="accent1"/>
          </a:effectRef>
          <a:fontRef idx="minor">
            <a:schemeClr val="tx1"/>
          </a:fontRef>
        </p:style>
      </p:cxnSp>
      <p:sp>
        <p:nvSpPr>
          <p:cNvPr id="9" name="Text Placeholder 3">
            <a:extLst>
              <a:ext uri="{FF2B5EF4-FFF2-40B4-BE49-F238E27FC236}">
                <a16:creationId xmlns:a16="http://schemas.microsoft.com/office/drawing/2014/main" id="{4A42D416-8053-C341-9923-4F184FCFBAF8}"/>
              </a:ext>
            </a:extLst>
          </p:cNvPr>
          <p:cNvSpPr>
            <a:spLocks noGrp="1"/>
          </p:cNvSpPr>
          <p:nvPr>
            <p:ph type="body" sz="quarter" idx="13" hasCustomPrompt="1"/>
          </p:nvPr>
        </p:nvSpPr>
        <p:spPr>
          <a:xfrm>
            <a:off x="339437" y="318621"/>
            <a:ext cx="10383983" cy="574753"/>
          </a:xfrm>
        </p:spPr>
        <p:txBody>
          <a:bodyPr anchor="ctr" anchorCtr="0">
            <a:normAutofit/>
          </a:bodyPr>
          <a:lstStyle>
            <a:lvl1pPr marL="0" indent="0">
              <a:buNone/>
              <a:defRPr sz="3200" b="0" i="0">
                <a:solidFill>
                  <a:srgbClr val="1A5B72"/>
                </a:solidFill>
                <a:latin typeface="Grotesque MT Std Light" panose="020B0304020202020204" pitchFamily="34" charset="77"/>
                <a:cs typeface="Grotesque MT Std Light" panose="020B0304020202020204" pitchFamily="34" charset="77"/>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Page Title Here</a:t>
            </a:r>
          </a:p>
        </p:txBody>
      </p:sp>
      <p:sp>
        <p:nvSpPr>
          <p:cNvPr id="3" name="Text Placeholder 2">
            <a:extLst>
              <a:ext uri="{FF2B5EF4-FFF2-40B4-BE49-F238E27FC236}">
                <a16:creationId xmlns:a16="http://schemas.microsoft.com/office/drawing/2014/main" id="{1127FF21-AF08-004F-8832-5262A6059A46}"/>
              </a:ext>
            </a:extLst>
          </p:cNvPr>
          <p:cNvSpPr>
            <a:spLocks noGrp="1"/>
          </p:cNvSpPr>
          <p:nvPr>
            <p:ph type="body" sz="quarter" idx="14" hasCustomPrompt="1"/>
          </p:nvPr>
        </p:nvSpPr>
        <p:spPr>
          <a:xfrm>
            <a:off x="339725" y="1482025"/>
            <a:ext cx="7639619" cy="5053013"/>
          </a:xfrm>
        </p:spPr>
        <p:txBody>
          <a:bodyPr/>
          <a:lstStyle>
            <a:lvl1pPr>
              <a:defRPr/>
            </a:lvl1pPr>
            <a:lvl2pPr>
              <a:spcAft>
                <a:spcPts val="500"/>
              </a:spcAft>
              <a:defRPr sz="2000"/>
            </a:lvl2pPr>
            <a:lvl3pPr marL="457189">
              <a:spcAft>
                <a:spcPts val="500"/>
              </a:spcAft>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spcAft>
                <a:spcPts val="500"/>
              </a:spcAft>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273EF5C6-519F-714E-BBF0-F8488D60B77D}"/>
              </a:ext>
            </a:extLst>
          </p:cNvPr>
          <p:cNvSpPr/>
          <p:nvPr userDrawn="1"/>
        </p:nvSpPr>
        <p:spPr>
          <a:xfrm>
            <a:off x="8537608" y="1046558"/>
            <a:ext cx="3654392" cy="5811442"/>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pic>
        <p:nvPicPr>
          <p:cNvPr id="2" name="Picture 1">
            <a:extLst>
              <a:ext uri="{FF2B5EF4-FFF2-40B4-BE49-F238E27FC236}">
                <a16:creationId xmlns:a16="http://schemas.microsoft.com/office/drawing/2014/main" id="{983ECE31-8F1F-3494-F797-50CAC2118724}"/>
              </a:ext>
            </a:extLst>
          </p:cNvPr>
          <p:cNvPicPr>
            <a:picLocks noChangeAspect="1"/>
          </p:cNvPicPr>
          <p:nvPr userDrawn="1"/>
        </p:nvPicPr>
        <p:blipFill>
          <a:blip r:embed="rId3"/>
          <a:srcRect l="634" r="634"/>
          <a:stretch/>
        </p:blipFill>
        <p:spPr>
          <a:xfrm>
            <a:off x="11427340" y="321155"/>
            <a:ext cx="442565" cy="448248"/>
          </a:xfrm>
          <a:prstGeom prst="rect">
            <a:avLst/>
          </a:prstGeom>
        </p:spPr>
      </p:pic>
    </p:spTree>
    <p:extLst>
      <p:ext uri="{BB962C8B-B14F-4D97-AF65-F5344CB8AC3E}">
        <p14:creationId xmlns:p14="http://schemas.microsoft.com/office/powerpoint/2010/main" val="415863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42474D2-D44E-7146-83BF-0963E811FDA3}"/>
              </a:ext>
            </a:extLst>
          </p:cNvPr>
          <p:cNvSpPr/>
          <p:nvPr userDrawn="1"/>
        </p:nvSpPr>
        <p:spPr>
          <a:xfrm>
            <a:off x="0" y="2121762"/>
            <a:ext cx="2494624" cy="2485748"/>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4" name="Rectangle 3">
            <a:extLst>
              <a:ext uri="{FF2B5EF4-FFF2-40B4-BE49-F238E27FC236}">
                <a16:creationId xmlns:a16="http://schemas.microsoft.com/office/drawing/2014/main" id="{00C5E5EB-46CD-FD4C-BDE2-AB3F253B64A5}"/>
              </a:ext>
            </a:extLst>
          </p:cNvPr>
          <p:cNvSpPr/>
          <p:nvPr userDrawn="1"/>
        </p:nvSpPr>
        <p:spPr>
          <a:xfrm>
            <a:off x="2494624" y="2121762"/>
            <a:ext cx="9697376" cy="2485748"/>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5" name="Content Placeholder 3">
            <a:extLst>
              <a:ext uri="{FF2B5EF4-FFF2-40B4-BE49-F238E27FC236}">
                <a16:creationId xmlns:a16="http://schemas.microsoft.com/office/drawing/2014/main" id="{5CD13E50-6C12-2F43-A5B5-73E0E0BFDD12}"/>
              </a:ext>
            </a:extLst>
          </p:cNvPr>
          <p:cNvSpPr>
            <a:spLocks noGrp="1"/>
          </p:cNvSpPr>
          <p:nvPr>
            <p:ph idx="1" hasCustomPrompt="1"/>
          </p:nvPr>
        </p:nvSpPr>
        <p:spPr>
          <a:xfrm>
            <a:off x="3154663" y="2785557"/>
            <a:ext cx="6917636" cy="1327988"/>
          </a:xfrm>
        </p:spPr>
        <p:txBody>
          <a:bodyPr anchor="ctr">
            <a:normAutofit/>
          </a:bodyPr>
          <a:lstStyle>
            <a:lvl1pPr>
              <a:lnSpc>
                <a:spcPct val="100000"/>
              </a:lnSpc>
              <a:spcBef>
                <a:spcPts val="0"/>
              </a:spcBef>
              <a:defRPr/>
            </a:lvl1pPr>
          </a:lstStyle>
          <a:p>
            <a:r>
              <a:rPr lang="en-US" sz="3400" dirty="0">
                <a:solidFill>
                  <a:srgbClr val="E6EDED"/>
                </a:solidFill>
                <a:latin typeface="Grotesque MT Std Light" panose="020B0304020202020204" pitchFamily="34" charset="0"/>
              </a:rPr>
              <a:t>Financial Update</a:t>
            </a:r>
          </a:p>
          <a:p>
            <a:pPr>
              <a:spcBef>
                <a:spcPts val="0"/>
              </a:spcBef>
            </a:pPr>
            <a:r>
              <a:rPr lang="en-US" sz="2600" dirty="0">
                <a:solidFill>
                  <a:schemeClr val="bg1">
                    <a:lumMod val="95000"/>
                  </a:schemeClr>
                </a:solidFill>
                <a:latin typeface="Grotesque MT Std" panose="020B0504020202020204" pitchFamily="34" charset="0"/>
              </a:rPr>
              <a:t>Tonia Campbell</a:t>
            </a:r>
          </a:p>
        </p:txBody>
      </p:sp>
      <p:pic>
        <p:nvPicPr>
          <p:cNvPr id="2" name="Picture 1">
            <a:extLst>
              <a:ext uri="{FF2B5EF4-FFF2-40B4-BE49-F238E27FC236}">
                <a16:creationId xmlns:a16="http://schemas.microsoft.com/office/drawing/2014/main" id="{96D93663-1481-4E74-B3DD-4DAB51FB041C}"/>
              </a:ext>
            </a:extLst>
          </p:cNvPr>
          <p:cNvPicPr>
            <a:picLocks noChangeAspect="1"/>
          </p:cNvPicPr>
          <p:nvPr userDrawn="1"/>
        </p:nvPicPr>
        <p:blipFill>
          <a:blip r:embed="rId2"/>
          <a:srcRect l="634" r="634"/>
          <a:stretch/>
        </p:blipFill>
        <p:spPr>
          <a:xfrm>
            <a:off x="862045" y="3040082"/>
            <a:ext cx="767973" cy="777835"/>
          </a:xfrm>
          <a:prstGeom prst="rect">
            <a:avLst/>
          </a:prstGeom>
        </p:spPr>
      </p:pic>
    </p:spTree>
    <p:extLst>
      <p:ext uri="{BB962C8B-B14F-4D97-AF65-F5344CB8AC3E}">
        <p14:creationId xmlns:p14="http://schemas.microsoft.com/office/powerpoint/2010/main" val="1420670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ith Light Teal Backgroun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7D4D72B-04A9-CA44-A959-56FEF2C5B2A8}"/>
              </a:ext>
            </a:extLst>
          </p:cNvPr>
          <p:cNvSpPr/>
          <p:nvPr userDrawn="1"/>
        </p:nvSpPr>
        <p:spPr>
          <a:xfrm>
            <a:off x="0" y="1"/>
            <a:ext cx="12192000" cy="6877861"/>
          </a:xfrm>
          <a:prstGeom prst="rect">
            <a:avLst/>
          </a:prstGeom>
          <a:solidFill>
            <a:srgbClr val="44A89E">
              <a:alpha val="2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p>
        </p:txBody>
      </p:sp>
      <p:sp>
        <p:nvSpPr>
          <p:cNvPr id="5" name="Rectangle 4">
            <a:extLst>
              <a:ext uri="{FF2B5EF4-FFF2-40B4-BE49-F238E27FC236}">
                <a16:creationId xmlns:a16="http://schemas.microsoft.com/office/drawing/2014/main" id="{DA185C93-B6C3-3D49-A142-C5C18516A909}"/>
              </a:ext>
            </a:extLst>
          </p:cNvPr>
          <p:cNvSpPr/>
          <p:nvPr userDrawn="1"/>
        </p:nvSpPr>
        <p:spPr>
          <a:xfrm>
            <a:off x="0" y="1"/>
            <a:ext cx="3844333" cy="6858000"/>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9" name="Text Placeholder 8">
            <a:extLst>
              <a:ext uri="{FF2B5EF4-FFF2-40B4-BE49-F238E27FC236}">
                <a16:creationId xmlns:a16="http://schemas.microsoft.com/office/drawing/2014/main" id="{47D425E4-EFCD-5249-8F89-C4181BBFA693}"/>
              </a:ext>
            </a:extLst>
          </p:cNvPr>
          <p:cNvSpPr>
            <a:spLocks noGrp="1"/>
          </p:cNvSpPr>
          <p:nvPr>
            <p:ph type="body" sz="quarter" idx="10" hasCustomPrompt="1"/>
          </p:nvPr>
        </p:nvSpPr>
        <p:spPr>
          <a:xfrm>
            <a:off x="5033963" y="818463"/>
            <a:ext cx="5881085" cy="5221076"/>
          </a:xfrm>
        </p:spPr>
        <p:txBody>
          <a:bodyPr anchor="ctr"/>
          <a:lstStyle>
            <a:lvl2pPr>
              <a:lnSpc>
                <a:spcPct val="150000"/>
              </a:lnSpc>
              <a:defRPr sz="1800"/>
            </a:lvl2pPr>
            <a:lvl3pPr marL="457189">
              <a:lnSpc>
                <a:spcPct val="150000"/>
              </a:lnSpc>
              <a:defRPr sz="16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a:lnSpc>
                <a:spcPct val="150000"/>
              </a:lnSpc>
              <a:defRPr sz="1400">
                <a:solidFill>
                  <a:srgbClr val="595959"/>
                </a:solidFill>
                <a:latin typeface="Verdana" panose="020B0604030504040204" pitchFamily="34" charset="0"/>
                <a:ea typeface="Verdana" panose="020B0604030504040204" pitchFamily="34" charset="0"/>
                <a:cs typeface="Verdana" panose="020B0604030504040204" pitchFamily="34" charset="0"/>
              </a:defRPr>
            </a:lvl4pPr>
          </a:lstStyle>
          <a:p>
            <a:pPr lvl="2"/>
            <a:r>
              <a:rPr lang="en-US" dirty="0"/>
              <a:t>Third level</a:t>
            </a:r>
          </a:p>
        </p:txBody>
      </p:sp>
      <p:sp>
        <p:nvSpPr>
          <p:cNvPr id="12" name="Text Placeholder 11">
            <a:extLst>
              <a:ext uri="{FF2B5EF4-FFF2-40B4-BE49-F238E27FC236}">
                <a16:creationId xmlns:a16="http://schemas.microsoft.com/office/drawing/2014/main" id="{E86A586E-2643-034E-8521-B7A4CC1D5508}"/>
              </a:ext>
            </a:extLst>
          </p:cNvPr>
          <p:cNvSpPr>
            <a:spLocks noGrp="1"/>
          </p:cNvSpPr>
          <p:nvPr>
            <p:ph type="body" sz="quarter" idx="11" hasCustomPrompt="1"/>
          </p:nvPr>
        </p:nvSpPr>
        <p:spPr>
          <a:xfrm>
            <a:off x="509589" y="818463"/>
            <a:ext cx="2801937" cy="5221076"/>
          </a:xfrm>
        </p:spPr>
        <p:txBody>
          <a:bodyPr anchor="ctr"/>
          <a:lstStyle>
            <a:lvl1pPr>
              <a:defRPr>
                <a:solidFill>
                  <a:srgbClr val="E6EDED"/>
                </a:solidFill>
              </a:defRPr>
            </a:lvl1pPr>
          </a:lstStyle>
          <a:p>
            <a:pPr lvl="0"/>
            <a:r>
              <a:rPr lang="en-US" dirty="0"/>
              <a:t>Agenda</a:t>
            </a:r>
          </a:p>
        </p:txBody>
      </p:sp>
    </p:spTree>
    <p:extLst>
      <p:ext uri="{BB962C8B-B14F-4D97-AF65-F5344CB8AC3E}">
        <p14:creationId xmlns:p14="http://schemas.microsoft.com/office/powerpoint/2010/main" val="213967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104AB3-487F-8B4C-A095-84F118D8707C}"/>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11B655F-4ABC-2941-BADF-43D4C766CB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4" name="Date Placeholder 3">
            <a:extLst>
              <a:ext uri="{FF2B5EF4-FFF2-40B4-BE49-F238E27FC236}">
                <a16:creationId xmlns:a16="http://schemas.microsoft.com/office/drawing/2014/main" id="{13A3387E-E179-6649-B115-65E0688CF839}"/>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84BC5-7779-934B-98BE-BD9998C1D44B}" type="datetimeFigureOut">
              <a:rPr lang="en-US" smtClean="0"/>
              <a:t>2/4/2025</a:t>
            </a:fld>
            <a:endParaRPr lang="en-US"/>
          </a:p>
        </p:txBody>
      </p:sp>
      <p:sp>
        <p:nvSpPr>
          <p:cNvPr id="5" name="Footer Placeholder 4">
            <a:extLst>
              <a:ext uri="{FF2B5EF4-FFF2-40B4-BE49-F238E27FC236}">
                <a16:creationId xmlns:a16="http://schemas.microsoft.com/office/drawing/2014/main" id="{EFCAD4B9-177A-5A43-AAED-31D18ECB928A}"/>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175AE8-77C8-DA47-97B9-94BE071A7301}"/>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3E28B3-2BF0-764D-8EAE-3E50625271E1}" type="slidenum">
              <a:rPr lang="en-US" smtClean="0"/>
              <a:t>‹#›</a:t>
            </a:fld>
            <a:endParaRPr lang="en-US"/>
          </a:p>
        </p:txBody>
      </p:sp>
    </p:spTree>
    <p:extLst>
      <p:ext uri="{BB962C8B-B14F-4D97-AF65-F5344CB8AC3E}">
        <p14:creationId xmlns:p14="http://schemas.microsoft.com/office/powerpoint/2010/main" val="1966077560"/>
      </p:ext>
    </p:extLst>
  </p:cSld>
  <p:clrMap bg1="lt1" tx1="dk1" bg2="lt2" tx2="dk2" accent1="accent1" accent2="accent2" accent3="accent3" accent4="accent4" accent5="accent5" accent6="accent6" hlink="hlink" folHlink="folHlink"/>
  <p:sldLayoutIdLst>
    <p:sldLayoutId id="2147484309" r:id="rId1"/>
    <p:sldLayoutId id="2147484326" r:id="rId2"/>
    <p:sldLayoutId id="2147484321" r:id="rId3"/>
    <p:sldLayoutId id="2147484324" r:id="rId4"/>
    <p:sldLayoutId id="2147484332" r:id="rId5"/>
    <p:sldLayoutId id="2147484328" r:id="rId6"/>
    <p:sldLayoutId id="2147484329" r:id="rId7"/>
    <p:sldLayoutId id="2147484315" r:id="rId8"/>
    <p:sldLayoutId id="2147484323" r:id="rId9"/>
    <p:sldLayoutId id="2147484330" r:id="rId10"/>
    <p:sldLayoutId id="2147484331" r:id="rId11"/>
    <p:sldLayoutId id="2147484327" r:id="rId12"/>
    <p:sldLayoutId id="2147484325" r:id="rId13"/>
  </p:sldLayoutIdLst>
  <p:txStyles>
    <p:titleStyle>
      <a:lvl1pPr algn="l" defTabSz="914377" rtl="0" eaLnBrk="1" latinLnBrk="0" hangingPunct="1">
        <a:lnSpc>
          <a:spcPct val="90000"/>
        </a:lnSpc>
        <a:spcBef>
          <a:spcPct val="0"/>
        </a:spcBef>
        <a:buNone/>
        <a:defRPr sz="3800" b="0" i="0" kern="1200">
          <a:solidFill>
            <a:srgbClr val="595959"/>
          </a:solidFill>
          <a:latin typeface="Grotesque MT Std Light" panose="020B0304020202020204" pitchFamily="34" charset="77"/>
          <a:ea typeface="+mj-ea"/>
          <a:cs typeface="+mj-cs"/>
        </a:defRPr>
      </a:lvl1pPr>
    </p:titleStyle>
    <p:bodyStyle>
      <a:lvl1pPr marL="0" indent="0" algn="l" defTabSz="914377" rtl="0" eaLnBrk="1" latinLnBrk="0" hangingPunct="1">
        <a:lnSpc>
          <a:spcPct val="150000"/>
        </a:lnSpc>
        <a:spcBef>
          <a:spcPts val="1000"/>
        </a:spcBef>
        <a:buFont typeface="Arial" panose="020B0604020202020204" pitchFamily="34" charset="0"/>
        <a:buNone/>
        <a:defRPr sz="3800" b="0" i="0" kern="1200">
          <a:solidFill>
            <a:srgbClr val="595959"/>
          </a:solidFill>
          <a:latin typeface="Grotesque MT Std Light" panose="020B0304020202020204" pitchFamily="34" charset="77"/>
          <a:ea typeface="+mn-ea"/>
          <a:cs typeface="+mn-cs"/>
        </a:defRPr>
      </a:lvl1pPr>
      <a:lvl2pPr marL="0" indent="0" algn="l" defTabSz="914377" rtl="0" eaLnBrk="1" latinLnBrk="0" hangingPunct="1">
        <a:lnSpc>
          <a:spcPct val="150000"/>
        </a:lnSpc>
        <a:spcBef>
          <a:spcPts val="500"/>
        </a:spcBef>
        <a:spcAft>
          <a:spcPts val="500"/>
        </a:spcAft>
        <a:buFont typeface="Arial" panose="020B0604020202020204" pitchFamily="34" charset="0"/>
        <a:buNone/>
        <a:defRPr sz="2000" kern="1200">
          <a:solidFill>
            <a:srgbClr val="595959"/>
          </a:solidFill>
          <a:latin typeface="Verdana" panose="020B0604030504040204" pitchFamily="34" charset="0"/>
          <a:ea typeface="Verdana" panose="020B0604030504040204" pitchFamily="34" charset="0"/>
          <a:cs typeface="Verdana" panose="020B0604030504040204" pitchFamily="34" charset="0"/>
        </a:defRPr>
      </a:lvl2pPr>
      <a:lvl3pPr marL="457189" indent="-228594" algn="l" defTabSz="914377" rtl="0" eaLnBrk="1" latinLnBrk="0" hangingPunct="1">
        <a:lnSpc>
          <a:spcPct val="90000"/>
        </a:lnSpc>
        <a:spcBef>
          <a:spcPts val="500"/>
        </a:spcBef>
        <a:spcAft>
          <a:spcPts val="500"/>
        </a:spcAft>
        <a:buFont typeface="Arial" panose="020B0604020202020204" pitchFamily="34" charset="0"/>
        <a:buChar char="•"/>
        <a:defRPr sz="1600" kern="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indent="-228594" algn="l" defTabSz="914377" rtl="0" eaLnBrk="1" latinLnBrk="0" hangingPunct="1">
        <a:lnSpc>
          <a:spcPct val="90000"/>
        </a:lnSpc>
        <a:spcBef>
          <a:spcPts val="500"/>
        </a:spcBef>
        <a:spcAft>
          <a:spcPts val="500"/>
        </a:spcAft>
        <a:buFont typeface="Arial" panose="020B0604020202020204" pitchFamily="34" charset="0"/>
        <a:buChar char="•"/>
        <a:defRPr sz="1400" kern="1200">
          <a:solidFill>
            <a:srgbClr val="595959"/>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people@nwkidney.org"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people@nwkidney.org" TargetMode="Externa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1C5589-4E50-374F-BF60-6E683F26B82C}"/>
              </a:ext>
            </a:extLst>
          </p:cNvPr>
          <p:cNvSpPr>
            <a:spLocks noGrp="1"/>
          </p:cNvSpPr>
          <p:nvPr>
            <p:ph type="body" sz="quarter" idx="11"/>
          </p:nvPr>
        </p:nvSpPr>
        <p:spPr/>
        <p:txBody>
          <a:bodyPr/>
          <a:lstStyle/>
          <a:p>
            <a:r>
              <a:rPr lang="en-US" dirty="0"/>
              <a:t>Meal Waiver Manager Training</a:t>
            </a:r>
          </a:p>
          <a:p>
            <a:r>
              <a:rPr lang="en-US" sz="1600" dirty="0"/>
              <a:t>01/31/25</a:t>
            </a:r>
          </a:p>
        </p:txBody>
      </p:sp>
    </p:spTree>
    <p:extLst>
      <p:ext uri="{BB962C8B-B14F-4D97-AF65-F5344CB8AC3E}">
        <p14:creationId xmlns:p14="http://schemas.microsoft.com/office/powerpoint/2010/main" val="1053501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DD5BAF1-925D-420D-A9E3-12079158B3A9}"/>
              </a:ext>
            </a:extLst>
          </p:cNvPr>
          <p:cNvSpPr>
            <a:spLocks noGrp="1"/>
          </p:cNvSpPr>
          <p:nvPr>
            <p:ph type="body" sz="quarter" idx="13"/>
          </p:nvPr>
        </p:nvSpPr>
        <p:spPr/>
        <p:txBody>
          <a:bodyPr>
            <a:noAutofit/>
          </a:bodyPr>
          <a:lstStyle/>
          <a:p>
            <a:r>
              <a:rPr lang="en-US" dirty="0"/>
              <a:t>Dataview Library Reports</a:t>
            </a:r>
          </a:p>
        </p:txBody>
      </p:sp>
      <p:sp>
        <p:nvSpPr>
          <p:cNvPr id="11" name="Text Placeholder 10">
            <a:extLst>
              <a:ext uri="{FF2B5EF4-FFF2-40B4-BE49-F238E27FC236}">
                <a16:creationId xmlns:a16="http://schemas.microsoft.com/office/drawing/2014/main" id="{D9E07BF8-853E-C54F-9AA1-CA566D6F0AC3}"/>
              </a:ext>
            </a:extLst>
          </p:cNvPr>
          <p:cNvSpPr>
            <a:spLocks noGrp="1"/>
          </p:cNvSpPr>
          <p:nvPr>
            <p:ph type="body" sz="quarter" idx="14"/>
          </p:nvPr>
        </p:nvSpPr>
        <p:spPr>
          <a:xfrm>
            <a:off x="339726" y="1482026"/>
            <a:ext cx="5304329" cy="1355768"/>
          </a:xfrm>
        </p:spPr>
        <p:txBody>
          <a:bodyPr>
            <a:normAutofit fontScale="92500" lnSpcReduction="10000"/>
          </a:bodyPr>
          <a:lstStyle/>
          <a:p>
            <a:pPr lvl="1"/>
            <a:r>
              <a:rPr lang="en-US" dirty="0"/>
              <a:t>Meal Waiver</a:t>
            </a:r>
          </a:p>
          <a:p>
            <a:pPr lvl="2">
              <a:lnSpc>
                <a:spcPct val="150000"/>
              </a:lnSpc>
            </a:pPr>
            <a:r>
              <a:rPr lang="en-US" dirty="0"/>
              <a:t>Meal Waiver report with display employees who have a meal waiver form on file.</a:t>
            </a:r>
          </a:p>
          <a:p>
            <a:pPr lvl="2"/>
            <a:endParaRPr lang="en-US" dirty="0"/>
          </a:p>
          <a:p>
            <a:pPr marL="228595" lvl="2" indent="0">
              <a:buNone/>
            </a:pPr>
            <a:endParaRPr lang="en-US" dirty="0"/>
          </a:p>
        </p:txBody>
      </p:sp>
      <p:sp>
        <p:nvSpPr>
          <p:cNvPr id="2" name="Text Placeholder 10">
            <a:extLst>
              <a:ext uri="{FF2B5EF4-FFF2-40B4-BE49-F238E27FC236}">
                <a16:creationId xmlns:a16="http://schemas.microsoft.com/office/drawing/2014/main" id="{1415C544-F722-D0C7-F12D-077C3F4787B0}"/>
              </a:ext>
            </a:extLst>
          </p:cNvPr>
          <p:cNvSpPr txBox="1">
            <a:spLocks/>
          </p:cNvSpPr>
          <p:nvPr/>
        </p:nvSpPr>
        <p:spPr>
          <a:xfrm>
            <a:off x="6280966" y="1482026"/>
            <a:ext cx="5304329" cy="2091598"/>
          </a:xfrm>
          <a:prstGeom prst="rect">
            <a:avLst/>
          </a:prstGeom>
        </p:spPr>
        <p:txBody>
          <a:bodyPr vert="horz" lIns="91440" tIns="45720" rIns="91440" bIns="45720" rtlCol="0">
            <a:normAutofit/>
          </a:bodyPr>
          <a:lstStyle>
            <a:lvl1pPr marL="0" indent="0" algn="l" defTabSz="914377" rtl="0" eaLnBrk="1" latinLnBrk="0" hangingPunct="1">
              <a:lnSpc>
                <a:spcPct val="150000"/>
              </a:lnSpc>
              <a:spcBef>
                <a:spcPts val="1000"/>
              </a:spcBef>
              <a:buFont typeface="Arial" panose="020B0604020202020204" pitchFamily="34" charset="0"/>
              <a:buNone/>
              <a:defRPr sz="3800" b="0" i="0" kern="1200">
                <a:solidFill>
                  <a:srgbClr val="595959"/>
                </a:solidFill>
                <a:latin typeface="Grotesque MT Std Light" panose="020B0304020202020204" pitchFamily="34" charset="77"/>
                <a:ea typeface="+mn-ea"/>
                <a:cs typeface="+mn-cs"/>
              </a:defRPr>
            </a:lvl1pPr>
            <a:lvl2pPr marL="0" indent="0" algn="l" defTabSz="914377" rtl="0" eaLnBrk="1" latinLnBrk="0" hangingPunct="1">
              <a:lnSpc>
                <a:spcPct val="150000"/>
              </a:lnSpc>
              <a:spcBef>
                <a:spcPts val="500"/>
              </a:spcBef>
              <a:spcAft>
                <a:spcPts val="500"/>
              </a:spcAft>
              <a:buFont typeface="Arial" panose="020B0604020202020204" pitchFamily="34" charset="0"/>
              <a:buNone/>
              <a:defRPr sz="2000" kern="1200">
                <a:solidFill>
                  <a:srgbClr val="595959"/>
                </a:solidFill>
                <a:latin typeface="Verdana" panose="020B0604030504040204" pitchFamily="34" charset="0"/>
                <a:ea typeface="Verdana" panose="020B0604030504040204" pitchFamily="34" charset="0"/>
                <a:cs typeface="Verdana" panose="020B0604030504040204" pitchFamily="34" charset="0"/>
              </a:defRPr>
            </a:lvl2pPr>
            <a:lvl3pPr marL="457189" indent="-228594" algn="l" defTabSz="914377" rtl="0" eaLnBrk="1" latinLnBrk="0" hangingPunct="1">
              <a:lnSpc>
                <a:spcPct val="90000"/>
              </a:lnSpc>
              <a:spcBef>
                <a:spcPts val="500"/>
              </a:spcBef>
              <a:spcAft>
                <a:spcPts val="500"/>
              </a:spcAft>
              <a:buFont typeface="Arial" panose="020B0604020202020204" pitchFamily="34" charset="0"/>
              <a:buChar char="•"/>
              <a:defRPr sz="1600" kern="1200">
                <a:solidFill>
                  <a:srgbClr val="595959"/>
                </a:solidFill>
                <a:latin typeface="Verdana" panose="020B0604030504040204" pitchFamily="34" charset="0"/>
                <a:ea typeface="Verdana" panose="020B0604030504040204" pitchFamily="34" charset="0"/>
                <a:cs typeface="Verdana" panose="020B0604030504040204" pitchFamily="34" charset="0"/>
              </a:defRPr>
            </a:lvl3pPr>
            <a:lvl4pPr marL="914377" indent="-228594" algn="l" defTabSz="914377" rtl="0" eaLnBrk="1" latinLnBrk="0" hangingPunct="1">
              <a:lnSpc>
                <a:spcPct val="90000"/>
              </a:lnSpc>
              <a:spcBef>
                <a:spcPts val="500"/>
              </a:spcBef>
              <a:spcAft>
                <a:spcPts val="500"/>
              </a:spcAft>
              <a:buFont typeface="Arial" panose="020B0604020202020204" pitchFamily="34" charset="0"/>
              <a:buChar char="•"/>
              <a:defRPr sz="1400" kern="1200">
                <a:solidFill>
                  <a:srgbClr val="595959"/>
                </a:solidFill>
                <a:latin typeface="Verdana" panose="020B0604030504040204" pitchFamily="34" charset="0"/>
                <a:ea typeface="Verdana" panose="020B0604030504040204" pitchFamily="34" charset="0"/>
                <a:cs typeface="Verdana" panose="020B060403050404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fontAlgn="auto"/>
            <a:r>
              <a:rPr lang="en-US" dirty="0"/>
              <a:t>Attestation: Meal Waiver</a:t>
            </a:r>
          </a:p>
          <a:p>
            <a:pPr algn="l" rtl="0" fontAlgn="base">
              <a:buFont typeface="Arial" panose="020B0604020202020204" pitchFamily="34" charset="0"/>
              <a:buChar char="•"/>
            </a:pPr>
            <a:r>
              <a:rPr lang="en-US" sz="1800" b="0" i="0" u="none" strike="noStrike" dirty="0">
                <a:solidFill>
                  <a:srgbClr val="000000"/>
                </a:solidFill>
                <a:effectLst/>
                <a:latin typeface="Aptos" panose="020B0004020202020204" pitchFamily="34" charset="0"/>
              </a:rPr>
              <a:t>This report provides a list of employees with a meal waiver form on file, along with their answers given when clocking out at the end of the day.</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p:txBody>
      </p:sp>
      <p:pic>
        <p:nvPicPr>
          <p:cNvPr id="3076" name="Picture 4">
            <a:extLst>
              <a:ext uri="{FF2B5EF4-FFF2-40B4-BE49-F238E27FC236}">
                <a16:creationId xmlns:a16="http://schemas.microsoft.com/office/drawing/2014/main" id="{7325A4C6-687B-D092-291C-8B11900A19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227" y="3174033"/>
            <a:ext cx="4505325" cy="50482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a16="http://schemas.microsoft.com/office/drawing/2014/main" id="{04C00BA6-6D26-77AF-AB73-9D931C7FEB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98830" y="3642016"/>
            <a:ext cx="4533900" cy="495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566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6C76FB-59F7-B994-9D3A-3D8FB8C6293E}"/>
              </a:ext>
            </a:extLst>
          </p:cNvPr>
          <p:cNvSpPr>
            <a:spLocks noGrp="1"/>
          </p:cNvSpPr>
          <p:nvPr>
            <p:ph type="body" sz="quarter" idx="13"/>
          </p:nvPr>
        </p:nvSpPr>
        <p:spPr/>
        <p:txBody>
          <a:bodyPr>
            <a:normAutofit fontScale="77500" lnSpcReduction="20000"/>
          </a:bodyPr>
          <a:lstStyle/>
          <a:p>
            <a:r>
              <a:rPr lang="en-US" dirty="0"/>
              <a:t>Attestation – Meal Waiver Rpt</a:t>
            </a:r>
          </a:p>
        </p:txBody>
      </p:sp>
      <p:sp>
        <p:nvSpPr>
          <p:cNvPr id="3" name="Text Placeholder 2">
            <a:extLst>
              <a:ext uri="{FF2B5EF4-FFF2-40B4-BE49-F238E27FC236}">
                <a16:creationId xmlns:a16="http://schemas.microsoft.com/office/drawing/2014/main" id="{AE7975DC-B08A-7E7D-1E12-157B25956B67}"/>
              </a:ext>
            </a:extLst>
          </p:cNvPr>
          <p:cNvSpPr>
            <a:spLocks noGrp="1"/>
          </p:cNvSpPr>
          <p:nvPr>
            <p:ph type="body" sz="quarter" idx="14"/>
          </p:nvPr>
        </p:nvSpPr>
        <p:spPr>
          <a:xfrm>
            <a:off x="339726" y="1482025"/>
            <a:ext cx="5129421" cy="5053013"/>
          </a:xfrm>
        </p:spPr>
        <p:txBody>
          <a:bodyPr>
            <a:normAutofit fontScale="55000" lnSpcReduction="20000"/>
          </a:bodyPr>
          <a:lstStyle/>
          <a:p>
            <a:r>
              <a:rPr lang="en-US" b="1" u="sng" dirty="0"/>
              <a:t>Reviewing answers</a:t>
            </a:r>
          </a:p>
          <a:p>
            <a:pPr marL="571500" indent="-571500">
              <a:buFont typeface="Arial" panose="020B0604020202020204" pitchFamily="34" charset="0"/>
              <a:buChar char="•"/>
            </a:pPr>
            <a:r>
              <a:rPr lang="en-US" dirty="0"/>
              <a:t>Going to Timecard straight from report. </a:t>
            </a:r>
          </a:p>
          <a:p>
            <a:pPr marL="571500" indent="-571500">
              <a:buFont typeface="Arial" panose="020B0604020202020204" pitchFamily="34" charset="0"/>
              <a:buChar char="•"/>
            </a:pPr>
            <a:r>
              <a:rPr lang="en-US" dirty="0"/>
              <a:t>Hover over the employee that needs to be reviewed, right click. A menu will generate.</a:t>
            </a:r>
          </a:p>
          <a:p>
            <a:pPr marL="571500" indent="-571500">
              <a:buFont typeface="Arial" panose="020B0604020202020204" pitchFamily="34" charset="0"/>
              <a:buChar char="•"/>
            </a:pPr>
            <a:r>
              <a:rPr lang="en-US" dirty="0"/>
              <a:t>Select More Actions, Go to &gt; Timecard. Takes you directly to the employee to review and update accordingly.</a:t>
            </a:r>
          </a:p>
          <a:p>
            <a:pPr marL="571500" indent="-57150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D3623ECA-1770-374B-3CF5-D2D6134E8A86}"/>
              </a:ext>
            </a:extLst>
          </p:cNvPr>
          <p:cNvPicPr>
            <a:picLocks noChangeAspect="1"/>
          </p:cNvPicPr>
          <p:nvPr/>
        </p:nvPicPr>
        <p:blipFill>
          <a:blip r:embed="rId2"/>
          <a:stretch>
            <a:fillRect/>
          </a:stretch>
        </p:blipFill>
        <p:spPr>
          <a:xfrm>
            <a:off x="5994279" y="1209891"/>
            <a:ext cx="2001152" cy="4171518"/>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B2D40DE8-43DF-30B5-A841-AD57133D0DF4}"/>
              </a:ext>
            </a:extLst>
          </p:cNvPr>
          <p:cNvSpPr/>
          <p:nvPr/>
        </p:nvSpPr>
        <p:spPr>
          <a:xfrm>
            <a:off x="6096000" y="1381125"/>
            <a:ext cx="1323975" cy="219075"/>
          </a:xfrm>
          <a:prstGeom prst="rect">
            <a:avLst/>
          </a:prstGeom>
          <a:solidFill>
            <a:schemeClr val="bg1">
              <a:lumMod val="95000"/>
            </a:schemeClr>
          </a:solidFill>
          <a:ln>
            <a:solidFill>
              <a:schemeClr val="bg2"/>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AAF10E1-0480-D569-0A6E-1318F3F48133}"/>
              </a:ext>
            </a:extLst>
          </p:cNvPr>
          <p:cNvSpPr/>
          <p:nvPr/>
        </p:nvSpPr>
        <p:spPr>
          <a:xfrm>
            <a:off x="5994279" y="2156604"/>
            <a:ext cx="580845" cy="1380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73C901C-C279-DDA9-6DA1-2C9E758CB2DC}"/>
              </a:ext>
            </a:extLst>
          </p:cNvPr>
          <p:cNvCxnSpPr>
            <a:endCxn id="5" idx="2"/>
          </p:cNvCxnSpPr>
          <p:nvPr/>
        </p:nvCxnSpPr>
        <p:spPr>
          <a:xfrm flipH="1" flipV="1">
            <a:off x="6994855" y="5381409"/>
            <a:ext cx="708534" cy="467300"/>
          </a:xfrm>
          <a:prstGeom prst="straightConnector1">
            <a:avLst/>
          </a:prstGeom>
          <a:ln w="571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11" name="Picture 10">
            <a:extLst>
              <a:ext uri="{FF2B5EF4-FFF2-40B4-BE49-F238E27FC236}">
                <a16:creationId xmlns:a16="http://schemas.microsoft.com/office/drawing/2014/main" id="{4D07039D-6878-8EC8-9BE4-124E67636A2B}"/>
              </a:ext>
            </a:extLst>
          </p:cNvPr>
          <p:cNvPicPr>
            <a:picLocks noChangeAspect="1"/>
          </p:cNvPicPr>
          <p:nvPr/>
        </p:nvPicPr>
        <p:blipFill>
          <a:blip r:embed="rId3"/>
          <a:stretch>
            <a:fillRect/>
          </a:stretch>
        </p:blipFill>
        <p:spPr>
          <a:xfrm>
            <a:off x="8460178" y="1779427"/>
            <a:ext cx="1790950" cy="1867161"/>
          </a:xfrm>
          <a:prstGeom prst="rect">
            <a:avLst/>
          </a:prstGeom>
          <a:ln>
            <a:noFill/>
          </a:ln>
          <a:effectLst>
            <a:outerShdw blurRad="292100" dist="139700" dir="2700000" algn="tl" rotWithShape="0">
              <a:srgbClr val="333333">
                <a:alpha val="65000"/>
              </a:srgbClr>
            </a:outerShdw>
          </a:effectLst>
        </p:spPr>
      </p:pic>
      <p:sp>
        <p:nvSpPr>
          <p:cNvPr id="12" name="Rectangle 11">
            <a:extLst>
              <a:ext uri="{FF2B5EF4-FFF2-40B4-BE49-F238E27FC236}">
                <a16:creationId xmlns:a16="http://schemas.microsoft.com/office/drawing/2014/main" id="{E93DCF3B-543C-FD79-CE7C-8C989BE6B4E9}"/>
              </a:ext>
            </a:extLst>
          </p:cNvPr>
          <p:cNvSpPr/>
          <p:nvPr/>
        </p:nvSpPr>
        <p:spPr>
          <a:xfrm>
            <a:off x="8520563" y="2044460"/>
            <a:ext cx="1537837" cy="638355"/>
          </a:xfrm>
          <a:prstGeom prst="rect">
            <a:avLst/>
          </a:prstGeom>
          <a:noFill/>
          <a:ln w="5715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2501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4A8EE3D-8E27-8FAA-576D-C964249EDD5F}"/>
              </a:ext>
            </a:extLst>
          </p:cNvPr>
          <p:cNvSpPr>
            <a:spLocks noGrp="1"/>
          </p:cNvSpPr>
          <p:nvPr>
            <p:ph type="body" sz="quarter" idx="13"/>
          </p:nvPr>
        </p:nvSpPr>
        <p:spPr/>
        <p:txBody>
          <a:bodyPr/>
          <a:lstStyle/>
          <a:p>
            <a:r>
              <a:rPr lang="en-US" sz="1800" b="0" i="0" u="none" strike="noStrike" dirty="0">
                <a:solidFill>
                  <a:srgbClr val="000000"/>
                </a:solidFill>
                <a:effectLst/>
                <a:latin typeface="Aptos Display" panose="020B0004020202020204" pitchFamily="34" charset="0"/>
              </a:rPr>
              <a:t>My employee answered the attestation question as yes, no, or does not apply how do I correct it?</a:t>
            </a:r>
            <a:endParaRPr lang="en-US" dirty="0"/>
          </a:p>
        </p:txBody>
      </p:sp>
      <p:sp>
        <p:nvSpPr>
          <p:cNvPr id="3" name="Text Placeholder 2">
            <a:extLst>
              <a:ext uri="{FF2B5EF4-FFF2-40B4-BE49-F238E27FC236}">
                <a16:creationId xmlns:a16="http://schemas.microsoft.com/office/drawing/2014/main" id="{D688418B-7055-4972-03D6-17AC22EFA2A2}"/>
              </a:ext>
            </a:extLst>
          </p:cNvPr>
          <p:cNvSpPr>
            <a:spLocks noGrp="1"/>
          </p:cNvSpPr>
          <p:nvPr>
            <p:ph type="body" sz="quarter" idx="14"/>
          </p:nvPr>
        </p:nvSpPr>
        <p:spPr>
          <a:xfrm>
            <a:off x="339727" y="1482025"/>
            <a:ext cx="5982246" cy="5053013"/>
          </a:xfrm>
        </p:spPr>
        <p:txBody>
          <a:bodyPr/>
          <a:lstStyle/>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Employee should email managers about the incorrect answer when clocking out for the day.</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The manager goes to the employee’s timecard, locates the cell with the out punch, and right-clicks. There will be a pencil icon that states "edit.“ Click on the edit. </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In the menu on the right side of the screen, locate the cancel deduction and select all. </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At the bottom of the screen, select Apply.</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Save Timecard</a:t>
            </a:r>
            <a:r>
              <a:rPr lang="en-US" sz="1800" b="0" i="0" dirty="0">
                <a:solidFill>
                  <a:srgbClr val="000000"/>
                </a:solidFill>
                <a:effectLst/>
                <a:latin typeface="Aptos" panose="020B0004020202020204" pitchFamily="34" charset="0"/>
              </a:rPr>
              <a:t>​</a:t>
            </a:r>
            <a:endParaRPr lang="en-US" b="0" i="0" dirty="0">
              <a:solidFill>
                <a:srgbClr val="000000"/>
              </a:solidFill>
              <a:effectLst/>
              <a:latin typeface="Arial" panose="020B0604020202020204" pitchFamily="34" charset="0"/>
            </a:endParaRPr>
          </a:p>
          <a:p>
            <a:pPr algn="l" rtl="0" fontAlgn="base">
              <a:lnSpc>
                <a:spcPct val="100000"/>
              </a:lnSpc>
              <a:buFont typeface="+mj-lt"/>
              <a:buAutoNum type="arabicPeriod"/>
            </a:pPr>
            <a:r>
              <a:rPr lang="en-US" sz="1800" b="0" i="0" u="none" strike="noStrike" dirty="0">
                <a:solidFill>
                  <a:srgbClr val="000000"/>
                </a:solidFill>
                <a:effectLst/>
                <a:latin typeface="Aptos" panose="020B0004020202020204" pitchFamily="34" charset="0"/>
              </a:rPr>
              <a:t>This step will remove the Meal Premium from the timecard.</a:t>
            </a:r>
            <a:endParaRPr lang="en-US" b="0" i="0" dirty="0">
              <a:solidFill>
                <a:srgbClr val="000000"/>
              </a:solidFill>
              <a:effectLst/>
              <a:latin typeface="Arial" panose="020B0604020202020204" pitchFamily="34" charset="0"/>
            </a:endParaRPr>
          </a:p>
          <a:p>
            <a:endParaRPr lang="en-US" dirty="0"/>
          </a:p>
        </p:txBody>
      </p:sp>
      <p:pic>
        <p:nvPicPr>
          <p:cNvPr id="4098" name="Picture 2">
            <a:extLst>
              <a:ext uri="{FF2B5EF4-FFF2-40B4-BE49-F238E27FC236}">
                <a16:creationId xmlns:a16="http://schemas.microsoft.com/office/drawing/2014/main" id="{EEC9C1D9-C99F-CD47-4669-A2DD355A6D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173" y="1365250"/>
            <a:ext cx="1924050" cy="29337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a:extLst>
              <a:ext uri="{FF2B5EF4-FFF2-40B4-BE49-F238E27FC236}">
                <a16:creationId xmlns:a16="http://schemas.microsoft.com/office/drawing/2014/main" id="{25758FF8-7F43-FAEF-E51C-03511D870E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70900" y="2832100"/>
            <a:ext cx="1676400" cy="2247900"/>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a:extLst>
              <a:ext uri="{FF2B5EF4-FFF2-40B4-BE49-F238E27FC236}">
                <a16:creationId xmlns:a16="http://schemas.microsoft.com/office/drawing/2014/main" id="{3EDC6987-BCC4-00DF-C457-ED6FDD47F8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9993" y="4713287"/>
            <a:ext cx="1123950" cy="733425"/>
          </a:xfrm>
          <a:prstGeom prst="rect">
            <a:avLst/>
          </a:prstGeom>
          <a:noFill/>
          <a:extLst>
            <a:ext uri="{909E8E84-426E-40DD-AFC4-6F175D3DCCD1}">
              <a14:hiddenFill xmlns:a14="http://schemas.microsoft.com/office/drawing/2010/main">
                <a:solidFill>
                  <a:srgbClr val="FFFFFF"/>
                </a:solidFill>
              </a14:hiddenFill>
            </a:ext>
          </a:extLst>
        </p:spPr>
      </p:pic>
      <p:cxnSp>
        <p:nvCxnSpPr>
          <p:cNvPr id="4" name="Straight Arrow Connector 3">
            <a:extLst>
              <a:ext uri="{FF2B5EF4-FFF2-40B4-BE49-F238E27FC236}">
                <a16:creationId xmlns:a16="http://schemas.microsoft.com/office/drawing/2014/main" id="{AF1DAB74-3E48-4D8C-ACC1-2970DCEAC1E7}"/>
              </a:ext>
            </a:extLst>
          </p:cNvPr>
          <p:cNvCxnSpPr/>
          <p:nvPr/>
        </p:nvCxnSpPr>
        <p:spPr>
          <a:xfrm flipV="1">
            <a:off x="6177093" y="4102544"/>
            <a:ext cx="565437" cy="87630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5" name="Straight Arrow Connector 4">
            <a:extLst>
              <a:ext uri="{FF2B5EF4-FFF2-40B4-BE49-F238E27FC236}">
                <a16:creationId xmlns:a16="http://schemas.microsoft.com/office/drawing/2014/main" id="{0959F269-35D2-B33C-E2B5-ED73AD67D0F2}"/>
              </a:ext>
            </a:extLst>
          </p:cNvPr>
          <p:cNvCxnSpPr/>
          <p:nvPr/>
        </p:nvCxnSpPr>
        <p:spPr>
          <a:xfrm flipV="1">
            <a:off x="7957724" y="4616450"/>
            <a:ext cx="565437" cy="87630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94A73211-3AAC-17FC-26FA-7768C02F88AC}"/>
              </a:ext>
            </a:extLst>
          </p:cNvPr>
          <p:cNvCxnSpPr/>
          <p:nvPr/>
        </p:nvCxnSpPr>
        <p:spPr>
          <a:xfrm flipV="1">
            <a:off x="10723420" y="5211074"/>
            <a:ext cx="565437" cy="876300"/>
          </a:xfrm>
          <a:prstGeom prst="straightConnector1">
            <a:avLst/>
          </a:prstGeom>
          <a:ln w="76200">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01836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7E5ACD-4FB0-03C6-9B18-DB5179511B50}"/>
              </a:ext>
            </a:extLst>
          </p:cNvPr>
          <p:cNvSpPr>
            <a:spLocks noGrp="1"/>
          </p:cNvSpPr>
          <p:nvPr>
            <p:ph type="body" sz="quarter" idx="13"/>
          </p:nvPr>
        </p:nvSpPr>
        <p:spPr/>
        <p:txBody>
          <a:bodyPr>
            <a:normAutofit fontScale="70000" lnSpcReduction="20000"/>
          </a:bodyPr>
          <a:lstStyle/>
          <a:p>
            <a:r>
              <a:rPr lang="en-US" dirty="0"/>
              <a:t>If the meal premium was canceled and it should not have been how do I fix it?</a:t>
            </a:r>
          </a:p>
        </p:txBody>
      </p:sp>
      <p:sp>
        <p:nvSpPr>
          <p:cNvPr id="3" name="Text Placeholder 2">
            <a:extLst>
              <a:ext uri="{FF2B5EF4-FFF2-40B4-BE49-F238E27FC236}">
                <a16:creationId xmlns:a16="http://schemas.microsoft.com/office/drawing/2014/main" id="{FD82D157-D55B-1B4F-6D05-8CD21E2C4642}"/>
              </a:ext>
            </a:extLst>
          </p:cNvPr>
          <p:cNvSpPr>
            <a:spLocks noGrp="1"/>
          </p:cNvSpPr>
          <p:nvPr>
            <p:ph type="body" sz="quarter" idx="14"/>
          </p:nvPr>
        </p:nvSpPr>
        <p:spPr/>
        <p:txBody>
          <a:bodyPr>
            <a:normAutofit fontScale="70000" lnSpcReduction="20000"/>
          </a:bodyPr>
          <a:lstStyle/>
          <a:p>
            <a:pPr marL="571500" indent="-571500" algn="l" rtl="0" fontAlgn="base">
              <a:lnSpc>
                <a:spcPct val="100000"/>
              </a:lnSpc>
              <a:buFont typeface="Arial" panose="020B0604020202020204" pitchFamily="34" charset="0"/>
              <a:buChar char="•"/>
            </a:pPr>
            <a:r>
              <a:rPr lang="en-US" sz="4000" b="0" i="0" u="none" strike="noStrike" dirty="0">
                <a:solidFill>
                  <a:schemeClr val="bg1">
                    <a:lumMod val="50000"/>
                  </a:schemeClr>
                </a:solidFill>
                <a:effectLst/>
                <a:latin typeface="Grotesque MT Std Light" panose="020B0304020202020204" pitchFamily="34" charset="0"/>
              </a:rPr>
              <a:t>Manager goes to the employee’s timecard, locates the cell with the out punch, and right-clicks. There will be a pencil icon that states "edit.“ Click on the edit. </a:t>
            </a:r>
            <a:r>
              <a:rPr lang="en-US" sz="4000" b="0" i="0" dirty="0">
                <a:solidFill>
                  <a:schemeClr val="bg1">
                    <a:lumMod val="50000"/>
                  </a:schemeClr>
                </a:solidFill>
                <a:effectLst/>
                <a:latin typeface="Grotesque MT Std Light" panose="020B0304020202020204" pitchFamily="34" charset="0"/>
              </a:rPr>
              <a:t>​</a:t>
            </a:r>
            <a:endParaRPr lang="en-US" b="0" i="0" dirty="0">
              <a:solidFill>
                <a:schemeClr val="bg1">
                  <a:lumMod val="50000"/>
                </a:schemeClr>
              </a:solidFill>
              <a:effectLst/>
              <a:latin typeface="Grotesque MT Std Light" panose="020B0304020202020204" pitchFamily="34" charset="0"/>
            </a:endParaRPr>
          </a:p>
          <a:p>
            <a:pPr marL="571500" indent="-571500" algn="l" rtl="0" fontAlgn="base">
              <a:lnSpc>
                <a:spcPct val="100000"/>
              </a:lnSpc>
              <a:buFont typeface="Arial" panose="020B0604020202020204" pitchFamily="34" charset="0"/>
              <a:buChar char="•"/>
            </a:pPr>
            <a:r>
              <a:rPr lang="en-US" sz="4000" b="0" i="0" u="none" strike="noStrike" dirty="0">
                <a:solidFill>
                  <a:schemeClr val="bg1">
                    <a:lumMod val="50000"/>
                  </a:schemeClr>
                </a:solidFill>
                <a:effectLst/>
                <a:latin typeface="Grotesque MT Std Light" panose="020B0304020202020204" pitchFamily="34" charset="0"/>
              </a:rPr>
              <a:t>In the menu on the right side of the screen, locate the cancel deduction and deselect All. </a:t>
            </a:r>
            <a:r>
              <a:rPr lang="en-US" sz="4000" b="0" i="0" dirty="0">
                <a:solidFill>
                  <a:schemeClr val="bg1">
                    <a:lumMod val="50000"/>
                  </a:schemeClr>
                </a:solidFill>
                <a:effectLst/>
                <a:latin typeface="Grotesque MT Std Light" panose="020B0304020202020204" pitchFamily="34" charset="0"/>
              </a:rPr>
              <a:t>​</a:t>
            </a:r>
            <a:endParaRPr lang="en-US" b="0" i="0" dirty="0">
              <a:solidFill>
                <a:schemeClr val="bg1">
                  <a:lumMod val="50000"/>
                </a:schemeClr>
              </a:solidFill>
              <a:effectLst/>
              <a:latin typeface="Grotesque MT Std Light" panose="020B0304020202020204" pitchFamily="34" charset="0"/>
            </a:endParaRPr>
          </a:p>
          <a:p>
            <a:pPr marL="571500" indent="-571500" algn="l" rtl="0" fontAlgn="base">
              <a:lnSpc>
                <a:spcPct val="100000"/>
              </a:lnSpc>
              <a:buFont typeface="Arial" panose="020B0604020202020204" pitchFamily="34" charset="0"/>
              <a:buChar char="•"/>
            </a:pPr>
            <a:r>
              <a:rPr lang="en-US" sz="4000" b="0" i="0" u="none" strike="noStrike" dirty="0">
                <a:solidFill>
                  <a:schemeClr val="bg1">
                    <a:lumMod val="50000"/>
                  </a:schemeClr>
                </a:solidFill>
                <a:effectLst/>
                <a:latin typeface="Grotesque MT Std Light" panose="020B0304020202020204" pitchFamily="34" charset="0"/>
              </a:rPr>
              <a:t>At the bottom of the screen, select Apply.</a:t>
            </a:r>
            <a:r>
              <a:rPr lang="en-US" sz="4000" b="0" i="0" dirty="0">
                <a:solidFill>
                  <a:schemeClr val="bg1">
                    <a:lumMod val="50000"/>
                  </a:schemeClr>
                </a:solidFill>
                <a:effectLst/>
                <a:latin typeface="Grotesque MT Std Light" panose="020B0304020202020204" pitchFamily="34" charset="0"/>
              </a:rPr>
              <a:t>​</a:t>
            </a:r>
            <a:endParaRPr lang="en-US" b="0" i="0" dirty="0">
              <a:solidFill>
                <a:schemeClr val="bg1">
                  <a:lumMod val="50000"/>
                </a:schemeClr>
              </a:solidFill>
              <a:effectLst/>
              <a:latin typeface="Grotesque MT Std Light" panose="020B0304020202020204" pitchFamily="34" charset="0"/>
            </a:endParaRPr>
          </a:p>
          <a:p>
            <a:pPr marL="571500" indent="-571500" algn="l" rtl="0" fontAlgn="base">
              <a:lnSpc>
                <a:spcPct val="100000"/>
              </a:lnSpc>
              <a:buFont typeface="Arial" panose="020B0604020202020204" pitchFamily="34" charset="0"/>
              <a:buChar char="•"/>
            </a:pPr>
            <a:r>
              <a:rPr lang="en-US" sz="4000" b="0" i="0" u="none" strike="noStrike" dirty="0">
                <a:solidFill>
                  <a:schemeClr val="bg1">
                    <a:lumMod val="50000"/>
                  </a:schemeClr>
                </a:solidFill>
                <a:effectLst/>
                <a:latin typeface="Grotesque MT Std Light" panose="020B0304020202020204" pitchFamily="34" charset="0"/>
              </a:rPr>
              <a:t>Save Timecard</a:t>
            </a:r>
            <a:r>
              <a:rPr lang="en-US" sz="4000" b="0" i="0" dirty="0">
                <a:solidFill>
                  <a:schemeClr val="bg1">
                    <a:lumMod val="50000"/>
                  </a:schemeClr>
                </a:solidFill>
                <a:effectLst/>
                <a:latin typeface="Grotesque MT Std Light" panose="020B0304020202020204" pitchFamily="34" charset="0"/>
              </a:rPr>
              <a:t>​</a:t>
            </a:r>
            <a:endParaRPr lang="en-US" b="0" i="0" dirty="0">
              <a:solidFill>
                <a:schemeClr val="bg1">
                  <a:lumMod val="50000"/>
                </a:schemeClr>
              </a:solidFill>
              <a:effectLst/>
              <a:latin typeface="Grotesque MT Std Light" panose="020B0304020202020204" pitchFamily="34" charset="0"/>
            </a:endParaRPr>
          </a:p>
          <a:p>
            <a:pPr marL="571500" indent="-571500" algn="l" rtl="0" fontAlgn="base">
              <a:lnSpc>
                <a:spcPct val="100000"/>
              </a:lnSpc>
              <a:buFont typeface="Arial" panose="020B0604020202020204" pitchFamily="34" charset="0"/>
              <a:buChar char="•"/>
            </a:pPr>
            <a:r>
              <a:rPr lang="en-US" sz="4000" b="0" i="0" u="none" strike="noStrike" dirty="0">
                <a:solidFill>
                  <a:schemeClr val="bg1">
                    <a:lumMod val="50000"/>
                  </a:schemeClr>
                </a:solidFill>
                <a:effectLst/>
                <a:latin typeface="Grotesque MT Std Light" panose="020B0304020202020204" pitchFamily="34" charset="0"/>
              </a:rPr>
              <a:t>This step will add the Meal Premium back to the timecard.</a:t>
            </a:r>
            <a:endParaRPr lang="en-US" b="0" i="0" dirty="0">
              <a:solidFill>
                <a:schemeClr val="bg1">
                  <a:lumMod val="50000"/>
                </a:schemeClr>
              </a:solidFill>
              <a:effectLst/>
              <a:latin typeface="Grotesque MT Std Light" panose="020B0304020202020204" pitchFamily="34" charset="0"/>
            </a:endParaRPr>
          </a:p>
        </p:txBody>
      </p:sp>
      <p:pic>
        <p:nvPicPr>
          <p:cNvPr id="6" name="Picture 5">
            <a:extLst>
              <a:ext uri="{FF2B5EF4-FFF2-40B4-BE49-F238E27FC236}">
                <a16:creationId xmlns:a16="http://schemas.microsoft.com/office/drawing/2014/main" id="{26BC386B-2FCA-37C1-ECDE-6B7ABC09FCB4}"/>
              </a:ext>
            </a:extLst>
          </p:cNvPr>
          <p:cNvPicPr>
            <a:picLocks noChangeAspect="1"/>
          </p:cNvPicPr>
          <p:nvPr/>
        </p:nvPicPr>
        <p:blipFill>
          <a:blip r:embed="rId2"/>
          <a:stretch>
            <a:fillRect/>
          </a:stretch>
        </p:blipFill>
        <p:spPr>
          <a:xfrm>
            <a:off x="9910846" y="1333432"/>
            <a:ext cx="1782260" cy="4191136"/>
          </a:xfrm>
          <a:prstGeom prst="rect">
            <a:avLst/>
          </a:prstGeom>
          <a:ln>
            <a:noFill/>
          </a:ln>
          <a:effectLst>
            <a:outerShdw blurRad="292100" dist="139700" dir="2700000" algn="tl" rotWithShape="0">
              <a:srgbClr val="333333">
                <a:alpha val="65000"/>
              </a:srgbClr>
            </a:outerShdw>
          </a:effectLst>
        </p:spPr>
      </p:pic>
      <p:pic>
        <p:nvPicPr>
          <p:cNvPr id="7" name="Picture 2">
            <a:extLst>
              <a:ext uri="{FF2B5EF4-FFF2-40B4-BE49-F238E27FC236}">
                <a16:creationId xmlns:a16="http://schemas.microsoft.com/office/drawing/2014/main" id="{A95CC282-AAD8-74A7-5559-257FAA3428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0398" y="1231900"/>
            <a:ext cx="1924050" cy="2933700"/>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a:extLst>
              <a:ext uri="{FF2B5EF4-FFF2-40B4-BE49-F238E27FC236}">
                <a16:creationId xmlns:a16="http://schemas.microsoft.com/office/drawing/2014/main" id="{A60EC57A-202D-190E-3972-276CBD0A9C45}"/>
              </a:ext>
            </a:extLst>
          </p:cNvPr>
          <p:cNvCxnSpPr/>
          <p:nvPr/>
        </p:nvCxnSpPr>
        <p:spPr>
          <a:xfrm flipV="1">
            <a:off x="7924800" y="4008531"/>
            <a:ext cx="257175" cy="62061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DA4D392E-2E8B-EC7C-A854-FFB95A5EEA41}"/>
              </a:ext>
            </a:extLst>
          </p:cNvPr>
          <p:cNvSpPr/>
          <p:nvPr/>
        </p:nvSpPr>
        <p:spPr>
          <a:xfrm>
            <a:off x="9910846" y="2967487"/>
            <a:ext cx="1691682" cy="560717"/>
          </a:xfrm>
          <a:prstGeom prst="rect">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6A6BA94-4FA1-C5B8-CC4D-62292577A6CA}"/>
              </a:ext>
            </a:extLst>
          </p:cNvPr>
          <p:cNvPicPr>
            <a:picLocks noChangeAspect="1"/>
          </p:cNvPicPr>
          <p:nvPr/>
        </p:nvPicPr>
        <p:blipFill>
          <a:blip r:embed="rId4"/>
          <a:stretch>
            <a:fillRect/>
          </a:stretch>
        </p:blipFill>
        <p:spPr>
          <a:xfrm>
            <a:off x="10985892" y="5328577"/>
            <a:ext cx="451143" cy="804742"/>
          </a:xfrm>
          <a:prstGeom prst="rect">
            <a:avLst/>
          </a:prstGeom>
        </p:spPr>
      </p:pic>
    </p:spTree>
    <p:extLst>
      <p:ext uri="{BB962C8B-B14F-4D97-AF65-F5344CB8AC3E}">
        <p14:creationId xmlns:p14="http://schemas.microsoft.com/office/powerpoint/2010/main" val="1985010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61057D-4B56-6847-8F9E-3CEC6776C23A}"/>
              </a:ext>
            </a:extLst>
          </p:cNvPr>
          <p:cNvSpPr>
            <a:spLocks noGrp="1"/>
          </p:cNvSpPr>
          <p:nvPr>
            <p:ph type="body" sz="quarter" idx="13"/>
          </p:nvPr>
        </p:nvSpPr>
        <p:spPr/>
        <p:txBody>
          <a:bodyPr>
            <a:noAutofit/>
          </a:bodyPr>
          <a:lstStyle/>
          <a:p>
            <a:r>
              <a:rPr lang="en-US" dirty="0"/>
              <a:t>Notes</a:t>
            </a:r>
          </a:p>
        </p:txBody>
      </p:sp>
      <p:sp>
        <p:nvSpPr>
          <p:cNvPr id="4" name="Text Placeholder 3">
            <a:extLst>
              <a:ext uri="{FF2B5EF4-FFF2-40B4-BE49-F238E27FC236}">
                <a16:creationId xmlns:a16="http://schemas.microsoft.com/office/drawing/2014/main" id="{C0047588-DA57-1F4E-B614-E076F9A8F396}"/>
              </a:ext>
            </a:extLst>
          </p:cNvPr>
          <p:cNvSpPr>
            <a:spLocks noGrp="1"/>
          </p:cNvSpPr>
          <p:nvPr>
            <p:ph type="body" sz="quarter" idx="14"/>
          </p:nvPr>
        </p:nvSpPr>
        <p:spPr>
          <a:xfrm>
            <a:off x="339726" y="1482025"/>
            <a:ext cx="11547474" cy="5053013"/>
          </a:xfrm>
        </p:spPr>
        <p:txBody>
          <a:bodyPr>
            <a:normAutofit fontScale="85000" lnSpcReduction="10000"/>
          </a:bodyPr>
          <a:lstStyle/>
          <a:p>
            <a:pPr marL="342900" lvl="1" indent="-342900">
              <a:buFont typeface="Arial" panose="020B0604020202020204" pitchFamily="34" charset="0"/>
              <a:buChar char="•"/>
            </a:pPr>
            <a:r>
              <a:rPr lang="en-US" b="0" i="0" dirty="0">
                <a:solidFill>
                  <a:srgbClr val="000000"/>
                </a:solidFill>
                <a:effectLst/>
                <a:latin typeface="Grotesque MT Std Light" panose="020B0304020202020204" pitchFamily="34" charset="0"/>
              </a:rPr>
              <a:t>Meal premiums are automatically applied to timecards once employees clock out for the day. The premiums are determined by the employee's response to whether they have taken all their meal periods. Employees who have a meal waiver on file must state, “I have a meal waiver on file,” when clocking out at the end of the workday. This requirement is in place regardless of whether a meal break was taken. </a:t>
            </a:r>
          </a:p>
          <a:p>
            <a:pPr marL="342900" lvl="1" indent="-342900">
              <a:buFont typeface="Arial" panose="020B0604020202020204" pitchFamily="34" charset="0"/>
              <a:buChar char="•"/>
            </a:pPr>
            <a:r>
              <a:rPr lang="en-US" b="0" i="0" dirty="0">
                <a:solidFill>
                  <a:srgbClr val="000000"/>
                </a:solidFill>
                <a:effectLst/>
                <a:latin typeface="Grotesque MT Std Light" panose="020B0304020202020204" pitchFamily="34" charset="0"/>
              </a:rPr>
              <a:t>For employees without a meal waiver on file, their answers of "Yes" or "No" will automatically trigger the application of premiums based on Meal Period rules built into the system. </a:t>
            </a:r>
          </a:p>
          <a:p>
            <a:pPr marL="342900" lvl="1" indent="-342900">
              <a:buFont typeface="Arial" panose="020B0604020202020204" pitchFamily="34" charset="0"/>
              <a:buChar char="•"/>
            </a:pPr>
            <a:r>
              <a:rPr lang="en-US" b="0" i="0" dirty="0">
                <a:solidFill>
                  <a:srgbClr val="000000"/>
                </a:solidFill>
                <a:effectLst/>
                <a:latin typeface="Grotesque MT Std Light" panose="020B0304020202020204" pitchFamily="34" charset="0"/>
              </a:rPr>
              <a:t>An exception to this rule applies to clinics with only one nurse on duty. If that nurse cannot be relieved to take an uninterrupted 30-minute meal period, they will attest "No" when asked if they took all their meal periods. In this case, a meal premium will apply regardless of whether they have a meal waiver on file.</a:t>
            </a:r>
          </a:p>
          <a:p>
            <a:pPr marL="342900" lvl="1" indent="-342900">
              <a:buFont typeface="Arial" panose="020B0604020202020204" pitchFamily="34" charset="0"/>
              <a:buChar char="•"/>
            </a:pPr>
            <a:r>
              <a:rPr lang="en-US" b="0" i="0" dirty="0">
                <a:solidFill>
                  <a:srgbClr val="000000"/>
                </a:solidFill>
                <a:effectLst/>
                <a:latin typeface="Grotesque MT Std Light" panose="020B0304020202020204" pitchFamily="34" charset="0"/>
              </a:rPr>
              <a:t>When an employee works a shift of less than 5 hours, they should select "Does Not Apply." No Meal Premium will be applied.</a:t>
            </a:r>
          </a:p>
          <a:p>
            <a:pPr marL="342900" lvl="1" indent="-342900">
              <a:buFont typeface="Arial" panose="020B0604020202020204" pitchFamily="34" charset="0"/>
              <a:buChar char="•"/>
            </a:pPr>
            <a:r>
              <a:rPr lang="en-US" dirty="0">
                <a:solidFill>
                  <a:srgbClr val="000000"/>
                </a:solidFill>
                <a:latin typeface="Grotesque MT Std Light" panose="020B0304020202020204" pitchFamily="34" charset="0"/>
              </a:rPr>
              <a:t>Meal Waiver forms for New Hires will have a </a:t>
            </a:r>
            <a:r>
              <a:rPr lang="en-US" dirty="0" err="1">
                <a:solidFill>
                  <a:srgbClr val="000000"/>
                </a:solidFill>
                <a:latin typeface="Grotesque MT Std Light" panose="020B0304020202020204" pitchFamily="34" charset="0"/>
              </a:rPr>
              <a:t>Docusign</a:t>
            </a:r>
            <a:r>
              <a:rPr lang="en-US" dirty="0">
                <a:solidFill>
                  <a:srgbClr val="000000"/>
                </a:solidFill>
                <a:latin typeface="Grotesque MT Std Light" panose="020B0304020202020204" pitchFamily="34" charset="0"/>
              </a:rPr>
              <a:t> form send to NKC email week before hire date.</a:t>
            </a:r>
            <a:endParaRPr lang="en-US" dirty="0">
              <a:latin typeface="Grotesque MT Std Light" panose="020B0304020202020204" pitchFamily="34" charset="0"/>
            </a:endParaRPr>
          </a:p>
        </p:txBody>
      </p:sp>
    </p:spTree>
    <p:extLst>
      <p:ext uri="{BB962C8B-B14F-4D97-AF65-F5344CB8AC3E}">
        <p14:creationId xmlns:p14="http://schemas.microsoft.com/office/powerpoint/2010/main" val="1257732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67AF3A-EC89-4879-0A4B-8C83EF9527F9}"/>
              </a:ext>
            </a:extLst>
          </p:cNvPr>
          <p:cNvSpPr txBox="1"/>
          <p:nvPr/>
        </p:nvSpPr>
        <p:spPr>
          <a:xfrm>
            <a:off x="3234906" y="3278038"/>
            <a:ext cx="2618602" cy="707886"/>
          </a:xfrm>
          <a:prstGeom prst="rect">
            <a:avLst/>
          </a:prstGeom>
          <a:noFill/>
        </p:spPr>
        <p:txBody>
          <a:bodyPr wrap="none" rtlCol="0">
            <a:spAutoFit/>
          </a:bodyPr>
          <a:lstStyle/>
          <a:p>
            <a:r>
              <a:rPr lang="en-US" sz="4000" dirty="0">
                <a:solidFill>
                  <a:schemeClr val="bg1"/>
                </a:solidFill>
                <a:latin typeface="Grotesque MT Std" panose="020B0504020202020204" pitchFamily="34" charset="0"/>
              </a:rPr>
              <a:t>Questions</a:t>
            </a:r>
          </a:p>
        </p:txBody>
      </p:sp>
    </p:spTree>
    <p:extLst>
      <p:ext uri="{BB962C8B-B14F-4D97-AF65-F5344CB8AC3E}">
        <p14:creationId xmlns:p14="http://schemas.microsoft.com/office/powerpoint/2010/main" val="105949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3DA2D839-1341-FE48-B40E-83D410F2BC6F}"/>
              </a:ext>
            </a:extLst>
          </p:cNvPr>
          <p:cNvSpPr txBox="1">
            <a:spLocks/>
          </p:cNvSpPr>
          <p:nvPr/>
        </p:nvSpPr>
        <p:spPr>
          <a:xfrm>
            <a:off x="5002230" y="1106608"/>
            <a:ext cx="5801895" cy="4672491"/>
          </a:xfrm>
          <a:prstGeom prst="rect">
            <a:avLst/>
          </a:prstGeom>
        </p:spPr>
        <p:txBody>
          <a:bodyPr anchor="ctr"/>
          <a:lstStyle>
            <a:lvl1pPr marL="0" indent="0" algn="l" defTabSz="914400" rtl="0" eaLnBrk="1" latinLnBrk="0" hangingPunct="1">
              <a:lnSpc>
                <a:spcPct val="150000"/>
              </a:lnSpc>
              <a:spcBef>
                <a:spcPts val="1000"/>
              </a:spcBef>
              <a:buFont typeface="Arial" panose="020B0604020202020204" pitchFamily="34" charset="0"/>
              <a:buNone/>
              <a:defRPr sz="2400" b="0" i="0" kern="1200">
                <a:solidFill>
                  <a:schemeClr val="tx1">
                    <a:lumMod val="65000"/>
                    <a:lumOff val="35000"/>
                  </a:schemeClr>
                </a:solidFill>
                <a:latin typeface="Grotesque" panose="020B0504020202020204" pitchFamily="34" charset="0"/>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sz="1800" b="0" i="0" kern="1200">
                <a:solidFill>
                  <a:srgbClr val="44A89E"/>
                </a:solidFill>
                <a:latin typeface="Grotesque" panose="020B0504020202020204" pitchFamily="34" charset="0"/>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600" b="0" i="0" kern="1200">
                <a:solidFill>
                  <a:schemeClr val="tx1">
                    <a:lumMod val="65000"/>
                    <a:lumOff val="35000"/>
                  </a:schemeClr>
                </a:solidFill>
                <a:latin typeface="Grotesque" panose="020B05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rotesque" panose="020B05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Grotesque" panose="020B05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17205" indent="-342891">
              <a:lnSpc>
                <a:spcPct val="100000"/>
              </a:lnSpc>
              <a:spcBef>
                <a:spcPts val="0"/>
              </a:spcBef>
              <a:spcAft>
                <a:spcPts val="1500"/>
              </a:spcAft>
              <a:buSzPct val="80000"/>
              <a:buFont typeface="Symbol" panose="05050102010706020507" pitchFamily="18" charset="2"/>
              <a:buChar char=""/>
              <a:tabLst>
                <a:tab pos="457189" algn="l"/>
              </a:tabLst>
            </a:pPr>
            <a:r>
              <a:rPr lang="en-US" sz="1800" dirty="0">
                <a:latin typeface="Verdana" panose="020B0604030504040204" pitchFamily="34" charset="0"/>
                <a:ea typeface="Verdana" panose="020B0604030504040204" pitchFamily="34" charset="0"/>
              </a:rPr>
              <a:t>Meal Premium Clarification</a:t>
            </a:r>
          </a:p>
          <a:p>
            <a:pPr marL="617205" indent="-342891">
              <a:lnSpc>
                <a:spcPct val="100000"/>
              </a:lnSpc>
              <a:spcBef>
                <a:spcPts val="0"/>
              </a:spcBef>
              <a:spcAft>
                <a:spcPts val="1500"/>
              </a:spcAft>
              <a:buSzPct val="80000"/>
              <a:buFont typeface="Symbol" panose="05050102010706020507" pitchFamily="18" charset="2"/>
              <a:buChar char=""/>
              <a:tabLst>
                <a:tab pos="457189" algn="l"/>
              </a:tabLst>
            </a:pPr>
            <a:r>
              <a:rPr lang="en-US" sz="1800" dirty="0">
                <a:latin typeface="Verdana" panose="020B0604030504040204" pitchFamily="34" charset="0"/>
                <a:ea typeface="Verdana" panose="020B0604030504040204" pitchFamily="34" charset="0"/>
              </a:rPr>
              <a:t>New Hires Meal Waiver Form</a:t>
            </a:r>
          </a:p>
          <a:p>
            <a:pPr marL="617205" indent="-342891">
              <a:lnSpc>
                <a:spcPct val="100000"/>
              </a:lnSpc>
              <a:spcBef>
                <a:spcPts val="0"/>
              </a:spcBef>
              <a:spcAft>
                <a:spcPts val="1500"/>
              </a:spcAft>
              <a:buSzPct val="80000"/>
              <a:buFont typeface="Symbol" panose="05050102010706020507" pitchFamily="18" charset="2"/>
              <a:buChar char=""/>
              <a:tabLst>
                <a:tab pos="457189" algn="l"/>
              </a:tabLst>
            </a:pPr>
            <a:r>
              <a:rPr lang="en-US" sz="1800" dirty="0">
                <a:latin typeface="Verdana" panose="020B0604030504040204" pitchFamily="34" charset="0"/>
                <a:ea typeface="Verdana" panose="020B0604030504040204" pitchFamily="34" charset="0"/>
              </a:rPr>
              <a:t>Requesting Meal Waiver Form</a:t>
            </a:r>
          </a:p>
          <a:p>
            <a:pPr marL="617205" indent="-342891">
              <a:lnSpc>
                <a:spcPct val="100000"/>
              </a:lnSpc>
              <a:spcBef>
                <a:spcPts val="0"/>
              </a:spcBef>
              <a:spcAft>
                <a:spcPts val="1500"/>
              </a:spcAft>
              <a:buSzPct val="80000"/>
              <a:buFont typeface="Symbol" panose="05050102010706020507" pitchFamily="18" charset="2"/>
              <a:buChar char=""/>
              <a:tabLst>
                <a:tab pos="457189" algn="l"/>
              </a:tabLst>
            </a:pPr>
            <a:r>
              <a:rPr lang="en-US" sz="1800" dirty="0">
                <a:latin typeface="Verdana" panose="020B0604030504040204" pitchFamily="34" charset="0"/>
                <a:ea typeface="Verdana" panose="020B0604030504040204" pitchFamily="34" charset="0"/>
              </a:rPr>
              <a:t>Manager Level Review</a:t>
            </a:r>
          </a:p>
          <a:p>
            <a:pPr marL="1303005" lvl="1" indent="-342891">
              <a:lnSpc>
                <a:spcPct val="100000"/>
              </a:lnSpc>
              <a:spcBef>
                <a:spcPts val="0"/>
              </a:spcBef>
              <a:spcAft>
                <a:spcPts val="1500"/>
              </a:spcAft>
              <a:buSzPct val="80000"/>
              <a:buFont typeface="Symbol" panose="05050102010706020507" pitchFamily="18" charset="2"/>
              <a:buChar char=""/>
              <a:tabLst>
                <a:tab pos="457189" algn="l"/>
              </a:tabLst>
            </a:pPr>
            <a:r>
              <a:rPr lang="en-US" sz="1200" dirty="0">
                <a:latin typeface="Verdana" panose="020B0604030504040204" pitchFamily="34" charset="0"/>
                <a:ea typeface="Verdana" panose="020B0604030504040204" pitchFamily="34" charset="0"/>
              </a:rPr>
              <a:t>Meal Waiver Report	</a:t>
            </a:r>
          </a:p>
          <a:p>
            <a:pPr marL="1303005" lvl="1" indent="-342891">
              <a:lnSpc>
                <a:spcPct val="100000"/>
              </a:lnSpc>
              <a:spcBef>
                <a:spcPts val="0"/>
              </a:spcBef>
              <a:spcAft>
                <a:spcPts val="1500"/>
              </a:spcAft>
              <a:buSzPct val="80000"/>
              <a:buFont typeface="Symbol" panose="05050102010706020507" pitchFamily="18" charset="2"/>
              <a:buChar char=""/>
              <a:tabLst>
                <a:tab pos="457189" algn="l"/>
              </a:tabLst>
            </a:pPr>
            <a:r>
              <a:rPr lang="en-US" sz="1200" dirty="0">
                <a:latin typeface="Verdana" panose="020B0604030504040204" pitchFamily="34" charset="0"/>
                <a:ea typeface="Verdana" panose="020B0604030504040204" pitchFamily="34" charset="0"/>
              </a:rPr>
              <a:t>Attestation Report</a:t>
            </a:r>
          </a:p>
          <a:p>
            <a:pPr marL="1303005" lvl="1" indent="-342891">
              <a:lnSpc>
                <a:spcPct val="100000"/>
              </a:lnSpc>
              <a:spcBef>
                <a:spcPts val="0"/>
              </a:spcBef>
              <a:spcAft>
                <a:spcPts val="1500"/>
              </a:spcAft>
              <a:buSzPct val="80000"/>
              <a:buFont typeface="Symbol" panose="05050102010706020507" pitchFamily="18" charset="2"/>
              <a:buChar char=""/>
              <a:tabLst>
                <a:tab pos="457189" algn="l"/>
              </a:tabLst>
            </a:pPr>
            <a:r>
              <a:rPr lang="en-US" sz="1200" dirty="0">
                <a:latin typeface="Verdana" panose="020B0604030504040204" pitchFamily="34" charset="0"/>
                <a:ea typeface="Verdana" panose="020B0604030504040204" pitchFamily="34" charset="0"/>
              </a:rPr>
              <a:t>Correcting Timecards</a:t>
            </a:r>
          </a:p>
          <a:p>
            <a:pPr marL="1303005" lvl="1" indent="-342891">
              <a:lnSpc>
                <a:spcPct val="100000"/>
              </a:lnSpc>
              <a:spcBef>
                <a:spcPts val="0"/>
              </a:spcBef>
              <a:spcAft>
                <a:spcPts val="1500"/>
              </a:spcAft>
              <a:buSzPct val="80000"/>
              <a:buFont typeface="Symbol" panose="05050102010706020507" pitchFamily="18" charset="2"/>
              <a:buChar char=""/>
              <a:tabLst>
                <a:tab pos="457189" algn="l"/>
              </a:tabLst>
            </a:pPr>
            <a:r>
              <a:rPr lang="en-US" sz="1200" dirty="0">
                <a:latin typeface="Verdana" panose="020B0604030504040204" pitchFamily="34" charset="0"/>
                <a:ea typeface="Verdana" panose="020B0604030504040204" pitchFamily="34" charset="0"/>
              </a:rPr>
              <a:t>Notes</a:t>
            </a:r>
          </a:p>
          <a:p>
            <a:pPr marL="617205" indent="-342891">
              <a:lnSpc>
                <a:spcPct val="100000"/>
              </a:lnSpc>
              <a:spcBef>
                <a:spcPts val="0"/>
              </a:spcBef>
              <a:spcAft>
                <a:spcPts val="1500"/>
              </a:spcAft>
              <a:buSzPct val="80000"/>
              <a:buFont typeface="Symbol" panose="05050102010706020507" pitchFamily="18" charset="2"/>
              <a:buChar char=""/>
              <a:tabLst>
                <a:tab pos="457189" algn="l"/>
              </a:tabLst>
            </a:pPr>
            <a:r>
              <a:rPr lang="en-US" sz="1800" dirty="0">
                <a:latin typeface="Verdana" panose="020B0604030504040204" pitchFamily="34" charset="0"/>
                <a:ea typeface="Verdana" panose="020B0604030504040204" pitchFamily="34" charset="0"/>
              </a:rPr>
              <a:t>Questions  </a:t>
            </a:r>
          </a:p>
        </p:txBody>
      </p:sp>
      <p:sp>
        <p:nvSpPr>
          <p:cNvPr id="9" name="Rectangle 8">
            <a:extLst>
              <a:ext uri="{FF2B5EF4-FFF2-40B4-BE49-F238E27FC236}">
                <a16:creationId xmlns:a16="http://schemas.microsoft.com/office/drawing/2014/main" id="{40204487-CDCE-3047-B74D-31CFC4F345E3}"/>
              </a:ext>
            </a:extLst>
          </p:cNvPr>
          <p:cNvSpPr/>
          <p:nvPr/>
        </p:nvSpPr>
        <p:spPr>
          <a:xfrm>
            <a:off x="-302" y="19861"/>
            <a:ext cx="3844333" cy="6845983"/>
          </a:xfrm>
          <a:prstGeom prst="rect">
            <a:avLst/>
          </a:prstGeom>
          <a:solidFill>
            <a:srgbClr val="1A5B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Placeholder 3">
            <a:extLst>
              <a:ext uri="{FF2B5EF4-FFF2-40B4-BE49-F238E27FC236}">
                <a16:creationId xmlns:a16="http://schemas.microsoft.com/office/drawing/2014/main" id="{A4EE4827-EAED-2A4C-806D-5351F2A6BC25}"/>
              </a:ext>
            </a:extLst>
          </p:cNvPr>
          <p:cNvSpPr txBox="1">
            <a:spLocks/>
          </p:cNvSpPr>
          <p:nvPr/>
        </p:nvSpPr>
        <p:spPr>
          <a:xfrm>
            <a:off x="489614" y="763482"/>
            <a:ext cx="2864503" cy="5335479"/>
          </a:xfrm>
          <a:prstGeom prst="rect">
            <a:avLst/>
          </a:prstGeom>
        </p:spPr>
        <p:txBody>
          <a:bodyPr anchor="ctr" anchorCtr="0">
            <a:normAutofit/>
          </a:bodyPr>
          <a:lstStyle>
            <a:lvl1pPr marL="0" indent="0" algn="l" defTabSz="914400" rtl="0" eaLnBrk="1" latinLnBrk="0" hangingPunct="1">
              <a:lnSpc>
                <a:spcPct val="90000"/>
              </a:lnSpc>
              <a:spcBef>
                <a:spcPts val="1000"/>
              </a:spcBef>
              <a:buFont typeface="Arial" panose="020B0604020202020204" pitchFamily="34" charset="0"/>
              <a:buNone/>
              <a:defRPr sz="3200" b="0" i="0" kern="1200">
                <a:solidFill>
                  <a:srgbClr val="1A5B72"/>
                </a:solidFill>
                <a:latin typeface="Grotesque Light" panose="020F0302020204030204" pitchFamily="34" charset="0"/>
                <a:ea typeface="+mn-ea"/>
                <a:cs typeface="Grotesque Light" panose="020F03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spcAft>
                <a:spcPts val="0"/>
              </a:spcAft>
            </a:pPr>
            <a:r>
              <a:rPr lang="en-US" sz="4500" dirty="0">
                <a:solidFill>
                  <a:srgbClr val="E6EDED"/>
                </a:solidFill>
                <a:latin typeface="Grotesque MT Std Light" panose="020B0304020202020204" pitchFamily="34" charset="0"/>
              </a:rPr>
              <a:t>Agenda </a:t>
            </a:r>
          </a:p>
        </p:txBody>
      </p:sp>
    </p:spTree>
    <p:extLst>
      <p:ext uri="{BB962C8B-B14F-4D97-AF65-F5344CB8AC3E}">
        <p14:creationId xmlns:p14="http://schemas.microsoft.com/office/powerpoint/2010/main" val="1703163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5817992-FD81-E334-1C80-13AFEA1B233E}"/>
              </a:ext>
            </a:extLst>
          </p:cNvPr>
          <p:cNvSpPr>
            <a:spLocks noGrp="1"/>
          </p:cNvSpPr>
          <p:nvPr>
            <p:ph type="body" sz="quarter" idx="10"/>
          </p:nvPr>
        </p:nvSpPr>
        <p:spPr>
          <a:xfrm>
            <a:off x="4483456" y="167952"/>
            <a:ext cx="7469058" cy="6456784"/>
          </a:xfrm>
        </p:spPr>
        <p:txBody>
          <a:bodyPr>
            <a:normAutofit fontScale="77500" lnSpcReduction="20000"/>
          </a:bodyPr>
          <a:lstStyle/>
          <a:p>
            <a:pPr marL="0" marR="0"/>
            <a:r>
              <a:rPr lang="en-US" sz="1800" dirty="0">
                <a:effectLst/>
                <a:latin typeface="Aptos" panose="020B0004020202020204" pitchFamily="34" charset="0"/>
                <a:ea typeface="Calibri" panose="020F0502020204030204" pitchFamily="34" charset="0"/>
                <a:cs typeface="Aptos" panose="020B0004020202020204" pitchFamily="34" charset="0"/>
              </a:rPr>
              <a:t>At present, the ADP system does not recognize the difference between a </a:t>
            </a:r>
            <a:r>
              <a:rPr lang="en-US" sz="1800" b="1" dirty="0">
                <a:effectLst/>
                <a:latin typeface="Aptos" panose="020B0004020202020204" pitchFamily="34" charset="0"/>
                <a:ea typeface="Calibri" panose="020F0502020204030204" pitchFamily="34" charset="0"/>
                <a:cs typeface="Aptos" panose="020B0004020202020204" pitchFamily="34" charset="0"/>
              </a:rPr>
              <a:t>late first</a:t>
            </a:r>
            <a:r>
              <a:rPr lang="en-US" sz="1800" dirty="0">
                <a:effectLst/>
                <a:latin typeface="Aptos" panose="020B0004020202020204" pitchFamily="34" charset="0"/>
                <a:ea typeface="Calibri" panose="020F0502020204030204" pitchFamily="34" charset="0"/>
                <a:cs typeface="Aptos" panose="020B0004020202020204" pitchFamily="34" charset="0"/>
              </a:rPr>
              <a:t> meal period and a </a:t>
            </a:r>
            <a:r>
              <a:rPr lang="en-US" sz="1800" b="1" dirty="0">
                <a:effectLst/>
                <a:latin typeface="Aptos" panose="020B0004020202020204" pitchFamily="34" charset="0"/>
                <a:ea typeface="Calibri" panose="020F0502020204030204" pitchFamily="34" charset="0"/>
                <a:cs typeface="Aptos" panose="020B0004020202020204" pitchFamily="34" charset="0"/>
              </a:rPr>
              <a:t>second </a:t>
            </a:r>
            <a:r>
              <a:rPr lang="en-US" sz="1800" dirty="0">
                <a:effectLst/>
                <a:latin typeface="Aptos" panose="020B0004020202020204" pitchFamily="34" charset="0"/>
                <a:ea typeface="Calibri" panose="020F0502020204030204" pitchFamily="34" charset="0"/>
                <a:cs typeface="Aptos" panose="020B0004020202020204" pitchFamily="34" charset="0"/>
              </a:rPr>
              <a:t>meal period for staff who work a shift that requires more than one meal period. As a result, meal premiums have not been properly applied.</a:t>
            </a:r>
          </a:p>
          <a:p>
            <a:pPr marL="0" marR="0"/>
            <a:r>
              <a:rPr lang="en-US" sz="1800" dirty="0">
                <a:effectLst/>
                <a:latin typeface="Aptos" panose="020B0004020202020204" pitchFamily="34" charset="0"/>
                <a:ea typeface="Calibri" panose="020F0502020204030204" pitchFamily="34" charset="0"/>
                <a:cs typeface="Aptos" panose="020B0004020202020204" pitchFamily="34" charset="0"/>
              </a:rPr>
              <a:t> As a reminder, NKC’s non-exempt (hourly) staff are entitled to an unpaid 30-minute meal period for each five hours worked in a shift. </a:t>
            </a:r>
          </a:p>
          <a:p>
            <a:pPr marL="0" marR="0"/>
            <a:r>
              <a:rPr lang="en-US" sz="1800" b="1" dirty="0">
                <a:effectLst/>
                <a:latin typeface="Aptos" panose="020B0004020202020204" pitchFamily="34" charset="0"/>
                <a:ea typeface="Calibri" panose="020F0502020204030204" pitchFamily="34" charset="0"/>
                <a:cs typeface="Aptos" panose="020B0004020202020204" pitchFamily="34" charset="0"/>
              </a:rPr>
              <a:t>Employees who normally work an 8-hour shift</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Employees is entitled to take one 30-minute meal period. </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The 30-minute period must be provided between the second and fifth working hour. </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0" marR="0"/>
            <a:r>
              <a:rPr lang="en-US" sz="1800" dirty="0">
                <a:effectLst/>
                <a:latin typeface="Aptos" panose="020B0004020202020204" pitchFamily="34" charset="0"/>
                <a:ea typeface="Calibri" panose="020F0502020204030204" pitchFamily="34" charset="0"/>
                <a:cs typeface="Aptos" panose="020B0004020202020204" pitchFamily="34" charset="0"/>
              </a:rPr>
              <a:t> </a:t>
            </a:r>
            <a:r>
              <a:rPr lang="en-US" sz="1800" b="1" dirty="0">
                <a:effectLst/>
                <a:latin typeface="Aptos" panose="020B0004020202020204" pitchFamily="34" charset="0"/>
                <a:ea typeface="Calibri" panose="020F0502020204030204" pitchFamily="34" charset="0"/>
                <a:cs typeface="Aptos" panose="020B0004020202020204" pitchFamily="34" charset="0"/>
              </a:rPr>
              <a:t>Employees who normally work a 10-hour shift </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Employee is entitled to take a 30-minute meal period no later than at the end of </a:t>
            </a:r>
            <a:r>
              <a:rPr lang="en-US" sz="1800" b="1" dirty="0">
                <a:effectLst/>
                <a:latin typeface="Aptos" panose="020B0004020202020204" pitchFamily="34" charset="0"/>
                <a:ea typeface="Times New Roman" panose="02020603050405020304" pitchFamily="18" charset="0"/>
                <a:cs typeface="Aptos" panose="020B0004020202020204" pitchFamily="34" charset="0"/>
              </a:rPr>
              <a:t>each</a:t>
            </a:r>
            <a:r>
              <a:rPr lang="en-US" sz="1800" dirty="0">
                <a:effectLst/>
                <a:latin typeface="Aptos" panose="020B0004020202020204" pitchFamily="34" charset="0"/>
                <a:ea typeface="Times New Roman" panose="02020603050405020304" pitchFamily="18" charset="0"/>
                <a:cs typeface="Aptos" panose="020B0004020202020204" pitchFamily="34" charset="0"/>
              </a:rPr>
              <a:t> five hours worked. </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The second 30-minute meal period must be given within five hours from the end of the first meal period.</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0" marR="0"/>
            <a:r>
              <a:rPr lang="en-US" sz="1800" dirty="0">
                <a:effectLst/>
                <a:latin typeface="Aptos" panose="020B0004020202020204" pitchFamily="34" charset="0"/>
                <a:ea typeface="Calibri" panose="020F0502020204030204" pitchFamily="34" charset="0"/>
                <a:cs typeface="Aptos" panose="020B0004020202020204" pitchFamily="34" charset="0"/>
              </a:rPr>
              <a:t> </a:t>
            </a:r>
            <a:r>
              <a:rPr lang="en-US" sz="1800" b="1" dirty="0">
                <a:effectLst/>
                <a:latin typeface="Aptos" panose="020B0004020202020204" pitchFamily="34" charset="0"/>
                <a:ea typeface="Calibri" panose="020F0502020204030204" pitchFamily="34" charset="0"/>
                <a:cs typeface="Aptos" panose="020B0004020202020204" pitchFamily="34" charset="0"/>
              </a:rPr>
              <a:t>When to apply a missed meal premium</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0" marR="0"/>
            <a:r>
              <a:rPr lang="en-US" sz="1800" dirty="0">
                <a:effectLst/>
                <a:latin typeface="Aptos" panose="020B0004020202020204" pitchFamily="34" charset="0"/>
                <a:ea typeface="Calibri" panose="020F0502020204030204" pitchFamily="34" charset="0"/>
                <a:cs typeface="Aptos" panose="020B0004020202020204" pitchFamily="34" charset="0"/>
              </a:rPr>
              <a:t>There are two situations in which a missed meal period premium should be applied: </a:t>
            </a: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when a meal period is missed, and </a:t>
            </a:r>
            <a:endParaRPr lang="en-US" sz="1800" dirty="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dirty="0">
                <a:effectLst/>
                <a:latin typeface="Aptos" panose="020B0004020202020204" pitchFamily="34" charset="0"/>
                <a:ea typeface="Times New Roman" panose="02020603050405020304" pitchFamily="18" charset="0"/>
                <a:cs typeface="Aptos" panose="020B0004020202020204" pitchFamily="34" charset="0"/>
              </a:rPr>
              <a:t>when it is taken later than required. </a:t>
            </a:r>
            <a:endParaRPr lang="en-US" sz="1800" dirty="0">
              <a:effectLst/>
              <a:latin typeface="Aptos" panose="020B0004020202020204" pitchFamily="34" charset="0"/>
              <a:ea typeface="Calibri" panose="020F0502020204030204" pitchFamily="34" charset="0"/>
              <a:cs typeface="Aptos" panose="020B0004020202020204" pitchFamily="34" charset="0"/>
            </a:endParaRPr>
          </a:p>
        </p:txBody>
      </p:sp>
      <p:sp>
        <p:nvSpPr>
          <p:cNvPr id="3" name="Text Placeholder 2">
            <a:extLst>
              <a:ext uri="{FF2B5EF4-FFF2-40B4-BE49-F238E27FC236}">
                <a16:creationId xmlns:a16="http://schemas.microsoft.com/office/drawing/2014/main" id="{F9D6B5EB-BEEC-4C23-09E6-A19E0D67F8B2}"/>
              </a:ext>
            </a:extLst>
          </p:cNvPr>
          <p:cNvSpPr>
            <a:spLocks noGrp="1"/>
          </p:cNvSpPr>
          <p:nvPr>
            <p:ph type="body" sz="quarter" idx="11"/>
          </p:nvPr>
        </p:nvSpPr>
        <p:spPr/>
        <p:txBody>
          <a:bodyPr>
            <a:normAutofit fontScale="55000" lnSpcReduction="20000"/>
          </a:bodyPr>
          <a:lstStyle/>
          <a:p>
            <a:r>
              <a:rPr lang="en-US" sz="4000" b="1" dirty="0">
                <a:effectLst/>
                <a:latin typeface="Aptos" panose="020B0004020202020204" pitchFamily="34" charset="0"/>
                <a:ea typeface="Calibri" panose="020F0502020204030204" pitchFamily="34" charset="0"/>
                <a:cs typeface="Aptos" panose="020B0004020202020204" pitchFamily="34" charset="0"/>
              </a:rPr>
              <a:t>Missed and Late Meal Periods</a:t>
            </a:r>
            <a:r>
              <a:rPr lang="en-US" sz="4000" dirty="0">
                <a:effectLst/>
                <a:latin typeface="Aptos" panose="020B0004020202020204" pitchFamily="34" charset="0"/>
                <a:ea typeface="Calibri" panose="020F0502020204030204" pitchFamily="34" charset="0"/>
                <a:cs typeface="Aptos" panose="020B0004020202020204" pitchFamily="34" charset="0"/>
              </a:rPr>
              <a:t> (not applicable to nurses in NKC’s single-nurse clinics)</a:t>
            </a:r>
          </a:p>
          <a:p>
            <a:endParaRPr lang="en-US" dirty="0"/>
          </a:p>
        </p:txBody>
      </p:sp>
      <p:sp>
        <p:nvSpPr>
          <p:cNvPr id="4" name="Text Placeholder 3">
            <a:extLst>
              <a:ext uri="{FF2B5EF4-FFF2-40B4-BE49-F238E27FC236}">
                <a16:creationId xmlns:a16="http://schemas.microsoft.com/office/drawing/2014/main" id="{A0A931BA-50B7-09B6-B885-31C1974247DB}"/>
              </a:ext>
            </a:extLst>
          </p:cNvPr>
          <p:cNvSpPr>
            <a:spLocks noGrp="1"/>
          </p:cNvSpPr>
          <p:nvPr>
            <p:ph type="body" sz="quarter" idx="12"/>
          </p:nvPr>
        </p:nvSpPr>
        <p:spPr/>
        <p:txBody>
          <a:bodyPr>
            <a:normAutofit fontScale="92500" lnSpcReduction="10000"/>
          </a:bodyPr>
          <a:lstStyle/>
          <a:p>
            <a:r>
              <a:rPr lang="en-US" sz="2000" dirty="0">
                <a:effectLst/>
                <a:latin typeface="Aptos" panose="020B0004020202020204" pitchFamily="34" charset="0"/>
                <a:ea typeface="Calibri" panose="020F0502020204030204" pitchFamily="34" charset="0"/>
                <a:cs typeface="Aptos" panose="020B0004020202020204" pitchFamily="34" charset="0"/>
              </a:rPr>
              <a:t>As a reminder, NKC’s non-exempt (hourly) staff are entitled to an unpaid 30-minute meal period for each five hours worked in a shift. </a:t>
            </a:r>
          </a:p>
          <a:p>
            <a:endParaRPr lang="en-US" dirty="0"/>
          </a:p>
        </p:txBody>
      </p:sp>
    </p:spTree>
    <p:extLst>
      <p:ext uri="{BB962C8B-B14F-4D97-AF65-F5344CB8AC3E}">
        <p14:creationId xmlns:p14="http://schemas.microsoft.com/office/powerpoint/2010/main" val="170226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F5BBCC4-0763-5F70-376D-D00C55C4DA00}"/>
              </a:ext>
            </a:extLst>
          </p:cNvPr>
          <p:cNvSpPr>
            <a:spLocks noGrp="1"/>
          </p:cNvSpPr>
          <p:nvPr>
            <p:ph type="body" sz="quarter" idx="13"/>
          </p:nvPr>
        </p:nvSpPr>
        <p:spPr/>
        <p:txBody>
          <a:bodyPr>
            <a:normAutofit fontScale="77500" lnSpcReduction="20000"/>
          </a:bodyPr>
          <a:lstStyle/>
          <a:p>
            <a:r>
              <a:rPr lang="en-US" dirty="0"/>
              <a:t>Meal Premium</a:t>
            </a:r>
          </a:p>
        </p:txBody>
      </p:sp>
      <p:sp>
        <p:nvSpPr>
          <p:cNvPr id="3" name="Text Placeholder 2">
            <a:extLst>
              <a:ext uri="{FF2B5EF4-FFF2-40B4-BE49-F238E27FC236}">
                <a16:creationId xmlns:a16="http://schemas.microsoft.com/office/drawing/2014/main" id="{D1EB0736-D8A2-6A47-9CD0-FED0896782D3}"/>
              </a:ext>
            </a:extLst>
          </p:cNvPr>
          <p:cNvSpPr>
            <a:spLocks noGrp="1"/>
          </p:cNvSpPr>
          <p:nvPr>
            <p:ph type="body" sz="quarter" idx="14"/>
          </p:nvPr>
        </p:nvSpPr>
        <p:spPr>
          <a:xfrm>
            <a:off x="339726" y="1250303"/>
            <a:ext cx="11547474" cy="5284736"/>
          </a:xfrm>
        </p:spPr>
        <p:txBody>
          <a:bodyPr>
            <a:normAutofit fontScale="92500" lnSpcReduction="20000"/>
          </a:bodyPr>
          <a:lstStyle/>
          <a:p>
            <a:pPr marL="285750" marR="0" indent="-285750">
              <a:buFont typeface="Arial" panose="020B0604020202020204" pitchFamily="34" charset="0"/>
              <a:buChar char="•"/>
            </a:pPr>
            <a:r>
              <a:rPr lang="en-US" sz="1800" b="1" dirty="0">
                <a:effectLst/>
                <a:latin typeface="Aptos" panose="020B0004020202020204" pitchFamily="34" charset="0"/>
                <a:ea typeface="Calibri" panose="020F0502020204030204" pitchFamily="34" charset="0"/>
                <a:cs typeface="Aptos" panose="020B0004020202020204" pitchFamily="34" charset="0"/>
              </a:rPr>
              <a:t>It is possible for an employee to receive both a missed meal period premium and a late meal period premium for the same shift</a:t>
            </a:r>
            <a:r>
              <a:rPr lang="en-US" sz="1800" dirty="0">
                <a:effectLst/>
                <a:latin typeface="Aptos" panose="020B0004020202020204" pitchFamily="34" charset="0"/>
                <a:ea typeface="Calibri" panose="020F0502020204030204" pitchFamily="34" charset="0"/>
                <a:cs typeface="Aptos" panose="020B0004020202020204" pitchFamily="34" charset="0"/>
              </a:rPr>
              <a:t>. For example, if an employee working a 10-hour shift takes a meal period 6 ½ hours into the shift, that employee is entitled to the late meal premium because the meal period was not taken within the first 5 hours of the shift. </a:t>
            </a:r>
          </a:p>
          <a:p>
            <a:pPr marL="285750" marR="0" indent="-285750">
              <a:buFont typeface="Arial" panose="020B0604020202020204" pitchFamily="34" charset="0"/>
              <a:buChar char="•"/>
            </a:pPr>
            <a:r>
              <a:rPr lang="en-US" sz="1800" dirty="0">
                <a:effectLst/>
                <a:latin typeface="Aptos" panose="020B0004020202020204" pitchFamily="34" charset="0"/>
                <a:ea typeface="Calibri" panose="020F0502020204030204" pitchFamily="34" charset="0"/>
                <a:cs typeface="Aptos" panose="020B0004020202020204" pitchFamily="34" charset="0"/>
              </a:rPr>
              <a:t> If, after the employee takes that meal period at the 6 ½ hour mark, they don’t take a second break before leaving at the 10-hour mark, they are entitled to a </a:t>
            </a:r>
            <a:r>
              <a:rPr lang="en-US" sz="1800" b="1" dirty="0">
                <a:effectLst/>
                <a:latin typeface="Aptos" panose="020B0004020202020204" pitchFamily="34" charset="0"/>
                <a:ea typeface="Calibri" panose="020F0502020204030204" pitchFamily="34" charset="0"/>
                <a:cs typeface="Aptos" panose="020B0004020202020204" pitchFamily="34" charset="0"/>
              </a:rPr>
              <a:t>second</a:t>
            </a:r>
            <a:r>
              <a:rPr lang="en-US" sz="1800" dirty="0">
                <a:effectLst/>
                <a:latin typeface="Aptos" panose="020B0004020202020204" pitchFamily="34" charset="0"/>
                <a:ea typeface="Calibri" panose="020F0502020204030204" pitchFamily="34" charset="0"/>
                <a:cs typeface="Aptos" panose="020B0004020202020204" pitchFamily="34" charset="0"/>
              </a:rPr>
              <a:t> premium payment for the missed second period to which their shift length entitled them. </a:t>
            </a:r>
          </a:p>
          <a:p>
            <a:pPr marL="285750" marR="0" indent="-285750">
              <a:buFont typeface="Arial" panose="020B0604020202020204" pitchFamily="34" charset="0"/>
              <a:buChar char="•"/>
            </a:pPr>
            <a:r>
              <a:rPr lang="en-US" sz="1800" dirty="0">
                <a:effectLst/>
                <a:latin typeface="Aptos" panose="020B0004020202020204" pitchFamily="34" charset="0"/>
                <a:ea typeface="Calibri" panose="020F0502020204030204" pitchFamily="34" charset="0"/>
                <a:cs typeface="Aptos" panose="020B0004020202020204" pitchFamily="34" charset="0"/>
              </a:rPr>
              <a:t> Unfortunately, for shifts for which more than one meal period is allowed, ADP cannot tell the difference between a first meal period taken late and a second meal period – resulting in the application of just one meal premium in some cases where two were due. </a:t>
            </a:r>
          </a:p>
          <a:p>
            <a:pPr marL="285750" marR="0" indent="-285750">
              <a:buFont typeface="Arial" panose="020B0604020202020204" pitchFamily="34" charset="0"/>
              <a:buChar char="•"/>
            </a:pPr>
            <a:r>
              <a:rPr lang="en-US" sz="1800" dirty="0">
                <a:effectLst/>
                <a:latin typeface="Aptos" panose="020B0004020202020204" pitchFamily="34" charset="0"/>
                <a:ea typeface="Calibri" panose="020F0502020204030204" pitchFamily="34" charset="0"/>
                <a:cs typeface="Aptos" panose="020B0004020202020204" pitchFamily="34" charset="0"/>
              </a:rPr>
              <a:t> We are working with ADP to explore how we might update the system to avoid the need for any manual intervention. For the time being, supervisors will need to manually enter the second premium in this scenario.</a:t>
            </a:r>
          </a:p>
          <a:p>
            <a:pPr marL="285750" marR="0" indent="-285750">
              <a:buFont typeface="Arial" panose="020B0604020202020204" pitchFamily="34" charset="0"/>
              <a:buChar char="•"/>
            </a:pPr>
            <a:r>
              <a:rPr lang="en-US" sz="1800" dirty="0">
                <a:effectLst/>
                <a:latin typeface="Aptos" panose="020B0004020202020204" pitchFamily="34" charset="0"/>
                <a:ea typeface="Calibri" panose="020F0502020204030204" pitchFamily="34" charset="0"/>
                <a:cs typeface="Aptos" panose="020B0004020202020204" pitchFamily="34" charset="0"/>
              </a:rPr>
              <a:t>Of course, the best approach is to ensure everyone is taking all of their breaks (unless waived) timely. </a:t>
            </a:r>
          </a:p>
          <a:p>
            <a:pPr marL="285750" marR="0" indent="-285750">
              <a:buFont typeface="Arial" panose="020B0604020202020204" pitchFamily="34" charset="0"/>
              <a:buChar char="•"/>
            </a:pPr>
            <a:endParaRPr lang="en-US" sz="1800" dirty="0">
              <a:effectLst/>
              <a:latin typeface="Aptos" panose="020B0004020202020204" pitchFamily="34" charset="0"/>
              <a:ea typeface="Calibri" panose="020F0502020204030204" pitchFamily="34" charset="0"/>
              <a:cs typeface="Aptos" panose="020B0004020202020204" pitchFamily="34" charset="0"/>
            </a:endParaRPr>
          </a:p>
        </p:txBody>
      </p:sp>
    </p:spTree>
    <p:extLst>
      <p:ext uri="{BB962C8B-B14F-4D97-AF65-F5344CB8AC3E}">
        <p14:creationId xmlns:p14="http://schemas.microsoft.com/office/powerpoint/2010/main" val="3754837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1DDCF13-DAB9-3870-97E1-371A143FB0E8}"/>
              </a:ext>
            </a:extLst>
          </p:cNvPr>
          <p:cNvSpPr>
            <a:spLocks noGrp="1"/>
          </p:cNvSpPr>
          <p:nvPr>
            <p:ph type="body" sz="quarter" idx="10"/>
          </p:nvPr>
        </p:nvSpPr>
        <p:spPr>
          <a:xfrm>
            <a:off x="4432041" y="307910"/>
            <a:ext cx="7175241" cy="6316825"/>
          </a:xfrm>
        </p:spPr>
        <p:txBody>
          <a:bodyPr anchor="ctr">
            <a:normAutofit/>
          </a:bodyPr>
          <a:lstStyle/>
          <a:p>
            <a:r>
              <a:rPr lang="en-US" sz="1800" dirty="0"/>
              <a:t>Talent Acquisition Operations Coordinator: sends out DocuSign – Meal Waiver to NKC email a week before hire date (after it creates an e-mail).</a:t>
            </a:r>
          </a:p>
          <a:p>
            <a:r>
              <a:rPr lang="en-US" sz="1800" dirty="0"/>
              <a:t>Payroll Manager: Reviews Meal Waiver form during New Hire Orientation</a:t>
            </a:r>
          </a:p>
          <a:p>
            <a:r>
              <a:rPr lang="en-US" sz="1800" dirty="0"/>
              <a:t>Human Resource Data &amp; Systems Specialist: Update ADP with waiver information. </a:t>
            </a:r>
          </a:p>
          <a:p>
            <a:endParaRPr lang="en-US" sz="1800" dirty="0"/>
          </a:p>
        </p:txBody>
      </p:sp>
      <p:sp>
        <p:nvSpPr>
          <p:cNvPr id="9" name="Text Placeholder 2">
            <a:extLst>
              <a:ext uri="{FF2B5EF4-FFF2-40B4-BE49-F238E27FC236}">
                <a16:creationId xmlns:a16="http://schemas.microsoft.com/office/drawing/2014/main" id="{86CAC36C-0B76-7FF6-298B-41E07F382D6C}"/>
              </a:ext>
            </a:extLst>
          </p:cNvPr>
          <p:cNvSpPr>
            <a:spLocks noGrp="1"/>
          </p:cNvSpPr>
          <p:nvPr>
            <p:ph type="body" sz="quarter" idx="11"/>
          </p:nvPr>
        </p:nvSpPr>
        <p:spPr>
          <a:xfrm>
            <a:off x="509589" y="818464"/>
            <a:ext cx="3115007" cy="2355560"/>
          </a:xfrm>
        </p:spPr>
        <p:txBody>
          <a:bodyPr/>
          <a:lstStyle/>
          <a:p>
            <a:r>
              <a:rPr lang="en-US" dirty="0"/>
              <a:t>New Hires</a:t>
            </a:r>
          </a:p>
        </p:txBody>
      </p:sp>
      <p:sp>
        <p:nvSpPr>
          <p:cNvPr id="2" name="Text Placeholder 1">
            <a:extLst>
              <a:ext uri="{FF2B5EF4-FFF2-40B4-BE49-F238E27FC236}">
                <a16:creationId xmlns:a16="http://schemas.microsoft.com/office/drawing/2014/main" id="{B38BF190-2136-108B-DADD-7B7792FFDA4E}"/>
              </a:ext>
            </a:extLst>
          </p:cNvPr>
          <p:cNvSpPr>
            <a:spLocks noGrp="1"/>
          </p:cNvSpPr>
          <p:nvPr>
            <p:ph type="body" sz="quarter" idx="12"/>
          </p:nvPr>
        </p:nvSpPr>
        <p:spPr>
          <a:xfrm>
            <a:off x="509589" y="3871670"/>
            <a:ext cx="3115007" cy="2167870"/>
          </a:xfrm>
        </p:spPr>
        <p:txBody>
          <a:bodyPr>
            <a:normAutofit/>
          </a:bodyPr>
          <a:lstStyle/>
          <a:p>
            <a:r>
              <a:rPr lang="en-US" dirty="0"/>
              <a:t>Meal Waiver Form</a:t>
            </a:r>
          </a:p>
        </p:txBody>
      </p:sp>
    </p:spTree>
    <p:extLst>
      <p:ext uri="{BB962C8B-B14F-4D97-AF65-F5344CB8AC3E}">
        <p14:creationId xmlns:p14="http://schemas.microsoft.com/office/powerpoint/2010/main" val="423915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551A908-BB16-D0F9-44EA-578478C2D17C}"/>
              </a:ext>
            </a:extLst>
          </p:cNvPr>
          <p:cNvSpPr>
            <a:spLocks noGrp="1"/>
          </p:cNvSpPr>
          <p:nvPr>
            <p:ph type="body" sz="quarter" idx="13"/>
          </p:nvPr>
        </p:nvSpPr>
        <p:spPr/>
        <p:txBody>
          <a:bodyPr>
            <a:normAutofit fontScale="77500" lnSpcReduction="20000"/>
          </a:bodyPr>
          <a:lstStyle/>
          <a:p>
            <a:r>
              <a:rPr lang="en-US" dirty="0"/>
              <a:t> </a:t>
            </a:r>
          </a:p>
        </p:txBody>
      </p:sp>
      <p:sp>
        <p:nvSpPr>
          <p:cNvPr id="6" name="Title 1">
            <a:extLst>
              <a:ext uri="{FF2B5EF4-FFF2-40B4-BE49-F238E27FC236}">
                <a16:creationId xmlns:a16="http://schemas.microsoft.com/office/drawing/2014/main" id="{4F4F1FB4-129E-9862-F0C4-0B1A5E7BD7A1}"/>
              </a:ext>
            </a:extLst>
          </p:cNvPr>
          <p:cNvSpPr>
            <a:spLocks noGrp="1"/>
          </p:cNvSpPr>
          <p:nvPr/>
        </p:nvSpPr>
        <p:spPr>
          <a:xfrm>
            <a:off x="207820" y="-567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1A5B72"/>
                </a:solidFill>
              </a:rPr>
              <a:t>Requesting - Meal Waiver Form</a:t>
            </a:r>
          </a:p>
        </p:txBody>
      </p:sp>
      <p:sp>
        <p:nvSpPr>
          <p:cNvPr id="7" name="Content Placeholder 4">
            <a:extLst>
              <a:ext uri="{FF2B5EF4-FFF2-40B4-BE49-F238E27FC236}">
                <a16:creationId xmlns:a16="http://schemas.microsoft.com/office/drawing/2014/main" id="{7CA2C9B3-372C-FCF2-2530-CAD5DB61BD24}"/>
              </a:ext>
            </a:extLst>
          </p:cNvPr>
          <p:cNvSpPr>
            <a:spLocks noGrp="1"/>
          </p:cNvSpPr>
          <p:nvPr>
            <p:ph type="body" sz="quarter" idx="14"/>
          </p:nvPr>
        </p:nvSpPr>
        <p:spPr>
          <a:xfrm>
            <a:off x="407329" y="1803615"/>
            <a:ext cx="7239244" cy="37000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2">
                    <a:lumMod val="50000"/>
                  </a:schemeClr>
                </a:solidFill>
                <a:latin typeface="Grotesque MT Std Light" panose="020B0304020202020204" pitchFamily="34" charset="0"/>
              </a:rPr>
              <a:t>Employee e-mails people team: </a:t>
            </a:r>
            <a:r>
              <a:rPr lang="en-US" dirty="0">
                <a:solidFill>
                  <a:schemeClr val="bg2">
                    <a:lumMod val="50000"/>
                  </a:schemeClr>
                </a:solidFill>
                <a:latin typeface="Grotesque MT Std Light" panose="020B0304020202020204" pitchFamily="34" charset="0"/>
                <a:hlinkClick r:id="rId2">
                  <a:extLst>
                    <a:ext uri="{A12FA001-AC4F-418D-AE19-62706E023703}">
                      <ahyp:hlinkClr xmlns:ahyp="http://schemas.microsoft.com/office/drawing/2018/hyperlinkcolor" val="tx"/>
                    </a:ext>
                  </a:extLst>
                </a:hlinkClick>
              </a:rPr>
              <a:t>people@nwkidney.org</a:t>
            </a:r>
            <a:r>
              <a:rPr lang="en-US" dirty="0">
                <a:solidFill>
                  <a:schemeClr val="bg2">
                    <a:lumMod val="50000"/>
                  </a:schemeClr>
                </a:solidFill>
                <a:latin typeface="Grotesque MT Std Light" panose="020B0304020202020204" pitchFamily="34" charset="0"/>
              </a:rPr>
              <a:t> requesting form</a:t>
            </a:r>
          </a:p>
          <a:p>
            <a:r>
              <a:rPr lang="en-US" dirty="0">
                <a:solidFill>
                  <a:schemeClr val="bg2">
                    <a:lumMod val="50000"/>
                  </a:schemeClr>
                </a:solidFill>
                <a:latin typeface="Grotesque MT Std Light" panose="020B0304020202020204" pitchFamily="34" charset="0"/>
              </a:rPr>
              <a:t>Email will be sent to employee work e-mail address from Docu-sign to fill out and sign</a:t>
            </a:r>
          </a:p>
          <a:p>
            <a:r>
              <a:rPr lang="en-US" dirty="0">
                <a:solidFill>
                  <a:schemeClr val="bg2">
                    <a:lumMod val="50000"/>
                  </a:schemeClr>
                </a:solidFill>
                <a:latin typeface="Grotesque MT Std Light" panose="020B0304020202020204" pitchFamily="34" charset="0"/>
              </a:rPr>
              <a:t>Form will go to the Manager to review &amp; approve</a:t>
            </a:r>
          </a:p>
          <a:p>
            <a:r>
              <a:rPr lang="en-US" dirty="0">
                <a:solidFill>
                  <a:schemeClr val="bg2">
                    <a:lumMod val="50000"/>
                  </a:schemeClr>
                </a:solidFill>
                <a:latin typeface="Grotesque MT Std Light" panose="020B0304020202020204" pitchFamily="34" charset="0"/>
              </a:rPr>
              <a:t> The People team will update ADP with waiver information</a:t>
            </a:r>
          </a:p>
          <a:p>
            <a:endParaRPr lang="en-US" dirty="0"/>
          </a:p>
        </p:txBody>
      </p:sp>
      <p:pic>
        <p:nvPicPr>
          <p:cNvPr id="4" name="Picture 3">
            <a:extLst>
              <a:ext uri="{FF2B5EF4-FFF2-40B4-BE49-F238E27FC236}">
                <a16:creationId xmlns:a16="http://schemas.microsoft.com/office/drawing/2014/main" id="{25954C30-1DF7-C5A0-F7B0-DE511D937829}"/>
              </a:ext>
            </a:extLst>
          </p:cNvPr>
          <p:cNvPicPr>
            <a:picLocks noChangeAspect="1"/>
          </p:cNvPicPr>
          <p:nvPr/>
        </p:nvPicPr>
        <p:blipFill>
          <a:blip r:embed="rId3"/>
          <a:stretch>
            <a:fillRect/>
          </a:stretch>
        </p:blipFill>
        <p:spPr>
          <a:xfrm>
            <a:off x="7751348" y="1183053"/>
            <a:ext cx="4115157" cy="519729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93813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3B7B2E1-DBBE-F3FB-6D15-65A145E1A4D7}"/>
              </a:ext>
            </a:extLst>
          </p:cNvPr>
          <p:cNvSpPr>
            <a:spLocks noGrp="1"/>
          </p:cNvSpPr>
          <p:nvPr>
            <p:ph type="body" sz="quarter" idx="10"/>
          </p:nvPr>
        </p:nvSpPr>
        <p:spPr>
          <a:xfrm>
            <a:off x="5033963" y="818463"/>
            <a:ext cx="5881085" cy="5221076"/>
          </a:xfr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solidFill>
                  <a:srgbClr val="595959"/>
                </a:solidFill>
              </a:rPr>
              <a:t>Employee e-mails people team: </a:t>
            </a:r>
            <a:r>
              <a:rPr lang="en-US" sz="1800" dirty="0">
                <a:solidFill>
                  <a:srgbClr val="595959"/>
                </a:solidFill>
                <a:hlinkClick r:id="rId2">
                  <a:extLst>
                    <a:ext uri="{A12FA001-AC4F-418D-AE19-62706E023703}">
                      <ahyp:hlinkClr xmlns:ahyp="http://schemas.microsoft.com/office/drawing/2018/hyperlinkcolor" val="tx"/>
                    </a:ext>
                  </a:extLst>
                </a:hlinkClick>
              </a:rPr>
              <a:t>people@nwkidney.org</a:t>
            </a:r>
            <a:r>
              <a:rPr lang="en-US" sz="1800" dirty="0">
                <a:solidFill>
                  <a:srgbClr val="595959"/>
                </a:solidFill>
              </a:rPr>
              <a:t> requesting form</a:t>
            </a:r>
          </a:p>
          <a:p>
            <a:r>
              <a:rPr lang="en-US" sz="1800" dirty="0">
                <a:solidFill>
                  <a:srgbClr val="595959"/>
                </a:solidFill>
              </a:rPr>
              <a:t>Email will be sent to employee work e-mail address from Docu-sign to fill out and sign</a:t>
            </a:r>
          </a:p>
          <a:p>
            <a:r>
              <a:rPr lang="en-US" sz="1800" dirty="0">
                <a:solidFill>
                  <a:srgbClr val="595959"/>
                </a:solidFill>
              </a:rPr>
              <a:t>Form will go to the Manager to review &amp; approve</a:t>
            </a:r>
          </a:p>
          <a:p>
            <a:r>
              <a:rPr lang="en-US" sz="1800" dirty="0">
                <a:solidFill>
                  <a:srgbClr val="595959"/>
                </a:solidFill>
              </a:rPr>
              <a:t> The People team will update ADP with revoke waiver information</a:t>
            </a:r>
          </a:p>
          <a:p>
            <a:endParaRPr lang="en-US" sz="1800" dirty="0">
              <a:solidFill>
                <a:srgbClr val="595959"/>
              </a:solidFill>
            </a:endParaRPr>
          </a:p>
        </p:txBody>
      </p:sp>
      <p:sp>
        <p:nvSpPr>
          <p:cNvPr id="2" name="Text Placeholder 1">
            <a:extLst>
              <a:ext uri="{FF2B5EF4-FFF2-40B4-BE49-F238E27FC236}">
                <a16:creationId xmlns:a16="http://schemas.microsoft.com/office/drawing/2014/main" id="{CAC420FF-243D-66E9-204D-D7B312364BCC}"/>
              </a:ext>
            </a:extLst>
          </p:cNvPr>
          <p:cNvSpPr>
            <a:spLocks noGrp="1"/>
          </p:cNvSpPr>
          <p:nvPr>
            <p:ph type="body" sz="quarter" idx="11"/>
          </p:nvPr>
        </p:nvSpPr>
        <p:spPr>
          <a:xfrm>
            <a:off x="509589" y="589086"/>
            <a:ext cx="3481386" cy="2584939"/>
          </a:xfrm>
        </p:spPr>
        <p:txBody>
          <a:bodyPr anchor="ctr">
            <a:normAutofit/>
          </a:bodyPr>
          <a:lstStyle/>
          <a:p>
            <a:r>
              <a:rPr lang="en-US" dirty="0"/>
              <a:t>Requesting Meal Waiver – Revoke Form</a:t>
            </a:r>
          </a:p>
        </p:txBody>
      </p:sp>
      <p:pic>
        <p:nvPicPr>
          <p:cNvPr id="16" name="Picture 15">
            <a:extLst>
              <a:ext uri="{FF2B5EF4-FFF2-40B4-BE49-F238E27FC236}">
                <a16:creationId xmlns:a16="http://schemas.microsoft.com/office/drawing/2014/main" id="{04B4B97C-3AC1-5916-743D-AA3A9B78F1FA}"/>
              </a:ext>
            </a:extLst>
          </p:cNvPr>
          <p:cNvPicPr>
            <a:picLocks noChangeAspect="1"/>
          </p:cNvPicPr>
          <p:nvPr/>
        </p:nvPicPr>
        <p:blipFill>
          <a:blip r:embed="rId3"/>
          <a:srcRect l="1051" r="5040" b="1"/>
          <a:stretch/>
        </p:blipFill>
        <p:spPr>
          <a:xfrm>
            <a:off x="1" y="3578227"/>
            <a:ext cx="4176347" cy="3279775"/>
          </a:xfrm>
          <a:prstGeom prst="rect">
            <a:avLst/>
          </a:prstGeom>
          <a:noFill/>
        </p:spPr>
      </p:pic>
    </p:spTree>
    <p:extLst>
      <p:ext uri="{BB962C8B-B14F-4D97-AF65-F5344CB8AC3E}">
        <p14:creationId xmlns:p14="http://schemas.microsoft.com/office/powerpoint/2010/main" val="292917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2F22436-215E-C381-3E4E-FA71783FD3A7}"/>
              </a:ext>
            </a:extLst>
          </p:cNvPr>
          <p:cNvSpPr>
            <a:spLocks noGrp="1"/>
          </p:cNvSpPr>
          <p:nvPr>
            <p:ph type="body" sz="quarter" idx="13"/>
          </p:nvPr>
        </p:nvSpPr>
        <p:spPr>
          <a:xfrm>
            <a:off x="339437" y="318621"/>
            <a:ext cx="10383983" cy="574753"/>
          </a:xfrm>
        </p:spPr>
        <p:txBody>
          <a:bodyPr anchor="ctr">
            <a:normAutofit/>
          </a:bodyPr>
          <a:lstStyle/>
          <a:p>
            <a:pPr>
              <a:lnSpc>
                <a:spcPct val="140000"/>
              </a:lnSpc>
            </a:pPr>
            <a:r>
              <a:rPr lang="en-US" sz="2200" dirty="0"/>
              <a:t>Employee – Attestation Answers during </a:t>
            </a:r>
          </a:p>
        </p:txBody>
      </p:sp>
      <p:sp>
        <p:nvSpPr>
          <p:cNvPr id="3" name="Text Placeholder 2">
            <a:extLst>
              <a:ext uri="{FF2B5EF4-FFF2-40B4-BE49-F238E27FC236}">
                <a16:creationId xmlns:a16="http://schemas.microsoft.com/office/drawing/2014/main" id="{8EE41688-9CA1-0778-EC5A-E3F4EF2B79B9}"/>
              </a:ext>
            </a:extLst>
          </p:cNvPr>
          <p:cNvSpPr>
            <a:spLocks noGrp="1"/>
          </p:cNvSpPr>
          <p:nvPr>
            <p:ph type="body" sz="quarter" idx="14"/>
          </p:nvPr>
        </p:nvSpPr>
        <p:spPr>
          <a:xfrm>
            <a:off x="339726" y="1482025"/>
            <a:ext cx="7239244" cy="5053013"/>
          </a:xfrm>
        </p:spPr>
        <p:txBody>
          <a:bodyPr>
            <a:normAutofit fontScale="92500" lnSpcReduction="20000"/>
          </a:bodyPr>
          <a:lstStyle/>
          <a:p>
            <a:pPr rtl="0" fontAlgn="base"/>
            <a:r>
              <a:rPr lang="en-US" sz="2000" b="0" i="0" u="none" strike="noStrike" dirty="0">
                <a:effectLst/>
              </a:rPr>
              <a:t>At the end of the day, on the timeclock, online, or on the mobile app you are using: </a:t>
            </a:r>
            <a:r>
              <a:rPr lang="en-US" sz="2000" b="0" i="0" dirty="0">
                <a:effectLst/>
              </a:rPr>
              <a:t>​</a:t>
            </a:r>
          </a:p>
          <a:p>
            <a:pPr rtl="0" fontAlgn="base"/>
            <a:r>
              <a:rPr lang="en-US" sz="2000" b="0" i="0" u="none" strike="noStrike" dirty="0">
                <a:effectLst/>
              </a:rPr>
              <a:t>Click on Clock Out for the Day Select: </a:t>
            </a:r>
          </a:p>
          <a:p>
            <a:pPr rtl="0" fontAlgn="base"/>
            <a:r>
              <a:rPr lang="en-US" sz="2000" b="1" i="0" u="none" strike="noStrike" dirty="0">
                <a:solidFill>
                  <a:srgbClr val="FF0000"/>
                </a:solidFill>
                <a:effectLst/>
              </a:rPr>
              <a:t>I have an approved Meal Waiver on file.</a:t>
            </a:r>
            <a:r>
              <a:rPr lang="en-US" sz="2000" b="1" i="0" dirty="0">
                <a:solidFill>
                  <a:srgbClr val="FF0000"/>
                </a:solidFill>
                <a:effectLst/>
              </a:rPr>
              <a:t>​</a:t>
            </a:r>
          </a:p>
          <a:p>
            <a:pPr rtl="0" fontAlgn="base"/>
            <a:r>
              <a:rPr lang="en-US" sz="2000" b="1" i="0" u="sng" strike="noStrike" dirty="0">
                <a:effectLst/>
              </a:rPr>
              <a:t>Submit Answer: </a:t>
            </a:r>
            <a:r>
              <a:rPr lang="en-US" sz="2000" b="0" i="0" u="none" strike="noStrike" dirty="0">
                <a:effectLst/>
              </a:rPr>
              <a:t>This will remove the meal premium</a:t>
            </a:r>
          </a:p>
          <a:p>
            <a:pPr rtl="0" fontAlgn="base"/>
            <a:r>
              <a:rPr lang="en-US" sz="2000" b="0" i="0" u="none" strike="noStrike" dirty="0">
                <a:effectLst/>
              </a:rPr>
              <a:t>from auto-generating in the timecard</a:t>
            </a:r>
            <a:endParaRPr lang="en-US" sz="2000" b="0" i="0" dirty="0">
              <a:effectLst/>
            </a:endParaRPr>
          </a:p>
          <a:p>
            <a:r>
              <a:rPr lang="en-US" sz="2000" b="1" u="sng" dirty="0"/>
              <a:t>Please note: </a:t>
            </a:r>
            <a:r>
              <a:rPr lang="en-US" sz="2000" dirty="0"/>
              <a:t>If an employee </a:t>
            </a:r>
            <a:r>
              <a:rPr lang="en-US" sz="2000" b="1" dirty="0">
                <a:solidFill>
                  <a:srgbClr val="FF0000"/>
                </a:solidFill>
              </a:rPr>
              <a:t>does not have a meal waiver on file </a:t>
            </a:r>
            <a:r>
              <a:rPr lang="en-US" sz="2000" dirty="0"/>
              <a:t>and selects the option indicating, "I have an approved Meal Waiver on file," the system will REJECT the punch. In this case, the employee will need to go through the process of clocking out again.</a:t>
            </a:r>
          </a:p>
        </p:txBody>
      </p:sp>
      <p:pic>
        <p:nvPicPr>
          <p:cNvPr id="9" name="Picture 8">
            <a:extLst>
              <a:ext uri="{FF2B5EF4-FFF2-40B4-BE49-F238E27FC236}">
                <a16:creationId xmlns:a16="http://schemas.microsoft.com/office/drawing/2014/main" id="{445E98B8-D23E-1523-4FF2-72B42FFD66C6}"/>
              </a:ext>
            </a:extLst>
          </p:cNvPr>
          <p:cNvPicPr>
            <a:picLocks noChangeAspect="1"/>
          </p:cNvPicPr>
          <p:nvPr/>
        </p:nvPicPr>
        <p:blipFill>
          <a:blip r:embed="rId2"/>
          <a:stretch>
            <a:fillRect/>
          </a:stretch>
        </p:blipFill>
        <p:spPr>
          <a:xfrm>
            <a:off x="7453641" y="1130061"/>
            <a:ext cx="4260609" cy="3129588"/>
          </a:xfrm>
          <a:prstGeom prst="rect">
            <a:avLst/>
          </a:prstGeom>
        </p:spPr>
      </p:pic>
    </p:spTree>
    <p:extLst>
      <p:ext uri="{BB962C8B-B14F-4D97-AF65-F5344CB8AC3E}">
        <p14:creationId xmlns:p14="http://schemas.microsoft.com/office/powerpoint/2010/main" val="3873690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1E7A57A-6F73-0FBE-812D-35121F45C585}"/>
              </a:ext>
            </a:extLst>
          </p:cNvPr>
          <p:cNvSpPr>
            <a:spLocks noGrp="1"/>
          </p:cNvSpPr>
          <p:nvPr>
            <p:ph type="body" sz="quarter" idx="13"/>
          </p:nvPr>
        </p:nvSpPr>
        <p:spPr/>
        <p:txBody>
          <a:bodyPr>
            <a:normAutofit fontScale="77500" lnSpcReduction="20000"/>
          </a:bodyPr>
          <a:lstStyle/>
          <a:p>
            <a:r>
              <a:rPr lang="en-US" dirty="0"/>
              <a:t>Manager</a:t>
            </a:r>
          </a:p>
        </p:txBody>
      </p:sp>
      <p:sp>
        <p:nvSpPr>
          <p:cNvPr id="3" name="Text Placeholder 2">
            <a:extLst>
              <a:ext uri="{FF2B5EF4-FFF2-40B4-BE49-F238E27FC236}">
                <a16:creationId xmlns:a16="http://schemas.microsoft.com/office/drawing/2014/main" id="{3BD05CDA-163F-E92D-E5E4-962E7ABD8C75}"/>
              </a:ext>
            </a:extLst>
          </p:cNvPr>
          <p:cNvSpPr>
            <a:spLocks noGrp="1"/>
          </p:cNvSpPr>
          <p:nvPr>
            <p:ph type="body" sz="quarter" idx="14"/>
          </p:nvPr>
        </p:nvSpPr>
        <p:spPr/>
        <p:txBody>
          <a:bodyPr/>
          <a:lstStyle/>
          <a:p>
            <a:r>
              <a:rPr lang="en-US" sz="1800" b="0" i="0" u="none" strike="noStrike" dirty="0">
                <a:solidFill>
                  <a:srgbClr val="000000"/>
                </a:solidFill>
                <a:effectLst/>
                <a:latin typeface="Aptos Display" panose="020B0004020202020204" pitchFamily="34" charset="0"/>
              </a:rPr>
              <a:t>Manager – Who has a waiver form?</a:t>
            </a:r>
          </a:p>
          <a:p>
            <a:endParaRPr lang="en-US" sz="1800" dirty="0">
              <a:solidFill>
                <a:srgbClr val="000000"/>
              </a:solidFill>
              <a:latin typeface="Aptos Display" panose="020B0004020202020204" pitchFamily="34" charset="0"/>
            </a:endParaRPr>
          </a:p>
          <a:p>
            <a:r>
              <a:rPr lang="en-US" sz="1800" b="0" i="0" u="none" strike="noStrike" dirty="0">
                <a:solidFill>
                  <a:srgbClr val="000000"/>
                </a:solidFill>
                <a:effectLst/>
                <a:latin typeface="Aptos" panose="020B0004020202020204" pitchFamily="34" charset="0"/>
              </a:rPr>
              <a:t>Log into Workforce Manager and select the menu at the top left of the screen. </a:t>
            </a:r>
          </a:p>
          <a:p>
            <a:endParaRPr lang="en-US" sz="1800" b="0" i="0" u="none" strike="noStrike" dirty="0">
              <a:solidFill>
                <a:srgbClr val="000000"/>
              </a:solidFill>
              <a:effectLst/>
              <a:latin typeface="Aptos" panose="020B0004020202020204" pitchFamily="34" charset="0"/>
            </a:endParaRPr>
          </a:p>
          <a:p>
            <a:endParaRPr lang="en-US" sz="1800" dirty="0">
              <a:solidFill>
                <a:srgbClr val="000000"/>
              </a:solidFill>
              <a:latin typeface="Aptos" panose="020B0004020202020204" pitchFamily="34" charset="0"/>
            </a:endParaRPr>
          </a:p>
          <a:p>
            <a:r>
              <a:rPr lang="en-US" sz="1800" b="0" i="0" u="none" strike="noStrike" dirty="0">
                <a:solidFill>
                  <a:srgbClr val="000000"/>
                </a:solidFill>
                <a:effectLst/>
                <a:latin typeface="Aptos" panose="020B0004020202020204" pitchFamily="34" charset="0"/>
              </a:rPr>
              <a:t>Click on </a:t>
            </a:r>
            <a:r>
              <a:rPr lang="en-US" sz="1800" b="0" i="0" u="none" strike="noStrike" dirty="0" err="1">
                <a:solidFill>
                  <a:srgbClr val="000000"/>
                </a:solidFill>
                <a:effectLst/>
                <a:latin typeface="Aptos" panose="020B0004020202020204" pitchFamily="34" charset="0"/>
              </a:rPr>
              <a:t>Dataviews</a:t>
            </a:r>
            <a:r>
              <a:rPr lang="en-US" sz="1800" b="0" i="0" u="none" strike="noStrike" dirty="0">
                <a:solidFill>
                  <a:srgbClr val="000000"/>
                </a:solidFill>
                <a:effectLst/>
                <a:latin typeface="Aptos" panose="020B0004020202020204" pitchFamily="34" charset="0"/>
              </a:rPr>
              <a:t> &amp; Reports &gt; Dataview Library </a:t>
            </a:r>
            <a:endParaRPr lang="en-US" dirty="0"/>
          </a:p>
        </p:txBody>
      </p:sp>
      <p:pic>
        <p:nvPicPr>
          <p:cNvPr id="2050" name="Picture 2" descr="A screenshot of a computer&#10;&#10;Description automatically generated">
            <a:extLst>
              <a:ext uri="{FF2B5EF4-FFF2-40B4-BE49-F238E27FC236}">
                <a16:creationId xmlns:a16="http://schemas.microsoft.com/office/drawing/2014/main" id="{2A581C85-227B-6115-5AE4-517E5CCD7967}"/>
              </a:ext>
            </a:extLst>
          </p:cNvPr>
          <p:cNvPicPr>
            <a:picLocks noGrp="1" noChangeAspect="1" noChangeArrowheads="1"/>
          </p:cNvPicPr>
          <p:nvPr>
            <p:ph type="pic" sz="quarter" idx="15"/>
          </p:nvPr>
        </p:nvPicPr>
        <p:blipFill>
          <a:blip r:embed="rId2">
            <a:extLst>
              <a:ext uri="{28A0092B-C50C-407E-A947-70E740481C1C}">
                <a14:useLocalDpi xmlns:a14="http://schemas.microsoft.com/office/drawing/2010/main" val="0"/>
              </a:ext>
            </a:extLst>
          </a:blip>
          <a:srcRect t="10885" b="1088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Arrow Connector 5">
            <a:extLst>
              <a:ext uri="{FF2B5EF4-FFF2-40B4-BE49-F238E27FC236}">
                <a16:creationId xmlns:a16="http://schemas.microsoft.com/office/drawing/2014/main" id="{68A180EC-886C-CBCB-EEB4-3E2278BA3CFE}"/>
              </a:ext>
            </a:extLst>
          </p:cNvPr>
          <p:cNvCxnSpPr/>
          <p:nvPr/>
        </p:nvCxnSpPr>
        <p:spPr>
          <a:xfrm>
            <a:off x="6308249" y="5262465"/>
            <a:ext cx="1380931" cy="101703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pic>
        <p:nvPicPr>
          <p:cNvPr id="2052" name="Picture 4">
            <a:extLst>
              <a:ext uri="{FF2B5EF4-FFF2-40B4-BE49-F238E27FC236}">
                <a16:creationId xmlns:a16="http://schemas.microsoft.com/office/drawing/2014/main" id="{FDFD8FBB-033E-6521-8EB1-72F2F3215F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2788" y="3608481"/>
            <a:ext cx="1724025" cy="40005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Arrow Connector 7">
            <a:extLst>
              <a:ext uri="{FF2B5EF4-FFF2-40B4-BE49-F238E27FC236}">
                <a16:creationId xmlns:a16="http://schemas.microsoft.com/office/drawing/2014/main" id="{A22BAB25-CBD6-7DB7-9D08-167A92645015}"/>
              </a:ext>
            </a:extLst>
          </p:cNvPr>
          <p:cNvCxnSpPr/>
          <p:nvPr/>
        </p:nvCxnSpPr>
        <p:spPr>
          <a:xfrm flipV="1">
            <a:off x="1754155" y="3825551"/>
            <a:ext cx="1287625" cy="270588"/>
          </a:xfrm>
          <a:prstGeom prst="straightConnector1">
            <a:avLst/>
          </a:prstGeom>
          <a:ln w="762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5709295"/>
      </p:ext>
    </p:extLst>
  </p:cSld>
  <p:clrMapOvr>
    <a:masterClrMapping/>
  </p:clrMapOvr>
</p:sld>
</file>

<file path=ppt/theme/theme1.xml><?xml version="1.0" encoding="utf-8"?>
<a:theme xmlns:a="http://schemas.openxmlformats.org/drawingml/2006/main" name="2022 Masters">
  <a:themeElements>
    <a:clrScheme name="NWKC 2022">
      <a:dk1>
        <a:srgbClr val="000000"/>
      </a:dk1>
      <a:lt1>
        <a:srgbClr val="FFFFFF"/>
      </a:lt1>
      <a:dk2>
        <a:srgbClr val="44546A"/>
      </a:dk2>
      <a:lt2>
        <a:srgbClr val="E7E6E6"/>
      </a:lt2>
      <a:accent1>
        <a:srgbClr val="36C3A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eal Waiver Manager Training 013025" id="{918F799F-E8DF-40A9-9327-B03DE332716F}" vid="{F0BCCB7F-924D-42F0-8214-463377F7BF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BF182BEF8F93C48BA24624D2AE54434" ma:contentTypeVersion="10" ma:contentTypeDescription="Create a new document." ma:contentTypeScope="" ma:versionID="3e49f84b4324b463d7b2d661f1c42b22">
  <xsd:schema xmlns:xsd="http://www.w3.org/2001/XMLSchema" xmlns:xs="http://www.w3.org/2001/XMLSchema" xmlns:p="http://schemas.microsoft.com/office/2006/metadata/properties" xmlns:ns3="79aba34c-02b0-4bae-9938-713cdeae6c97" targetNamespace="http://schemas.microsoft.com/office/2006/metadata/properties" ma:root="true" ma:fieldsID="610a7cf0af39bdf9cbd6c63273d1113f" ns3:_="">
    <xsd:import namespace="79aba34c-02b0-4bae-9938-713cdeae6c9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aba34c-02b0-4bae-9938-713cdeae6c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87AF4D-ED5A-4244-9C73-0B3789281A93}">
  <ds:schemaRefs>
    <ds:schemaRef ds:uri="http://schemas.microsoft.com/office/2006/metadata/properties"/>
    <ds:schemaRef ds:uri="http://www.w3.org/XML/1998/namespace"/>
    <ds:schemaRef ds:uri="http://schemas.openxmlformats.org/package/2006/metadata/core-properties"/>
    <ds:schemaRef ds:uri="79aba34c-02b0-4bae-9938-713cdeae6c97"/>
    <ds:schemaRef ds:uri="http://purl.org/dc/elements/1.1/"/>
    <ds:schemaRef ds:uri="http://schemas.microsoft.com/office/2006/documentManagement/types"/>
    <ds:schemaRef ds:uri="http://purl.org/dc/term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064E7835-4E4E-48F8-8990-48569735EC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aba34c-02b0-4bae-9938-713cdeae6c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7F29B8-B477-4279-A0BC-F9F4544EA2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Meal Waiver Manager Training 013125 (3)</Template>
  <TotalTime>0</TotalTime>
  <Words>1371</Words>
  <Application>Microsoft Office PowerPoint</Application>
  <PresentationFormat>Widescreen</PresentationFormat>
  <Paragraphs>93</Paragraphs>
  <Slides>15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Aptos Display</vt:lpstr>
      <vt:lpstr>Arial</vt:lpstr>
      <vt:lpstr>Calibri</vt:lpstr>
      <vt:lpstr>Grotesque MT Std</vt:lpstr>
      <vt:lpstr>Grotesque MT Std Light</vt:lpstr>
      <vt:lpstr>Symbol</vt:lpstr>
      <vt:lpstr>Verdana</vt:lpstr>
      <vt:lpstr>2022 Masters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Jared Leingang</dc:creator>
  <cp:lastModifiedBy>Jared Leingang</cp:lastModifiedBy>
  <cp:revision>1</cp:revision>
  <cp:lastPrinted>2025-01-28T00:24:02Z</cp:lastPrinted>
  <dcterms:created xsi:type="dcterms:W3CDTF">2025-02-04T22:44:09Z</dcterms:created>
  <dcterms:modified xsi:type="dcterms:W3CDTF">2025-02-04T22:44:54Z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0x0101006BF182BEF8F93C48BA24624D2AE54434</vt:lpwstr>
  </property>
  <property fmtid="{D5CDD505-2E9C-101B-9397-08002B2CF9AE}" pid="3" name="SharedWithUsers">
    <vt:lpwstr>53;#Anne Jamieson;#135;#Heather Samarin (UX Consultant);#3;#Andrew Voorhies</vt:lpwstr>
  </property>
  <property fmtid="{D5CDD505-2E9C-101B-9397-08002B2CF9AE}" pid="4" name="ComplianceAssetId">
    <vt:lpwstr/>
  </property>
</Properties>
</file>