
<file path=[Content_Types].xml><?xml version="1.0" encoding="utf-8"?>
<Types xmlns="http://schemas.openxmlformats.org/package/2006/content-types">
  <Default Extension="gif" ContentType="image/gif"/>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9"/>
  </p:notesMasterIdLst>
  <p:sldIdLst>
    <p:sldId id="363" r:id="rId2"/>
    <p:sldId id="352" r:id="rId3"/>
    <p:sldId id="354" r:id="rId4"/>
    <p:sldId id="355" r:id="rId5"/>
    <p:sldId id="339" r:id="rId6"/>
    <p:sldId id="364" r:id="rId7"/>
    <p:sldId id="353" r:id="rId8"/>
    <p:sldId id="340" r:id="rId9"/>
    <p:sldId id="341" r:id="rId10"/>
    <p:sldId id="342" r:id="rId11"/>
    <p:sldId id="351" r:id="rId12"/>
    <p:sldId id="356" r:id="rId13"/>
    <p:sldId id="357" r:id="rId14"/>
    <p:sldId id="358" r:id="rId15"/>
    <p:sldId id="256" r:id="rId16"/>
    <p:sldId id="326" r:id="rId17"/>
    <p:sldId id="303" r:id="rId18"/>
    <p:sldId id="335" r:id="rId19"/>
    <p:sldId id="366" r:id="rId20"/>
    <p:sldId id="330" r:id="rId21"/>
    <p:sldId id="324" r:id="rId22"/>
    <p:sldId id="360" r:id="rId23"/>
    <p:sldId id="310" r:id="rId24"/>
    <p:sldId id="361" r:id="rId25"/>
    <p:sldId id="312" r:id="rId26"/>
    <p:sldId id="311" r:id="rId27"/>
    <p:sldId id="314" r:id="rId28"/>
    <p:sldId id="315" r:id="rId29"/>
    <p:sldId id="329" r:id="rId30"/>
    <p:sldId id="344" r:id="rId31"/>
    <p:sldId id="316" r:id="rId32"/>
    <p:sldId id="317" r:id="rId33"/>
    <p:sldId id="318" r:id="rId34"/>
    <p:sldId id="305" r:id="rId35"/>
    <p:sldId id="331" r:id="rId36"/>
    <p:sldId id="332" r:id="rId37"/>
    <p:sldId id="321" r:id="rId38"/>
    <p:sldId id="319" r:id="rId39"/>
    <p:sldId id="333" r:id="rId40"/>
    <p:sldId id="323" r:id="rId41"/>
    <p:sldId id="337" r:id="rId42"/>
    <p:sldId id="325" r:id="rId43"/>
    <p:sldId id="322" r:id="rId44"/>
    <p:sldId id="362" r:id="rId45"/>
    <p:sldId id="346" r:id="rId46"/>
    <p:sldId id="348" r:id="rId47"/>
    <p:sldId id="365" r:id="rId48"/>
    <p:sldId id="350" r:id="rId49"/>
    <p:sldId id="343" r:id="rId50"/>
    <p:sldId id="334" r:id="rId51"/>
    <p:sldId id="367" r:id="rId52"/>
    <p:sldId id="368" r:id="rId53"/>
    <p:sldId id="369" r:id="rId54"/>
    <p:sldId id="370" r:id="rId55"/>
    <p:sldId id="371" r:id="rId56"/>
    <p:sldId id="372" r:id="rId57"/>
    <p:sldId id="345" r:id="rId5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990" autoAdjust="0"/>
    <p:restoredTop sz="94660"/>
  </p:normalViewPr>
  <p:slideViewPr>
    <p:cSldViewPr>
      <p:cViewPr>
        <p:scale>
          <a:sx n="100" d="100"/>
          <a:sy n="100" d="100"/>
        </p:scale>
        <p:origin x="1260" y="68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80C244-B6E5-4EC4-94A5-5D28D8DA54FA}" type="datetimeFigureOut">
              <a:rPr lang="en-US" smtClean="0"/>
              <a:t>10/7/2024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40F080-00BF-4A2F-845B-48068BA7ECB7}" type="slidenum">
              <a:rPr lang="en-US" smtClean="0"/>
              <a:t>‹#›</a:t>
            </a:fld>
            <a:endParaRPr lang="en-US"/>
          </a:p>
        </p:txBody>
      </p:sp>
    </p:spTree>
    <p:extLst>
      <p:ext uri="{BB962C8B-B14F-4D97-AF65-F5344CB8AC3E}">
        <p14:creationId xmlns:p14="http://schemas.microsoft.com/office/powerpoint/2010/main" val="33248171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0F080-00BF-4A2F-845B-48068BA7ECB7}" type="slidenum">
              <a:rPr lang="en-US" smtClean="0"/>
              <a:t>4</a:t>
            </a:fld>
            <a:endParaRPr lang="en-US"/>
          </a:p>
        </p:txBody>
      </p:sp>
    </p:spTree>
    <p:extLst>
      <p:ext uri="{BB962C8B-B14F-4D97-AF65-F5344CB8AC3E}">
        <p14:creationId xmlns:p14="http://schemas.microsoft.com/office/powerpoint/2010/main" val="40090197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10/7/2024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audio" Target="../media/media10.m4a"/><Relationship Id="rId7" Type="http://schemas.openxmlformats.org/officeDocument/2006/relationships/image" Target="../media/image2.png"/><Relationship Id="rId2" Type="http://schemas.microsoft.com/office/2007/relationships/media" Target="../media/media10.m4a"/><Relationship Id="rId1" Type="http://schemas.openxmlformats.org/officeDocument/2006/relationships/tags" Target="../tags/tag9.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audio" Target="../media/media11.m4a"/><Relationship Id="rId7" Type="http://schemas.openxmlformats.org/officeDocument/2006/relationships/image" Target="../media/image2.png"/><Relationship Id="rId2" Type="http://schemas.microsoft.com/office/2007/relationships/media" Target="../media/media11.m4a"/><Relationship Id="rId1" Type="http://schemas.openxmlformats.org/officeDocument/2006/relationships/tags" Target="../tags/tag10.xml"/><Relationship Id="rId6" Type="http://schemas.openxmlformats.org/officeDocument/2006/relationships/image" Target="../media/image14.png"/><Relationship Id="rId5" Type="http://schemas.openxmlformats.org/officeDocument/2006/relationships/image" Target="../media/image10.png"/><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2.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audio" Target="../media/media13.m4a"/><Relationship Id="rId2" Type="http://schemas.microsoft.com/office/2007/relationships/media" Target="../media/media13.m4a"/><Relationship Id="rId1" Type="http://schemas.openxmlformats.org/officeDocument/2006/relationships/tags" Target="../tags/tag11.xml"/><Relationship Id="rId6" Type="http://schemas.openxmlformats.org/officeDocument/2006/relationships/image" Target="../media/image2.png"/><Relationship Id="rId5" Type="http://schemas.openxmlformats.org/officeDocument/2006/relationships/image" Target="../media/image16.png"/><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2.png"/><Relationship Id="rId4" Type="http://schemas.openxmlformats.org/officeDocument/2006/relationships/image" Target="../media/image17.jpeg"/></Relationships>
</file>

<file path=ppt/slides/_rels/slide15.xml.rels><?xml version="1.0" encoding="UTF-8" standalone="yes"?>
<Relationships xmlns="http://schemas.openxmlformats.org/package/2006/relationships"><Relationship Id="rId3" Type="http://schemas.openxmlformats.org/officeDocument/2006/relationships/audio" Target="../media/media15.m4a"/><Relationship Id="rId2" Type="http://schemas.microsoft.com/office/2007/relationships/media" Target="../media/media15.m4a"/><Relationship Id="rId1" Type="http://schemas.openxmlformats.org/officeDocument/2006/relationships/tags" Target="../tags/tag12.xml"/><Relationship Id="rId6" Type="http://schemas.openxmlformats.org/officeDocument/2006/relationships/image" Target="../media/image2.png"/><Relationship Id="rId5" Type="http://schemas.openxmlformats.org/officeDocument/2006/relationships/image" Target="../media/image18.jpeg"/><Relationship Id="rId4"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2.png"/><Relationship Id="rId4" Type="http://schemas.openxmlformats.org/officeDocument/2006/relationships/image" Target="../media/image19.jpeg"/></Relationships>
</file>

<file path=ppt/slides/_rels/slide17.xml.rels><?xml version="1.0" encoding="UTF-8" standalone="yes"?>
<Relationships xmlns="http://schemas.openxmlformats.org/package/2006/relationships"><Relationship Id="rId3" Type="http://schemas.openxmlformats.org/officeDocument/2006/relationships/audio" Target="../media/media17.m4a"/><Relationship Id="rId2" Type="http://schemas.microsoft.com/office/2007/relationships/media" Target="../media/media17.m4a"/><Relationship Id="rId1" Type="http://schemas.openxmlformats.org/officeDocument/2006/relationships/tags" Target="../tags/tag13.xml"/><Relationship Id="rId6" Type="http://schemas.openxmlformats.org/officeDocument/2006/relationships/image" Target="../media/image2.png"/><Relationship Id="rId5" Type="http://schemas.openxmlformats.org/officeDocument/2006/relationships/image" Target="../media/image20.png"/><Relationship Id="rId4"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2.png"/><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2.pn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audio" Target="../media/media2.m4a"/><Relationship Id="rId2" Type="http://schemas.microsoft.com/office/2007/relationships/media" Target="../media/media2.m4a"/><Relationship Id="rId1" Type="http://schemas.openxmlformats.org/officeDocument/2006/relationships/tags" Target="../tags/tag1.xml"/><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audio" Target="../media/media20.m4a"/><Relationship Id="rId2" Type="http://schemas.microsoft.com/office/2007/relationships/media" Target="../media/media20.m4a"/><Relationship Id="rId1" Type="http://schemas.openxmlformats.org/officeDocument/2006/relationships/tags" Target="../tags/tag14.xml"/><Relationship Id="rId6" Type="http://schemas.openxmlformats.org/officeDocument/2006/relationships/image" Target="../media/image2.png"/><Relationship Id="rId5" Type="http://schemas.openxmlformats.org/officeDocument/2006/relationships/image" Target="../media/image23.png"/><Relationship Id="rId4"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audio" Target="../media/media21.m4a"/><Relationship Id="rId2" Type="http://schemas.microsoft.com/office/2007/relationships/media" Target="../media/media21.m4a"/><Relationship Id="rId1" Type="http://schemas.openxmlformats.org/officeDocument/2006/relationships/tags" Target="../tags/tag15.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audio" Target="../media/media22.m4a"/><Relationship Id="rId2" Type="http://schemas.microsoft.com/office/2007/relationships/media" Target="../media/media22.m4a"/><Relationship Id="rId1" Type="http://schemas.openxmlformats.org/officeDocument/2006/relationships/tags" Target="../tags/tag16.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2.png"/><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3" Type="http://schemas.openxmlformats.org/officeDocument/2006/relationships/audio" Target="../media/media24.m4a"/><Relationship Id="rId2" Type="http://schemas.microsoft.com/office/2007/relationships/media" Target="../media/media24.m4a"/><Relationship Id="rId1" Type="http://schemas.openxmlformats.org/officeDocument/2006/relationships/tags" Target="../tags/tag17.xml"/><Relationship Id="rId5" Type="http://schemas.openxmlformats.org/officeDocument/2006/relationships/image" Target="../media/image2.png"/><Relationship Id="rId4"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audio" Target="../media/media25.m4a"/><Relationship Id="rId2" Type="http://schemas.microsoft.com/office/2007/relationships/media" Target="../media/media25.m4a"/><Relationship Id="rId1" Type="http://schemas.openxmlformats.org/officeDocument/2006/relationships/tags" Target="../tags/tag18.xml"/><Relationship Id="rId6" Type="http://schemas.openxmlformats.org/officeDocument/2006/relationships/image" Target="../media/image2.png"/><Relationship Id="rId5" Type="http://schemas.openxmlformats.org/officeDocument/2006/relationships/image" Target="../media/image25.jpeg"/><Relationship Id="rId4"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audio" Target="../media/media26.m4a"/><Relationship Id="rId2" Type="http://schemas.microsoft.com/office/2007/relationships/media" Target="../media/media26.m4a"/><Relationship Id="rId1" Type="http://schemas.openxmlformats.org/officeDocument/2006/relationships/tags" Target="../tags/tag19.xml"/><Relationship Id="rId6" Type="http://schemas.openxmlformats.org/officeDocument/2006/relationships/image" Target="../media/image2.png"/><Relationship Id="rId5" Type="http://schemas.openxmlformats.org/officeDocument/2006/relationships/image" Target="../media/image26.png"/><Relationship Id="rId4"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audio" Target="../media/media27.m4a"/><Relationship Id="rId2" Type="http://schemas.microsoft.com/office/2007/relationships/media" Target="../media/media27.m4a"/><Relationship Id="rId1" Type="http://schemas.openxmlformats.org/officeDocument/2006/relationships/tags" Target="../tags/tag20.xml"/><Relationship Id="rId6" Type="http://schemas.openxmlformats.org/officeDocument/2006/relationships/image" Target="../media/image2.png"/><Relationship Id="rId5" Type="http://schemas.openxmlformats.org/officeDocument/2006/relationships/image" Target="../media/image27.png"/><Relationship Id="rId4"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audio" Target="../media/media28.m4a"/><Relationship Id="rId2" Type="http://schemas.microsoft.com/office/2007/relationships/media" Target="../media/media28.m4a"/><Relationship Id="rId1" Type="http://schemas.openxmlformats.org/officeDocument/2006/relationships/tags" Target="../tags/tag21.xml"/><Relationship Id="rId6" Type="http://schemas.openxmlformats.org/officeDocument/2006/relationships/image" Target="../media/image2.png"/><Relationship Id="rId5" Type="http://schemas.openxmlformats.org/officeDocument/2006/relationships/image" Target="../media/image28.png"/><Relationship Id="rId4"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audio" Target="../media/media29.m4a"/><Relationship Id="rId2" Type="http://schemas.microsoft.com/office/2007/relationships/media" Target="../media/media29.m4a"/><Relationship Id="rId1" Type="http://schemas.openxmlformats.org/officeDocument/2006/relationships/tags" Target="../tags/tag22.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ags" Target="../tags/tag2.xml"/><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audio" Target="../media/media30.m4a"/><Relationship Id="rId2" Type="http://schemas.microsoft.com/office/2007/relationships/media" Target="../media/media30.m4a"/><Relationship Id="rId1" Type="http://schemas.openxmlformats.org/officeDocument/2006/relationships/tags" Target="../tags/tag23.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audio" Target="../media/media31.m4a"/><Relationship Id="rId2" Type="http://schemas.microsoft.com/office/2007/relationships/media" Target="../media/media31.m4a"/><Relationship Id="rId1" Type="http://schemas.openxmlformats.org/officeDocument/2006/relationships/tags" Target="../tags/tag24.xml"/><Relationship Id="rId6" Type="http://schemas.openxmlformats.org/officeDocument/2006/relationships/image" Target="../media/image2.png"/><Relationship Id="rId5" Type="http://schemas.openxmlformats.org/officeDocument/2006/relationships/image" Target="../media/image25.jpeg"/><Relationship Id="rId4"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audio" Target="../media/media32.m4a"/><Relationship Id="rId2" Type="http://schemas.microsoft.com/office/2007/relationships/media" Target="../media/media32.m4a"/><Relationship Id="rId1" Type="http://schemas.openxmlformats.org/officeDocument/2006/relationships/tags" Target="../tags/tag25.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audio" Target="../media/media33.m4a"/><Relationship Id="rId2" Type="http://schemas.microsoft.com/office/2007/relationships/media" Target="../media/media33.m4a"/><Relationship Id="rId1" Type="http://schemas.openxmlformats.org/officeDocument/2006/relationships/tags" Target="../tags/tag26.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audio" Target="../media/media34.m4a"/><Relationship Id="rId2" Type="http://schemas.microsoft.com/office/2007/relationships/media" Target="../media/media34.m4a"/><Relationship Id="rId1" Type="http://schemas.openxmlformats.org/officeDocument/2006/relationships/tags" Target="../tags/tag27.xml"/><Relationship Id="rId6" Type="http://schemas.openxmlformats.org/officeDocument/2006/relationships/image" Target="../media/image2.png"/><Relationship Id="rId5" Type="http://schemas.openxmlformats.org/officeDocument/2006/relationships/image" Target="../media/image29.png"/><Relationship Id="rId4"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audio" Target="../media/media35.m4a"/><Relationship Id="rId2" Type="http://schemas.microsoft.com/office/2007/relationships/media" Target="../media/media35.m4a"/><Relationship Id="rId1" Type="http://schemas.openxmlformats.org/officeDocument/2006/relationships/tags" Target="../tags/tag28.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audio" Target="../media/media36.m4a"/><Relationship Id="rId2" Type="http://schemas.microsoft.com/office/2007/relationships/media" Target="../media/media36.m4a"/><Relationship Id="rId1" Type="http://schemas.openxmlformats.org/officeDocument/2006/relationships/tags" Target="../tags/tag29.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audio" Target="../media/media37.m4a"/><Relationship Id="rId2" Type="http://schemas.microsoft.com/office/2007/relationships/media" Target="../media/media37.m4a"/><Relationship Id="rId1" Type="http://schemas.openxmlformats.org/officeDocument/2006/relationships/tags" Target="../tags/tag30.xml"/><Relationship Id="rId6" Type="http://schemas.openxmlformats.org/officeDocument/2006/relationships/image" Target="../media/image2.png"/><Relationship Id="rId5" Type="http://schemas.openxmlformats.org/officeDocument/2006/relationships/image" Target="../media/image30.png"/><Relationship Id="rId4"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8.m4a"/><Relationship Id="rId1" Type="http://schemas.microsoft.com/office/2007/relationships/media" Target="../media/media38.m4a"/><Relationship Id="rId6" Type="http://schemas.openxmlformats.org/officeDocument/2006/relationships/image" Target="../media/image2.png"/><Relationship Id="rId5" Type="http://schemas.openxmlformats.org/officeDocument/2006/relationships/image" Target="../media/image32.png"/><Relationship Id="rId4" Type="http://schemas.openxmlformats.org/officeDocument/2006/relationships/image" Target="../media/image31.png"/></Relationships>
</file>

<file path=ppt/slides/_rels/slide39.xml.rels><?xml version="1.0" encoding="UTF-8" standalone="yes"?>
<Relationships xmlns="http://schemas.openxmlformats.org/package/2006/relationships"><Relationship Id="rId3" Type="http://schemas.openxmlformats.org/officeDocument/2006/relationships/audio" Target="../media/media39.m4a"/><Relationship Id="rId2" Type="http://schemas.microsoft.com/office/2007/relationships/media" Target="../media/media39.m4a"/><Relationship Id="rId1" Type="http://schemas.openxmlformats.org/officeDocument/2006/relationships/tags" Target="../tags/tag31.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4.m4a"/><Relationship Id="rId7" Type="http://schemas.openxmlformats.org/officeDocument/2006/relationships/image" Target="../media/image6.png"/><Relationship Id="rId2" Type="http://schemas.microsoft.com/office/2007/relationships/media" Target="../media/media4.m4a"/><Relationship Id="rId1" Type="http://schemas.openxmlformats.org/officeDocument/2006/relationships/tags" Target="../tags/tag3.xml"/><Relationship Id="rId6" Type="http://schemas.openxmlformats.org/officeDocument/2006/relationships/image" Target="../media/image5.png"/><Relationship Id="rId5" Type="http://schemas.openxmlformats.org/officeDocument/2006/relationships/notesSlide" Target="../notesSlides/notesSlide1.xml"/><Relationship Id="rId4"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audio" Target="../media/media40.m4a"/><Relationship Id="rId2" Type="http://schemas.microsoft.com/office/2007/relationships/media" Target="../media/media40.m4a"/><Relationship Id="rId1" Type="http://schemas.openxmlformats.org/officeDocument/2006/relationships/tags" Target="../tags/tag32.xml"/><Relationship Id="rId6" Type="http://schemas.openxmlformats.org/officeDocument/2006/relationships/image" Target="../media/image2.png"/><Relationship Id="rId5" Type="http://schemas.openxmlformats.org/officeDocument/2006/relationships/image" Target="../media/image33.png"/><Relationship Id="rId4"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audio" Target="../media/media41.m4a"/><Relationship Id="rId2" Type="http://schemas.microsoft.com/office/2007/relationships/media" Target="../media/media41.m4a"/><Relationship Id="rId1" Type="http://schemas.openxmlformats.org/officeDocument/2006/relationships/tags" Target="../tags/tag33.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audio" Target="../media/media42.m4a"/><Relationship Id="rId2" Type="http://schemas.microsoft.com/office/2007/relationships/media" Target="../media/media42.m4a"/><Relationship Id="rId1" Type="http://schemas.openxmlformats.org/officeDocument/2006/relationships/tags" Target="../tags/tag34.xml"/><Relationship Id="rId6" Type="http://schemas.openxmlformats.org/officeDocument/2006/relationships/image" Target="../media/image2.png"/><Relationship Id="rId5" Type="http://schemas.openxmlformats.org/officeDocument/2006/relationships/image" Target="../media/image34.png"/><Relationship Id="rId4"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audio" Target="../media/media43.m4a"/><Relationship Id="rId2" Type="http://schemas.microsoft.com/office/2007/relationships/media" Target="../media/media43.m4a"/><Relationship Id="rId1" Type="http://schemas.openxmlformats.org/officeDocument/2006/relationships/tags" Target="../tags/tag35.xml"/><Relationship Id="rId6" Type="http://schemas.openxmlformats.org/officeDocument/2006/relationships/image" Target="../media/image2.png"/><Relationship Id="rId5" Type="http://schemas.openxmlformats.org/officeDocument/2006/relationships/image" Target="../media/image35.png"/><Relationship Id="rId4"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audio" Target="../media/media44.m4a"/><Relationship Id="rId2" Type="http://schemas.microsoft.com/office/2007/relationships/media" Target="../media/media44.m4a"/><Relationship Id="rId1" Type="http://schemas.openxmlformats.org/officeDocument/2006/relationships/tags" Target="../tags/tag36.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audio" Target="../media/media45.m4a"/><Relationship Id="rId2" Type="http://schemas.microsoft.com/office/2007/relationships/media" Target="../media/media45.m4a"/><Relationship Id="rId1" Type="http://schemas.openxmlformats.org/officeDocument/2006/relationships/tags" Target="../tags/tag37.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audio" Target="../media/media46.m4a"/><Relationship Id="rId2" Type="http://schemas.microsoft.com/office/2007/relationships/media" Target="../media/media46.m4a"/><Relationship Id="rId1" Type="http://schemas.openxmlformats.org/officeDocument/2006/relationships/tags" Target="../tags/tag38.xml"/><Relationship Id="rId6" Type="http://schemas.openxmlformats.org/officeDocument/2006/relationships/image" Target="../media/image2.png"/><Relationship Id="rId5" Type="http://schemas.openxmlformats.org/officeDocument/2006/relationships/image" Target="../media/image36.jpeg"/><Relationship Id="rId4"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audio" Target="../media/media47.m4a"/><Relationship Id="rId2" Type="http://schemas.microsoft.com/office/2007/relationships/media" Target="../media/media47.m4a"/><Relationship Id="rId1" Type="http://schemas.openxmlformats.org/officeDocument/2006/relationships/tags" Target="../tags/tag39.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8.m4a"/><Relationship Id="rId1" Type="http://schemas.microsoft.com/office/2007/relationships/media" Target="../media/media48.m4a"/><Relationship Id="rId4" Type="http://schemas.openxmlformats.org/officeDocument/2006/relationships/image" Target="../media/image2.png"/></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9.m4a"/><Relationship Id="rId1" Type="http://schemas.microsoft.com/office/2007/relationships/media" Target="../media/media49.m4a"/><Relationship Id="rId5" Type="http://schemas.openxmlformats.org/officeDocument/2006/relationships/image" Target="../media/image2.png"/><Relationship Id="rId4" Type="http://schemas.openxmlformats.org/officeDocument/2006/relationships/image" Target="../media/image37.jpeg"/></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2" Type="http://schemas.microsoft.com/office/2007/relationships/media" Target="../media/media5.m4a"/><Relationship Id="rId1" Type="http://schemas.openxmlformats.org/officeDocument/2006/relationships/tags" Target="../tags/tag4.xml"/><Relationship Id="rId6" Type="http://schemas.openxmlformats.org/officeDocument/2006/relationships/image" Target="../media/image2.png"/><Relationship Id="rId5" Type="http://schemas.openxmlformats.org/officeDocument/2006/relationships/image" Target="../media/image7.png"/><Relationship Id="rId4"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audio" Target="../media/media50.m4a"/><Relationship Id="rId2" Type="http://schemas.microsoft.com/office/2007/relationships/media" Target="../media/media50.m4a"/><Relationship Id="rId1" Type="http://schemas.openxmlformats.org/officeDocument/2006/relationships/tags" Target="../tags/tag40.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1.m4a"/><Relationship Id="rId1" Type="http://schemas.microsoft.com/office/2007/relationships/media" Target="../media/media51.m4a"/><Relationship Id="rId5" Type="http://schemas.openxmlformats.org/officeDocument/2006/relationships/image" Target="../media/image2.png"/><Relationship Id="rId4" Type="http://schemas.openxmlformats.org/officeDocument/2006/relationships/image" Target="../media/image38.png"/></Relationships>
</file>

<file path=ppt/slides/_rels/slide52.xml.rels><?xml version="1.0" encoding="UTF-8" standalone="yes"?>
<Relationships xmlns="http://schemas.openxmlformats.org/package/2006/relationships"><Relationship Id="rId3" Type="http://schemas.openxmlformats.org/officeDocument/2006/relationships/audio" Target="../media/media52.m4a"/><Relationship Id="rId2" Type="http://schemas.microsoft.com/office/2007/relationships/media" Target="../media/media52.m4a"/><Relationship Id="rId1" Type="http://schemas.openxmlformats.org/officeDocument/2006/relationships/tags" Target="../tags/tag41.xml"/><Relationship Id="rId6" Type="http://schemas.openxmlformats.org/officeDocument/2006/relationships/image" Target="../media/image2.png"/><Relationship Id="rId5" Type="http://schemas.openxmlformats.org/officeDocument/2006/relationships/image" Target="../media/image39.jpeg"/><Relationship Id="rId4"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audio" Target="../media/media53.m4a"/><Relationship Id="rId2" Type="http://schemas.microsoft.com/office/2007/relationships/media" Target="../media/media53.m4a"/><Relationship Id="rId1" Type="http://schemas.openxmlformats.org/officeDocument/2006/relationships/tags" Target="../tags/tag42.xml"/><Relationship Id="rId6" Type="http://schemas.openxmlformats.org/officeDocument/2006/relationships/image" Target="../media/image2.png"/><Relationship Id="rId5" Type="http://schemas.openxmlformats.org/officeDocument/2006/relationships/image" Target="../media/image40.jpeg"/><Relationship Id="rId4"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audio" Target="../media/media54.m4a"/><Relationship Id="rId2" Type="http://schemas.microsoft.com/office/2007/relationships/media" Target="../media/media54.m4a"/><Relationship Id="rId1" Type="http://schemas.openxmlformats.org/officeDocument/2006/relationships/tags" Target="../tags/tag43.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audio" Target="../media/media55.m4a"/><Relationship Id="rId2" Type="http://schemas.microsoft.com/office/2007/relationships/media" Target="../media/media55.m4a"/><Relationship Id="rId1" Type="http://schemas.openxmlformats.org/officeDocument/2006/relationships/tags" Target="../tags/tag44.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audio" Target="../media/media56.m4a"/><Relationship Id="rId2" Type="http://schemas.microsoft.com/office/2007/relationships/media" Target="../media/media56.m4a"/><Relationship Id="rId1" Type="http://schemas.openxmlformats.org/officeDocument/2006/relationships/tags" Target="../tags/tag45.xml"/><Relationship Id="rId6" Type="http://schemas.openxmlformats.org/officeDocument/2006/relationships/image" Target="../media/image2.png"/><Relationship Id="rId5" Type="http://schemas.openxmlformats.org/officeDocument/2006/relationships/image" Target="../media/image41.gif"/><Relationship Id="rId4"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7.m4a"/><Relationship Id="rId1" Type="http://schemas.microsoft.com/office/2007/relationships/media" Target="../media/media57.m4a"/><Relationship Id="rId5" Type="http://schemas.openxmlformats.org/officeDocument/2006/relationships/image" Target="../media/image2.png"/><Relationship Id="rId4" Type="http://schemas.openxmlformats.org/officeDocument/2006/relationships/image" Target="../media/image42.jpeg"/></Relationships>
</file>

<file path=ppt/slides/_rels/slide6.xml.rels><?xml version="1.0" encoding="UTF-8" standalone="yes"?>
<Relationships xmlns="http://schemas.openxmlformats.org/package/2006/relationships"><Relationship Id="rId3" Type="http://schemas.openxmlformats.org/officeDocument/2006/relationships/audio" Target="../media/media6.m4a"/><Relationship Id="rId2" Type="http://schemas.microsoft.com/office/2007/relationships/media" Target="../media/media6.m4a"/><Relationship Id="rId1" Type="http://schemas.openxmlformats.org/officeDocument/2006/relationships/tags" Target="../tags/tag5.xml"/><Relationship Id="rId6" Type="http://schemas.openxmlformats.org/officeDocument/2006/relationships/image" Target="../media/image2.png"/><Relationship Id="rId5" Type="http://schemas.openxmlformats.org/officeDocument/2006/relationships/image" Target="../media/image8.jpeg"/><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2" Type="http://schemas.microsoft.com/office/2007/relationships/media" Target="../media/media7.m4a"/><Relationship Id="rId1" Type="http://schemas.openxmlformats.org/officeDocument/2006/relationships/tags" Target="../tags/tag6.xml"/><Relationship Id="rId6" Type="http://schemas.openxmlformats.org/officeDocument/2006/relationships/image" Target="../media/image2.png"/><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2" Type="http://schemas.microsoft.com/office/2007/relationships/media" Target="../media/media8.m4a"/><Relationship Id="rId1" Type="http://schemas.openxmlformats.org/officeDocument/2006/relationships/tags" Target="../tags/tag7.xml"/><Relationship Id="rId6" Type="http://schemas.openxmlformats.org/officeDocument/2006/relationships/image" Target="../media/image2.png"/><Relationship Id="rId5" Type="http://schemas.openxmlformats.org/officeDocument/2006/relationships/image" Target="../media/image10.png"/><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audio" Target="../media/media9.m4a"/><Relationship Id="rId2" Type="http://schemas.microsoft.com/office/2007/relationships/media" Target="../media/media9.m4a"/><Relationship Id="rId1" Type="http://schemas.openxmlformats.org/officeDocument/2006/relationships/tags" Target="../tags/tag8.xml"/><Relationship Id="rId6" Type="http://schemas.openxmlformats.org/officeDocument/2006/relationships/image" Target="../media/image2.png"/><Relationship Id="rId5" Type="http://schemas.openxmlformats.org/officeDocument/2006/relationships/image" Target="../media/image11.png"/><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657F69E0-C4B0-4BEC-A689-4F8D877F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of an electromagnetic radiation">
            <a:extLst>
              <a:ext uri="{FF2B5EF4-FFF2-40B4-BE49-F238E27FC236}">
                <a16:creationId xmlns:a16="http://schemas.microsoft.com/office/drawing/2014/main" id="{455A18D3-DBAF-FE6E-0AF2-32A7B982A858}"/>
              </a:ext>
            </a:extLst>
          </p:cNvPr>
          <p:cNvPicPr>
            <a:picLocks noChangeAspect="1"/>
          </p:cNvPicPr>
          <p:nvPr/>
        </p:nvPicPr>
        <p:blipFill rotWithShape="1">
          <a:blip r:embed="rId4">
            <a:alphaModFix amt="50000"/>
          </a:blip>
          <a:srcRect l="5900" r="4791" b="2"/>
          <a:stretch/>
        </p:blipFill>
        <p:spPr>
          <a:xfrm>
            <a:off x="20" y="1"/>
            <a:ext cx="9143980" cy="6857999"/>
          </a:xfrm>
          <a:prstGeom prst="rect">
            <a:avLst/>
          </a:prstGeom>
        </p:spPr>
      </p:pic>
      <p:sp>
        <p:nvSpPr>
          <p:cNvPr id="4" name="Title 3"/>
          <p:cNvSpPr>
            <a:spLocks noGrp="1"/>
          </p:cNvSpPr>
          <p:nvPr>
            <p:ph type="ctrTitle"/>
          </p:nvPr>
        </p:nvSpPr>
        <p:spPr>
          <a:xfrm>
            <a:off x="1143000" y="1122363"/>
            <a:ext cx="6858000" cy="3063240"/>
          </a:xfrm>
        </p:spPr>
        <p:txBody>
          <a:bodyPr>
            <a:normAutofit/>
          </a:bodyPr>
          <a:lstStyle/>
          <a:p>
            <a:r>
              <a:rPr lang="en-US" sz="5700">
                <a:solidFill>
                  <a:schemeClr val="bg1"/>
                </a:solidFill>
              </a:rPr>
              <a:t>Cardiac Arrest in Dialysis Patients</a:t>
            </a:r>
          </a:p>
        </p:txBody>
      </p:sp>
      <p:sp>
        <p:nvSpPr>
          <p:cNvPr id="5" name="Subtitle 4"/>
          <p:cNvSpPr>
            <a:spLocks noGrp="1"/>
          </p:cNvSpPr>
          <p:nvPr>
            <p:ph type="subTitle" idx="1"/>
          </p:nvPr>
        </p:nvSpPr>
        <p:spPr>
          <a:xfrm>
            <a:off x="1145286" y="4599432"/>
            <a:ext cx="6858000" cy="1536192"/>
          </a:xfrm>
        </p:spPr>
        <p:txBody>
          <a:bodyPr>
            <a:normAutofit/>
          </a:bodyPr>
          <a:lstStyle/>
          <a:p>
            <a:r>
              <a:rPr lang="en-US">
                <a:solidFill>
                  <a:schemeClr val="bg1"/>
                </a:solidFill>
              </a:rPr>
              <a:t>Andy Brockenbrough</a:t>
            </a:r>
          </a:p>
          <a:p>
            <a:r>
              <a:rPr lang="en-US">
                <a:solidFill>
                  <a:schemeClr val="bg1"/>
                </a:solidFill>
              </a:rPr>
              <a:t>January 21, 2024</a:t>
            </a:r>
          </a:p>
        </p:txBody>
      </p:sp>
      <p:sp>
        <p:nvSpPr>
          <p:cNvPr id="25" name="sketchy line">
            <a:extLst>
              <a:ext uri="{FF2B5EF4-FFF2-40B4-BE49-F238E27FC236}">
                <a16:creationId xmlns:a16="http://schemas.microsoft.com/office/drawing/2014/main" id="{9F6380B4-6A1C-481E-8408-B4E6C75B9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980654" y="4368623"/>
            <a:ext cx="3182692" cy="18288"/>
          </a:xfrm>
          <a:custGeom>
            <a:avLst/>
            <a:gdLst>
              <a:gd name="connsiteX0" fmla="*/ 0 w 3182692"/>
              <a:gd name="connsiteY0" fmla="*/ 0 h 18288"/>
              <a:gd name="connsiteX1" fmla="*/ 636538 w 3182692"/>
              <a:gd name="connsiteY1" fmla="*/ 0 h 18288"/>
              <a:gd name="connsiteX2" fmla="*/ 1273077 w 3182692"/>
              <a:gd name="connsiteY2" fmla="*/ 0 h 18288"/>
              <a:gd name="connsiteX3" fmla="*/ 1909615 w 3182692"/>
              <a:gd name="connsiteY3" fmla="*/ 0 h 18288"/>
              <a:gd name="connsiteX4" fmla="*/ 2482500 w 3182692"/>
              <a:gd name="connsiteY4" fmla="*/ 0 h 18288"/>
              <a:gd name="connsiteX5" fmla="*/ 3182692 w 3182692"/>
              <a:gd name="connsiteY5" fmla="*/ 0 h 18288"/>
              <a:gd name="connsiteX6" fmla="*/ 3182692 w 3182692"/>
              <a:gd name="connsiteY6" fmla="*/ 18288 h 18288"/>
              <a:gd name="connsiteX7" fmla="*/ 2609807 w 3182692"/>
              <a:gd name="connsiteY7" fmla="*/ 18288 h 18288"/>
              <a:gd name="connsiteX8" fmla="*/ 2068750 w 3182692"/>
              <a:gd name="connsiteY8" fmla="*/ 18288 h 18288"/>
              <a:gd name="connsiteX9" fmla="*/ 1432211 w 3182692"/>
              <a:gd name="connsiteY9" fmla="*/ 18288 h 18288"/>
              <a:gd name="connsiteX10" fmla="*/ 859327 w 3182692"/>
              <a:gd name="connsiteY10" fmla="*/ 18288 h 18288"/>
              <a:gd name="connsiteX11" fmla="*/ 0 w 3182692"/>
              <a:gd name="connsiteY11" fmla="*/ 18288 h 18288"/>
              <a:gd name="connsiteX12" fmla="*/ 0 w 3182692"/>
              <a:gd name="connsiteY12" fmla="*/ 0 h 18288"/>
              <a:gd name="connsiteX0" fmla="*/ 0 w 3182692"/>
              <a:gd name="connsiteY0" fmla="*/ 0 h 18288"/>
              <a:gd name="connsiteX1" fmla="*/ 572885 w 3182692"/>
              <a:gd name="connsiteY1" fmla="*/ 0 h 18288"/>
              <a:gd name="connsiteX2" fmla="*/ 1113942 w 3182692"/>
              <a:gd name="connsiteY2" fmla="*/ 0 h 18288"/>
              <a:gd name="connsiteX3" fmla="*/ 1686827 w 3182692"/>
              <a:gd name="connsiteY3" fmla="*/ 0 h 18288"/>
              <a:gd name="connsiteX4" fmla="*/ 2323365 w 3182692"/>
              <a:gd name="connsiteY4" fmla="*/ 0 h 18288"/>
              <a:gd name="connsiteX5" fmla="*/ 3182692 w 3182692"/>
              <a:gd name="connsiteY5" fmla="*/ 0 h 18288"/>
              <a:gd name="connsiteX6" fmla="*/ 3182692 w 3182692"/>
              <a:gd name="connsiteY6" fmla="*/ 18288 h 18288"/>
              <a:gd name="connsiteX7" fmla="*/ 2546154 w 3182692"/>
              <a:gd name="connsiteY7" fmla="*/ 18288 h 18288"/>
              <a:gd name="connsiteX8" fmla="*/ 1845961 w 3182692"/>
              <a:gd name="connsiteY8" fmla="*/ 18288 h 18288"/>
              <a:gd name="connsiteX9" fmla="*/ 1304904 w 3182692"/>
              <a:gd name="connsiteY9" fmla="*/ 18288 h 18288"/>
              <a:gd name="connsiteX10" fmla="*/ 604711 w 3182692"/>
              <a:gd name="connsiteY10" fmla="*/ 18288 h 18288"/>
              <a:gd name="connsiteX11" fmla="*/ 0 w 3182692"/>
              <a:gd name="connsiteY11" fmla="*/ 18288 h 18288"/>
              <a:gd name="connsiteX12" fmla="*/ 0 w 3182692"/>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2" h="18288" fill="none" extrusionOk="0">
                <a:moveTo>
                  <a:pt x="0" y="0"/>
                </a:moveTo>
                <a:cubicBezTo>
                  <a:pt x="225870" y="33585"/>
                  <a:pt x="418138" y="17639"/>
                  <a:pt x="636538" y="0"/>
                </a:cubicBezTo>
                <a:cubicBezTo>
                  <a:pt x="865372" y="-3887"/>
                  <a:pt x="1010746" y="-18166"/>
                  <a:pt x="1273077" y="0"/>
                </a:cubicBezTo>
                <a:cubicBezTo>
                  <a:pt x="1527846" y="-24408"/>
                  <a:pt x="1703704" y="-36055"/>
                  <a:pt x="1909615" y="0"/>
                </a:cubicBezTo>
                <a:cubicBezTo>
                  <a:pt x="2119487" y="1667"/>
                  <a:pt x="2200543" y="-19343"/>
                  <a:pt x="2482500" y="0"/>
                </a:cubicBezTo>
                <a:cubicBezTo>
                  <a:pt x="2736775" y="57438"/>
                  <a:pt x="2997998" y="-48885"/>
                  <a:pt x="3182692" y="0"/>
                </a:cubicBezTo>
                <a:cubicBezTo>
                  <a:pt x="3182658" y="4844"/>
                  <a:pt x="3182282" y="11009"/>
                  <a:pt x="3182692" y="18288"/>
                </a:cubicBezTo>
                <a:cubicBezTo>
                  <a:pt x="2944477" y="15825"/>
                  <a:pt x="2868931" y="12370"/>
                  <a:pt x="2609807" y="18288"/>
                </a:cubicBezTo>
                <a:cubicBezTo>
                  <a:pt x="2341556" y="6193"/>
                  <a:pt x="2324113" y="22706"/>
                  <a:pt x="2068750" y="18288"/>
                </a:cubicBezTo>
                <a:cubicBezTo>
                  <a:pt x="1817163" y="7852"/>
                  <a:pt x="1716254" y="25979"/>
                  <a:pt x="1432211" y="18288"/>
                </a:cubicBezTo>
                <a:cubicBezTo>
                  <a:pt x="1164747" y="-28137"/>
                  <a:pt x="993140" y="27575"/>
                  <a:pt x="859327" y="18288"/>
                </a:cubicBezTo>
                <a:cubicBezTo>
                  <a:pt x="750703" y="-24974"/>
                  <a:pt x="236193" y="38731"/>
                  <a:pt x="0" y="18288"/>
                </a:cubicBezTo>
                <a:cubicBezTo>
                  <a:pt x="-649" y="11698"/>
                  <a:pt x="663" y="5413"/>
                  <a:pt x="0" y="0"/>
                </a:cubicBezTo>
                <a:close/>
              </a:path>
              <a:path w="3182692" h="18288" stroke="0" extrusionOk="0">
                <a:moveTo>
                  <a:pt x="0" y="0"/>
                </a:moveTo>
                <a:cubicBezTo>
                  <a:pt x="224421" y="-39331"/>
                  <a:pt x="418777" y="11439"/>
                  <a:pt x="572885" y="0"/>
                </a:cubicBezTo>
                <a:cubicBezTo>
                  <a:pt x="750333" y="-6388"/>
                  <a:pt x="940592" y="15806"/>
                  <a:pt x="1113942" y="0"/>
                </a:cubicBezTo>
                <a:cubicBezTo>
                  <a:pt x="1322785" y="-1777"/>
                  <a:pt x="1505363" y="28230"/>
                  <a:pt x="1686827" y="0"/>
                </a:cubicBezTo>
                <a:cubicBezTo>
                  <a:pt x="1853304" y="1595"/>
                  <a:pt x="2194652" y="-1232"/>
                  <a:pt x="2323365" y="0"/>
                </a:cubicBezTo>
                <a:cubicBezTo>
                  <a:pt x="2488732" y="36406"/>
                  <a:pt x="2902093" y="-40336"/>
                  <a:pt x="3182692" y="0"/>
                </a:cubicBezTo>
                <a:cubicBezTo>
                  <a:pt x="3182167" y="5049"/>
                  <a:pt x="3182885" y="12044"/>
                  <a:pt x="3182692" y="18288"/>
                </a:cubicBezTo>
                <a:cubicBezTo>
                  <a:pt x="3012563" y="-37820"/>
                  <a:pt x="2765409" y="35618"/>
                  <a:pt x="2546154" y="18288"/>
                </a:cubicBezTo>
                <a:cubicBezTo>
                  <a:pt x="2333381" y="13914"/>
                  <a:pt x="2154438" y="9838"/>
                  <a:pt x="1845961" y="18288"/>
                </a:cubicBezTo>
                <a:cubicBezTo>
                  <a:pt x="1531509" y="33812"/>
                  <a:pt x="1456631" y="-6606"/>
                  <a:pt x="1304904" y="18288"/>
                </a:cubicBezTo>
                <a:cubicBezTo>
                  <a:pt x="1168344" y="36351"/>
                  <a:pt x="928499" y="15047"/>
                  <a:pt x="604711" y="18288"/>
                </a:cubicBezTo>
                <a:cubicBezTo>
                  <a:pt x="285438" y="38007"/>
                  <a:pt x="116029" y="-22204"/>
                  <a:pt x="0" y="18288"/>
                </a:cubicBezTo>
                <a:cubicBezTo>
                  <a:pt x="-39" y="12511"/>
                  <a:pt x="-381" y="8039"/>
                  <a:pt x="0" y="0"/>
                </a:cubicBezTo>
                <a:close/>
              </a:path>
              <a:path w="3182692" h="18288" fill="none" stroke="0" extrusionOk="0">
                <a:moveTo>
                  <a:pt x="0" y="0"/>
                </a:moveTo>
                <a:cubicBezTo>
                  <a:pt x="245832" y="29445"/>
                  <a:pt x="388924" y="-28919"/>
                  <a:pt x="636538" y="0"/>
                </a:cubicBezTo>
                <a:cubicBezTo>
                  <a:pt x="854919" y="4634"/>
                  <a:pt x="991654" y="8864"/>
                  <a:pt x="1273077" y="0"/>
                </a:cubicBezTo>
                <a:cubicBezTo>
                  <a:pt x="1566644" y="-14667"/>
                  <a:pt x="1666526" y="3717"/>
                  <a:pt x="1909615" y="0"/>
                </a:cubicBezTo>
                <a:cubicBezTo>
                  <a:pt x="2138795" y="27220"/>
                  <a:pt x="2225506" y="-13892"/>
                  <a:pt x="2482500" y="0"/>
                </a:cubicBezTo>
                <a:cubicBezTo>
                  <a:pt x="2775583" y="32183"/>
                  <a:pt x="3003218" y="-43687"/>
                  <a:pt x="3182692" y="0"/>
                </a:cubicBezTo>
                <a:cubicBezTo>
                  <a:pt x="3183006" y="4158"/>
                  <a:pt x="3181713" y="12539"/>
                  <a:pt x="3182692" y="18288"/>
                </a:cubicBezTo>
                <a:cubicBezTo>
                  <a:pt x="2959845" y="25574"/>
                  <a:pt x="2868929" y="24980"/>
                  <a:pt x="2609807" y="18288"/>
                </a:cubicBezTo>
                <a:cubicBezTo>
                  <a:pt x="2341405" y="5992"/>
                  <a:pt x="2328488" y="20436"/>
                  <a:pt x="2068750" y="18288"/>
                </a:cubicBezTo>
                <a:cubicBezTo>
                  <a:pt x="1816113" y="2395"/>
                  <a:pt x="1699345" y="36855"/>
                  <a:pt x="1432211" y="18288"/>
                </a:cubicBezTo>
                <a:cubicBezTo>
                  <a:pt x="1148381" y="-28184"/>
                  <a:pt x="987622" y="2403"/>
                  <a:pt x="859327" y="18288"/>
                </a:cubicBezTo>
                <a:cubicBezTo>
                  <a:pt x="743387" y="37422"/>
                  <a:pt x="194182" y="18789"/>
                  <a:pt x="0" y="18288"/>
                </a:cubicBezTo>
                <a:cubicBezTo>
                  <a:pt x="20" y="11469"/>
                  <a:pt x="-29" y="5154"/>
                  <a:pt x="0" y="0"/>
                </a:cubicBezTo>
                <a:close/>
              </a:path>
            </a:pathLst>
          </a:custGeom>
          <a:solidFill>
            <a:srgbClr val="FFFFFF">
              <a:alpha val="75000"/>
            </a:srgbClr>
          </a:solidFill>
          <a:ln w="44450" cap="rnd">
            <a:solidFill>
              <a:schemeClr val="bg1">
                <a:alpha val="75000"/>
              </a:schemeClr>
            </a:solidFill>
            <a:round/>
            <a:extLst>
              <a:ext uri="{C807C97D-BFC1-408E-A445-0C87EB9F89A2}">
                <ask:lineSketchStyleProps xmlns:ask="http://schemas.microsoft.com/office/drawing/2018/sketchyshapes" sd="2727557108">
                  <a:custGeom>
                    <a:avLst/>
                    <a:gdLst>
                      <a:gd name="connsiteX0" fmla="*/ 0 w 3182692"/>
                      <a:gd name="connsiteY0" fmla="*/ 0 h 18288"/>
                      <a:gd name="connsiteX1" fmla="*/ 636538 w 3182692"/>
                      <a:gd name="connsiteY1" fmla="*/ 0 h 18288"/>
                      <a:gd name="connsiteX2" fmla="*/ 1273077 w 3182692"/>
                      <a:gd name="connsiteY2" fmla="*/ 0 h 18288"/>
                      <a:gd name="connsiteX3" fmla="*/ 1909615 w 3182692"/>
                      <a:gd name="connsiteY3" fmla="*/ 0 h 18288"/>
                      <a:gd name="connsiteX4" fmla="*/ 2482500 w 3182692"/>
                      <a:gd name="connsiteY4" fmla="*/ 0 h 18288"/>
                      <a:gd name="connsiteX5" fmla="*/ 3182692 w 3182692"/>
                      <a:gd name="connsiteY5" fmla="*/ 0 h 18288"/>
                      <a:gd name="connsiteX6" fmla="*/ 3182692 w 3182692"/>
                      <a:gd name="connsiteY6" fmla="*/ 18288 h 18288"/>
                      <a:gd name="connsiteX7" fmla="*/ 2609807 w 3182692"/>
                      <a:gd name="connsiteY7" fmla="*/ 18288 h 18288"/>
                      <a:gd name="connsiteX8" fmla="*/ 2068750 w 3182692"/>
                      <a:gd name="connsiteY8" fmla="*/ 18288 h 18288"/>
                      <a:gd name="connsiteX9" fmla="*/ 1432211 w 3182692"/>
                      <a:gd name="connsiteY9" fmla="*/ 18288 h 18288"/>
                      <a:gd name="connsiteX10" fmla="*/ 859327 w 3182692"/>
                      <a:gd name="connsiteY10" fmla="*/ 18288 h 18288"/>
                      <a:gd name="connsiteX11" fmla="*/ 0 w 3182692"/>
                      <a:gd name="connsiteY11" fmla="*/ 18288 h 18288"/>
                      <a:gd name="connsiteX12" fmla="*/ 0 w 3182692"/>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2" h="18288" fill="none" extrusionOk="0">
                        <a:moveTo>
                          <a:pt x="0" y="0"/>
                        </a:moveTo>
                        <a:cubicBezTo>
                          <a:pt x="253588" y="25878"/>
                          <a:pt x="409323" y="-5359"/>
                          <a:pt x="636538" y="0"/>
                        </a:cubicBezTo>
                        <a:cubicBezTo>
                          <a:pt x="863753" y="5359"/>
                          <a:pt x="1007727" y="-28"/>
                          <a:pt x="1273077" y="0"/>
                        </a:cubicBezTo>
                        <a:cubicBezTo>
                          <a:pt x="1538427" y="28"/>
                          <a:pt x="1698640" y="-12775"/>
                          <a:pt x="1909615" y="0"/>
                        </a:cubicBezTo>
                        <a:cubicBezTo>
                          <a:pt x="2120590" y="12775"/>
                          <a:pt x="2210293" y="-21823"/>
                          <a:pt x="2482500" y="0"/>
                        </a:cubicBezTo>
                        <a:cubicBezTo>
                          <a:pt x="2754708" y="21823"/>
                          <a:pt x="3004133" y="-28750"/>
                          <a:pt x="3182692" y="0"/>
                        </a:cubicBezTo>
                        <a:cubicBezTo>
                          <a:pt x="3183134" y="4516"/>
                          <a:pt x="3181865" y="12266"/>
                          <a:pt x="3182692" y="18288"/>
                        </a:cubicBezTo>
                        <a:cubicBezTo>
                          <a:pt x="2947402" y="22440"/>
                          <a:pt x="2876226" y="27191"/>
                          <a:pt x="2609807" y="18288"/>
                        </a:cubicBezTo>
                        <a:cubicBezTo>
                          <a:pt x="2343389" y="9385"/>
                          <a:pt x="2326689" y="25579"/>
                          <a:pt x="2068750" y="18288"/>
                        </a:cubicBezTo>
                        <a:cubicBezTo>
                          <a:pt x="1810811" y="10997"/>
                          <a:pt x="1713836" y="48219"/>
                          <a:pt x="1432211" y="18288"/>
                        </a:cubicBezTo>
                        <a:cubicBezTo>
                          <a:pt x="1150586" y="-11643"/>
                          <a:pt x="982765" y="3747"/>
                          <a:pt x="859327" y="18288"/>
                        </a:cubicBezTo>
                        <a:cubicBezTo>
                          <a:pt x="735889" y="32829"/>
                          <a:pt x="254183" y="35231"/>
                          <a:pt x="0" y="18288"/>
                        </a:cubicBezTo>
                        <a:cubicBezTo>
                          <a:pt x="-306" y="11477"/>
                          <a:pt x="485" y="4355"/>
                          <a:pt x="0" y="0"/>
                        </a:cubicBezTo>
                        <a:close/>
                      </a:path>
                      <a:path w="3182692" h="18288" stroke="0" extrusionOk="0">
                        <a:moveTo>
                          <a:pt x="0" y="0"/>
                        </a:moveTo>
                        <a:cubicBezTo>
                          <a:pt x="243108" y="-22426"/>
                          <a:pt x="387854" y="22949"/>
                          <a:pt x="572885" y="0"/>
                        </a:cubicBezTo>
                        <a:cubicBezTo>
                          <a:pt x="757916" y="-22949"/>
                          <a:pt x="923707" y="6797"/>
                          <a:pt x="1113942" y="0"/>
                        </a:cubicBezTo>
                        <a:cubicBezTo>
                          <a:pt x="1304177" y="-6797"/>
                          <a:pt x="1495991" y="20627"/>
                          <a:pt x="1686827" y="0"/>
                        </a:cubicBezTo>
                        <a:cubicBezTo>
                          <a:pt x="1877663" y="-20627"/>
                          <a:pt x="2170182" y="-20672"/>
                          <a:pt x="2323365" y="0"/>
                        </a:cubicBezTo>
                        <a:cubicBezTo>
                          <a:pt x="2476548" y="20672"/>
                          <a:pt x="2919164" y="6097"/>
                          <a:pt x="3182692" y="0"/>
                        </a:cubicBezTo>
                        <a:cubicBezTo>
                          <a:pt x="3183269" y="4624"/>
                          <a:pt x="3183511" y="11191"/>
                          <a:pt x="3182692" y="18288"/>
                        </a:cubicBezTo>
                        <a:cubicBezTo>
                          <a:pt x="3026065" y="-10849"/>
                          <a:pt x="2775006" y="23067"/>
                          <a:pt x="2546154" y="18288"/>
                        </a:cubicBezTo>
                        <a:cubicBezTo>
                          <a:pt x="2317302" y="13509"/>
                          <a:pt x="2168173" y="-8513"/>
                          <a:pt x="1845961" y="18288"/>
                        </a:cubicBezTo>
                        <a:cubicBezTo>
                          <a:pt x="1523749" y="45089"/>
                          <a:pt x="1450078" y="-844"/>
                          <a:pt x="1304904" y="18288"/>
                        </a:cubicBezTo>
                        <a:cubicBezTo>
                          <a:pt x="1159730" y="37420"/>
                          <a:pt x="942635" y="-10021"/>
                          <a:pt x="604711" y="18288"/>
                        </a:cubicBezTo>
                        <a:cubicBezTo>
                          <a:pt x="266787" y="46597"/>
                          <a:pt x="141927" y="-8395"/>
                          <a:pt x="0" y="18288"/>
                        </a:cubicBezTo>
                        <a:cubicBezTo>
                          <a:pt x="-171" y="12755"/>
                          <a:pt x="-690" y="7930"/>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Audio 14">
            <a:hlinkClick r:id="" action="ppaction://media"/>
            <a:extLst>
              <a:ext uri="{FF2B5EF4-FFF2-40B4-BE49-F238E27FC236}">
                <a16:creationId xmlns:a16="http://schemas.microsoft.com/office/drawing/2014/main" id="{6BB58D75-83CE-E970-9908-2CDE4B690CF7}"/>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251692956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89369"/>
    </mc:Choice>
    <mc:Fallback xmlns="">
      <p:transition spd="slow" advTm="893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par>
                                <p:cTn id="7" presetID="10" presetClass="entr" presetSubtype="0" fill="hold" grpId="0" nodeType="withEffect">
                                  <p:stCondLst>
                                    <p:cond delay="1000"/>
                                  </p:stCondLst>
                                  <p:iterate>
                                    <p:tmPct val="10000"/>
                                  </p:iterate>
                                  <p:childTnLst>
                                    <p:set>
                                      <p:cBhvr>
                                        <p:cTn id="8" dur="1" fill="hold">
                                          <p:stCondLst>
                                            <p:cond delay="0"/>
                                          </p:stCondLst>
                                        </p:cTn>
                                        <p:tgtEl>
                                          <p:spTgt spid="4"/>
                                        </p:tgtEl>
                                        <p:attrNameLst>
                                          <p:attrName>style.visibility</p:attrName>
                                        </p:attrNameLst>
                                      </p:cBhvr>
                                      <p:to>
                                        <p:strVal val="visible"/>
                                      </p:to>
                                    </p:set>
                                    <p:animEffect transition="in" filter="fade">
                                      <p:cBhvr>
                                        <p:cTn id="9" dur="700"/>
                                        <p:tgtEl>
                                          <p:spTgt spid="4"/>
                                        </p:tgtEl>
                                      </p:cBhvr>
                                    </p:animEffect>
                                  </p:childTnLst>
                                </p:cTn>
                              </p:par>
                              <p:par>
                                <p:cTn id="10" presetID="10" presetClass="entr" presetSubtype="0" fill="hold" grpId="0" nodeType="withEffect">
                                  <p:stCondLst>
                                    <p:cond delay="1500"/>
                                  </p:stCondLst>
                                  <p:iterate>
                                    <p:tmPct val="10000"/>
                                  </p:iterate>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7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1500"/>
                                  </p:stCondLst>
                                  <p:iterate>
                                    <p:tmPct val="10000"/>
                                  </p:iterate>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7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8" fill="hold" display="0">
                  <p:stCondLst>
                    <p:cond delay="indefinite"/>
                  </p:stCondLst>
                  <p:endCondLst>
                    <p:cond evt="onStopAudio" delay="0">
                      <p:tgtEl>
                        <p:sldTgt/>
                      </p:tgtEl>
                    </p:cond>
                  </p:endCondLst>
                </p:cTn>
                <p:tgtEl>
                  <p:spTgt spid="15"/>
                </p:tgtEl>
              </p:cMediaNode>
            </p:audio>
          </p:childTnLst>
        </p:cTn>
      </p:par>
    </p:tnLst>
    <p:bldLst>
      <p:bldP spid="4" grpId="0"/>
      <p:bldP spid="5"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0" y="741391"/>
            <a:ext cx="3908475" cy="1616203"/>
          </a:xfrm>
        </p:spPr>
        <p:txBody>
          <a:bodyPr anchor="b">
            <a:normAutofit/>
          </a:bodyPr>
          <a:lstStyle/>
          <a:p>
            <a:r>
              <a:rPr lang="en-US" sz="2800"/>
              <a:t>L'Inconnue de la Seine</a:t>
            </a:r>
          </a:p>
        </p:txBody>
      </p:sp>
      <p:pic>
        <p:nvPicPr>
          <p:cNvPr id="1026"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13029" r="16204" b="-3"/>
          <a:stretch/>
        </p:blipFill>
        <p:spPr bwMode="auto">
          <a:xfrm>
            <a:off x="20" y="-18829"/>
            <a:ext cx="4075465" cy="3455514"/>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8"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7822" r="20071" b="-3"/>
          <a:stretch/>
        </p:blipFill>
        <p:spPr bwMode="auto">
          <a:xfrm>
            <a:off x="20" y="3421856"/>
            <a:ext cx="4075466" cy="3447832"/>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4103" name="Group 4102">
            <a:extLst>
              <a:ext uri="{FF2B5EF4-FFF2-40B4-BE49-F238E27FC236}">
                <a16:creationId xmlns:a16="http://schemas.microsoft.com/office/drawing/2014/main" id="{923615DC-F5A3-677C-DB79-DA387F11FC4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92521" cy="6858000"/>
            <a:chOff x="12068638" y="0"/>
            <a:chExt cx="123362" cy="6858000"/>
          </a:xfrm>
        </p:grpSpPr>
        <p:sp>
          <p:nvSpPr>
            <p:cNvPr id="4104" name="Rectangle 4103">
              <a:extLst>
                <a:ext uri="{FF2B5EF4-FFF2-40B4-BE49-F238E27FC236}">
                  <a16:creationId xmlns:a16="http://schemas.microsoft.com/office/drawing/2014/main" id="{BCB2E658-9767-8805-2BCB-63F4F3AECE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5" name="Rectangle 4104">
              <a:extLst>
                <a:ext uri="{FF2B5EF4-FFF2-40B4-BE49-F238E27FC236}">
                  <a16:creationId xmlns:a16="http://schemas.microsoft.com/office/drawing/2014/main" id="{BEA709A9-EE8C-7D2E-43D2-E8A342BA03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3527553"/>
              <a:ext cx="123362" cy="3330447"/>
            </a:xfrm>
            <a:prstGeom prst="rect">
              <a:avLst/>
            </a:prstGeom>
            <a:gradFill>
              <a:gsLst>
                <a:gs pos="27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Content Placeholder 2"/>
          <p:cNvSpPr>
            <a:spLocks noGrp="1"/>
          </p:cNvSpPr>
          <p:nvPr>
            <p:ph idx="1"/>
          </p:nvPr>
        </p:nvSpPr>
        <p:spPr>
          <a:xfrm>
            <a:off x="4571999" y="2533476"/>
            <a:ext cx="3908476" cy="3447832"/>
          </a:xfrm>
        </p:spPr>
        <p:txBody>
          <a:bodyPr anchor="t">
            <a:normAutofit/>
          </a:bodyPr>
          <a:lstStyle/>
          <a:p>
            <a:r>
              <a:rPr lang="en-US" sz="1700"/>
              <a:t>1950s: Asmund Laerdal, a toy maker in Norway, saved his son from near drowning.</a:t>
            </a:r>
          </a:p>
          <a:p>
            <a:r>
              <a:rPr lang="en-US" sz="1700"/>
              <a:t>1958: He and another man (Peter Safar, an anesthesiologist) pioneered CPR and used the face of the L'Inconnue de la Seine as the model for the first aid mannequin Resusci Anne.</a:t>
            </a:r>
          </a:p>
        </p:txBody>
      </p:sp>
      <p:pic>
        <p:nvPicPr>
          <p:cNvPr id="8" name="Audio 7">
            <a:hlinkClick r:id="" action="ppaction://media"/>
            <a:extLst>
              <a:ext uri="{FF2B5EF4-FFF2-40B4-BE49-F238E27FC236}">
                <a16:creationId xmlns:a16="http://schemas.microsoft.com/office/drawing/2014/main" id="{C40EC7C3-BDA0-2437-2332-38AC40D00D25}"/>
              </a:ext>
            </a:extLst>
          </p:cNvPr>
          <p:cNvPicPr>
            <a:picLocks noChangeAspect="1"/>
          </p:cNvPicPr>
          <p:nvPr>
            <a:audioFile r:link="rId3"/>
            <p:extLst>
              <p:ext uri="{DAA4B4D4-6D71-4841-9C94-3DE7FCFB9230}">
                <p14:media xmlns:p14="http://schemas.microsoft.com/office/powerpoint/2010/main" r:embed="rId2"/>
              </p:ext>
            </p:extLst>
          </p:nvPr>
        </p:nvPicPr>
        <p:blipFill>
          <a:blip r:embed="rId7"/>
          <a:srcRect l="-118750" t="-118750" r="-118750" b="-118750"/>
          <a:stretch>
            <a:fillRect/>
          </a:stretch>
        </p:blipFill>
        <p:spPr>
          <a:xfrm>
            <a:off x="7004304" y="4718304"/>
            <a:ext cx="2057400" cy="2057400"/>
          </a:xfrm>
          <a:prstGeom prst="ellipse">
            <a:avLst/>
          </a:prstGeom>
        </p:spPr>
      </p:pic>
    </p:spTree>
    <p:custDataLst>
      <p:tags r:id="rId1"/>
    </p:custDataLst>
    <p:extLst>
      <p:ext uri="{BB962C8B-B14F-4D97-AF65-F5344CB8AC3E}">
        <p14:creationId xmlns:p14="http://schemas.microsoft.com/office/powerpoint/2010/main" val="2259244329"/>
      </p:ext>
    </p:extLst>
  </p:cSld>
  <p:clrMapOvr>
    <a:masterClrMapping/>
  </p:clrMapOvr>
  <mc:AlternateContent xmlns:mc="http://schemas.openxmlformats.org/markup-compatibility/2006" xmlns:p14="http://schemas.microsoft.com/office/powerpoint/2010/main">
    <mc:Choice Requires="p14">
      <p:transition spd="slow" p14:dur="2000" advTm="24359"/>
    </mc:Choice>
    <mc:Fallback xmlns="">
      <p:transition spd="slow" advTm="243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0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0" y="741391"/>
            <a:ext cx="3908475" cy="1616203"/>
          </a:xfrm>
        </p:spPr>
        <p:txBody>
          <a:bodyPr anchor="b">
            <a:normAutofit/>
          </a:bodyPr>
          <a:lstStyle/>
          <a:p>
            <a:r>
              <a:rPr lang="en-US" sz="2800"/>
              <a:t>Resusci Anne</a:t>
            </a:r>
          </a:p>
        </p:txBody>
      </p:sp>
      <p:pic>
        <p:nvPicPr>
          <p:cNvPr id="5"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t="23607" r="-1" b="19969"/>
          <a:stretch/>
        </p:blipFill>
        <p:spPr bwMode="auto">
          <a:xfrm>
            <a:off x="20" y="-18829"/>
            <a:ext cx="4075465" cy="3455514"/>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r="-2" b="25862"/>
          <a:stretch/>
        </p:blipFill>
        <p:spPr bwMode="auto">
          <a:xfrm>
            <a:off x="20" y="3421856"/>
            <a:ext cx="4075466" cy="3447832"/>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031" name="Group 1030">
            <a:extLst>
              <a:ext uri="{FF2B5EF4-FFF2-40B4-BE49-F238E27FC236}">
                <a16:creationId xmlns:a16="http://schemas.microsoft.com/office/drawing/2014/main" id="{923615DC-F5A3-677C-DB79-DA387F11FC4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92521" cy="6858000"/>
            <a:chOff x="12068638" y="0"/>
            <a:chExt cx="123362" cy="6858000"/>
          </a:xfrm>
        </p:grpSpPr>
        <p:sp>
          <p:nvSpPr>
            <p:cNvPr id="1032" name="Rectangle 1031">
              <a:extLst>
                <a:ext uri="{FF2B5EF4-FFF2-40B4-BE49-F238E27FC236}">
                  <a16:creationId xmlns:a16="http://schemas.microsoft.com/office/drawing/2014/main" id="{BCB2E658-9767-8805-2BCB-63F4F3AECE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3" name="Rectangle 1032">
              <a:extLst>
                <a:ext uri="{FF2B5EF4-FFF2-40B4-BE49-F238E27FC236}">
                  <a16:creationId xmlns:a16="http://schemas.microsoft.com/office/drawing/2014/main" id="{BEA709A9-EE8C-7D2E-43D2-E8A342BA03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3527553"/>
              <a:ext cx="123362" cy="3330447"/>
            </a:xfrm>
            <a:prstGeom prst="rect">
              <a:avLst/>
            </a:prstGeom>
            <a:gradFill>
              <a:gsLst>
                <a:gs pos="27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Content Placeholder 2"/>
          <p:cNvSpPr>
            <a:spLocks noGrp="1"/>
          </p:cNvSpPr>
          <p:nvPr>
            <p:ph idx="1"/>
          </p:nvPr>
        </p:nvSpPr>
        <p:spPr>
          <a:xfrm>
            <a:off x="4571999" y="2533476"/>
            <a:ext cx="3908476" cy="3447832"/>
          </a:xfrm>
        </p:spPr>
        <p:txBody>
          <a:bodyPr anchor="t">
            <a:normAutofit/>
          </a:bodyPr>
          <a:lstStyle/>
          <a:p>
            <a:r>
              <a:rPr lang="en-US" sz="1700"/>
              <a:t>1960: First used CPR courses.</a:t>
            </a:r>
          </a:p>
          <a:p>
            <a:r>
              <a:rPr lang="en-US" sz="1700"/>
              <a:t>Hundreds of millions of people world-wide have used Resusci Anne and “kissed” her mouth.</a:t>
            </a:r>
          </a:p>
          <a:p>
            <a:r>
              <a:rPr lang="en-US" sz="1700"/>
              <a:t>L'Inconnue de la Seine has been called "the most kissed face" of all time.</a:t>
            </a:r>
          </a:p>
          <a:p>
            <a:endParaRPr lang="en-US" sz="1700"/>
          </a:p>
        </p:txBody>
      </p:sp>
      <p:pic>
        <p:nvPicPr>
          <p:cNvPr id="7" name="Audio 6">
            <a:hlinkClick r:id="" action="ppaction://media"/>
            <a:extLst>
              <a:ext uri="{FF2B5EF4-FFF2-40B4-BE49-F238E27FC236}">
                <a16:creationId xmlns:a16="http://schemas.microsoft.com/office/drawing/2014/main" id="{92AD0673-5ACC-9CE4-DF96-10D863EA3D36}"/>
              </a:ext>
            </a:extLst>
          </p:cNvPr>
          <p:cNvPicPr>
            <a:picLocks noChangeAspect="1"/>
          </p:cNvPicPr>
          <p:nvPr>
            <a:audioFile r:link="rId3"/>
            <p:extLst>
              <p:ext uri="{DAA4B4D4-6D71-4841-9C94-3DE7FCFB9230}">
                <p14:media xmlns:p14="http://schemas.microsoft.com/office/powerpoint/2010/main" r:embed="rId2"/>
              </p:ext>
            </p:extLst>
          </p:nvPr>
        </p:nvPicPr>
        <p:blipFill>
          <a:blip r:embed="rId7"/>
          <a:srcRect l="-118750" t="-118750" r="-118750" b="-118750"/>
          <a:stretch>
            <a:fillRect/>
          </a:stretch>
        </p:blipFill>
        <p:spPr>
          <a:xfrm>
            <a:off x="7004304" y="4718304"/>
            <a:ext cx="2057400" cy="2057400"/>
          </a:xfrm>
          <a:prstGeom prst="ellipse">
            <a:avLst/>
          </a:prstGeom>
        </p:spPr>
      </p:pic>
    </p:spTree>
    <p:custDataLst>
      <p:tags r:id="rId1"/>
    </p:custDataLst>
    <p:extLst>
      <p:ext uri="{BB962C8B-B14F-4D97-AF65-F5344CB8AC3E}">
        <p14:creationId xmlns:p14="http://schemas.microsoft.com/office/powerpoint/2010/main" val="2029873956"/>
      </p:ext>
    </p:extLst>
  </p:cSld>
  <p:clrMapOvr>
    <a:masterClrMapping/>
  </p:clrMapOvr>
  <mc:AlternateContent xmlns:mc="http://schemas.openxmlformats.org/markup-compatibility/2006" xmlns:p14="http://schemas.microsoft.com/office/powerpoint/2010/main">
    <mc:Choice Requires="p14">
      <p:transition spd="slow" p14:dur="2000" advTm="18602"/>
    </mc:Choice>
    <mc:Fallback xmlns="">
      <p:transition spd="slow" advTm="186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7"/>
                </p:tgtEl>
              </p:cMediaNode>
            </p:audio>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8C790BE2-4E4F-4AAF-81A2-4A6F4885E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28B54C3-B57B-472A-B96E-1FCB67093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0"/>
            <a:ext cx="9143998" cy="6858000"/>
          </a:xfrm>
          <a:prstGeom prst="rect">
            <a:avLst/>
          </a:prstGeom>
          <a:gradFill>
            <a:gsLst>
              <a:gs pos="0">
                <a:schemeClr val="accent1">
                  <a:lumMod val="50000"/>
                </a:schemeClr>
              </a:gs>
              <a:gs pos="100000">
                <a:srgbClr val="000000"/>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7DB3C429-F8DA-49B9-AF84-21996FCF7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559294"/>
            <a:ext cx="9143998" cy="6298279"/>
          </a:xfrm>
          <a:prstGeom prst="rect">
            <a:avLst/>
          </a:prstGeom>
          <a:gradFill>
            <a:gsLst>
              <a:gs pos="1000">
                <a:schemeClr val="accent1">
                  <a:lumMod val="75000"/>
                  <a:alpha val="59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C4C9F2B0-1044-46EB-8AEB-C3BFFDE6C2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428"/>
            <a:ext cx="4572000" cy="6858000"/>
          </a:xfrm>
          <a:prstGeom prst="rect">
            <a:avLst/>
          </a:prstGeom>
          <a:gradFill>
            <a:gsLst>
              <a:gs pos="13000">
                <a:srgbClr val="000000">
                  <a:alpha val="72000"/>
                </a:srgbClr>
              </a:gs>
              <a:gs pos="99000">
                <a:schemeClr val="accent1">
                  <a:lumMod val="50000"/>
                  <a:alpha val="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p:cNvSpPr>
            <a:spLocks noGrp="1"/>
          </p:cNvSpPr>
          <p:nvPr>
            <p:ph type="ctrTitle"/>
          </p:nvPr>
        </p:nvSpPr>
        <p:spPr>
          <a:xfrm>
            <a:off x="858852" y="1028700"/>
            <a:ext cx="7460478" cy="1090657"/>
          </a:xfrm>
        </p:spPr>
        <p:txBody>
          <a:bodyPr>
            <a:normAutofit/>
          </a:bodyPr>
          <a:lstStyle/>
          <a:p>
            <a:pPr>
              <a:lnSpc>
                <a:spcPct val="90000"/>
              </a:lnSpc>
            </a:pPr>
            <a:r>
              <a:rPr lang="en-US" sz="3600">
                <a:solidFill>
                  <a:srgbClr val="FFFFFF"/>
                </a:solidFill>
              </a:rPr>
              <a:t>Sudden Cardiac Death (SCD)</a:t>
            </a:r>
            <a:br>
              <a:rPr lang="en-US" sz="3600">
                <a:solidFill>
                  <a:srgbClr val="FFFFFF"/>
                </a:solidFill>
              </a:rPr>
            </a:br>
            <a:r>
              <a:rPr lang="en-US" sz="3600">
                <a:solidFill>
                  <a:srgbClr val="FFFFFF"/>
                </a:solidFill>
              </a:rPr>
              <a:t>in Dialysis Patients</a:t>
            </a:r>
          </a:p>
        </p:txBody>
      </p:sp>
      <p:sp>
        <p:nvSpPr>
          <p:cNvPr id="19" name="Freeform: Shape 18">
            <a:extLst>
              <a:ext uri="{FF2B5EF4-FFF2-40B4-BE49-F238E27FC236}">
                <a16:creationId xmlns:a16="http://schemas.microsoft.com/office/drawing/2014/main" id="{32B3ACB3-D689-442E-8A40-8680B0FEB8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539257" y="1506860"/>
            <a:ext cx="4065484" cy="6636797"/>
          </a:xfrm>
          <a:custGeom>
            <a:avLst/>
            <a:gdLst>
              <a:gd name="connsiteX0" fmla="*/ 0 w 4065484"/>
              <a:gd name="connsiteY0" fmla="*/ 4424531 h 8849062"/>
              <a:gd name="connsiteX1" fmla="*/ 3899197 w 4065484"/>
              <a:gd name="connsiteY1" fmla="*/ 8840480 h 8849062"/>
              <a:gd name="connsiteX2" fmla="*/ 4065484 w 4065484"/>
              <a:gd name="connsiteY2" fmla="*/ 8849062 h 8849062"/>
              <a:gd name="connsiteX3" fmla="*/ 4065483 w 4065484"/>
              <a:gd name="connsiteY3" fmla="*/ 0 h 8849062"/>
              <a:gd name="connsiteX4" fmla="*/ 3899197 w 4065484"/>
              <a:gd name="connsiteY4" fmla="*/ 8581 h 8849062"/>
              <a:gd name="connsiteX5" fmla="*/ 0 w 4065484"/>
              <a:gd name="connsiteY5" fmla="*/ 4424531 h 8849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65484" h="8849062">
                <a:moveTo>
                  <a:pt x="0" y="4424531"/>
                </a:moveTo>
                <a:cubicBezTo>
                  <a:pt x="0" y="6722831"/>
                  <a:pt x="1709076" y="8613167"/>
                  <a:pt x="3899197" y="8840480"/>
                </a:cubicBezTo>
                <a:lnTo>
                  <a:pt x="4065484" y="8849062"/>
                </a:lnTo>
                <a:lnTo>
                  <a:pt x="4065483" y="0"/>
                </a:lnTo>
                <a:lnTo>
                  <a:pt x="3899197" y="8581"/>
                </a:lnTo>
                <a:cubicBezTo>
                  <a:pt x="1709075" y="235897"/>
                  <a:pt x="0" y="2126232"/>
                  <a:pt x="0" y="4424531"/>
                </a:cubicBezTo>
                <a:close/>
              </a:path>
            </a:pathLst>
          </a:custGeom>
          <a:gradFill flip="none" rotWithShape="1">
            <a:gsLst>
              <a:gs pos="0">
                <a:schemeClr val="accent1">
                  <a:alpha val="5000"/>
                </a:schemeClr>
              </a:gs>
              <a:gs pos="68000">
                <a:schemeClr val="accent1">
                  <a:alpha val="15000"/>
                </a:schemeClr>
              </a:gs>
            </a:gsLst>
            <a:lin ang="21594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960" r="10310"/>
          <a:stretch/>
        </p:blipFill>
        <p:spPr bwMode="auto">
          <a:xfrm>
            <a:off x="1757476" y="3351745"/>
            <a:ext cx="5639669" cy="3506255"/>
          </a:xfrm>
          <a:custGeom>
            <a:avLst/>
            <a:gdLst/>
            <a:ahLst/>
            <a:cxnLst/>
            <a:rect l="l" t="t" r="r" b="b"/>
            <a:pathLst>
              <a:path w="7519558" h="3506255">
                <a:moveTo>
                  <a:pt x="3759779" y="0"/>
                </a:moveTo>
                <a:cubicBezTo>
                  <a:pt x="5713450" y="0"/>
                  <a:pt x="7320331" y="1484777"/>
                  <a:pt x="7513560" y="3387468"/>
                </a:cubicBezTo>
                <a:lnTo>
                  <a:pt x="7519558" y="3506255"/>
                </a:lnTo>
                <a:lnTo>
                  <a:pt x="0" y="3506255"/>
                </a:lnTo>
                <a:lnTo>
                  <a:pt x="5998" y="3387468"/>
                </a:lnTo>
                <a:cubicBezTo>
                  <a:pt x="199227" y="1484777"/>
                  <a:pt x="1806109" y="0"/>
                  <a:pt x="3759779" y="0"/>
                </a:cubicBezTo>
                <a:close/>
              </a:path>
            </a:pathLst>
          </a:cu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Audio 15">
            <a:hlinkClick r:id="" action="ppaction://media"/>
            <a:extLst>
              <a:ext uri="{FF2B5EF4-FFF2-40B4-BE49-F238E27FC236}">
                <a16:creationId xmlns:a16="http://schemas.microsoft.com/office/drawing/2014/main" id="{22FF2834-B9ED-93F0-8CAE-6FDD63F439EA}"/>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3229338569"/>
      </p:ext>
    </p:extLst>
  </p:cSld>
  <p:clrMapOvr>
    <a:masterClrMapping/>
  </p:clrMapOvr>
  <mc:AlternateContent xmlns:mc="http://schemas.openxmlformats.org/markup-compatibility/2006" xmlns:p14="http://schemas.microsoft.com/office/powerpoint/2010/main">
    <mc:Choice Requires="p14">
      <p:transition spd="slow" p14:dur="2000" advTm="18134"/>
    </mc:Choice>
    <mc:Fallback xmlns="">
      <p:transition spd="slow" advTm="181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par>
                                <p:cTn id="7" presetID="10" presetClass="entr" presetSubtype="0" fill="hold" grpId="0" nodeType="withEffect">
                                  <p:stCondLst>
                                    <p:cond delay="1000"/>
                                  </p:stCondLst>
                                  <p:iterate type="lt">
                                    <p:tmPct val="10000"/>
                                  </p:iterate>
                                  <p:childTnLst>
                                    <p:set>
                                      <p:cBhvr>
                                        <p:cTn id="8" dur="1" fill="hold">
                                          <p:stCondLst>
                                            <p:cond delay="0"/>
                                          </p:stCondLst>
                                        </p:cTn>
                                        <p:tgtEl>
                                          <p:spTgt spid="3"/>
                                        </p:tgtEl>
                                        <p:attrNameLst>
                                          <p:attrName>style.visibility</p:attrName>
                                        </p:attrNameLst>
                                      </p:cBhvr>
                                      <p:to>
                                        <p:strVal val="visible"/>
                                      </p:to>
                                    </p:set>
                                    <p:animEffect transition="in" filter="fade">
                                      <p:cBhvr>
                                        <p:cTn id="9" dur="4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16"/>
                </p:tgtEl>
              </p:cMediaNode>
            </p:audio>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5AF6D0F1-C435-C4CC-B725-9AA0FFB7068E}"/>
              </a:ext>
            </a:extLst>
          </p:cNvPr>
          <p:cNvPicPr>
            <a:picLocks noChangeAspect="1"/>
          </p:cNvPicPr>
          <p:nvPr/>
        </p:nvPicPr>
        <p:blipFill rotWithShape="1">
          <a:blip r:embed="rId5"/>
          <a:srcRect l="20344" r="26820"/>
          <a:stretch/>
        </p:blipFill>
        <p:spPr>
          <a:xfrm>
            <a:off x="1883784" y="3104705"/>
            <a:ext cx="2726006" cy="3217333"/>
          </a:xfrm>
          <a:prstGeom prst="rect">
            <a:avLst/>
          </a:prstGeom>
        </p:spPr>
      </p:pic>
      <p:grpSp>
        <p:nvGrpSpPr>
          <p:cNvPr id="11" name="Group 10">
            <a:extLst>
              <a:ext uri="{FF2B5EF4-FFF2-40B4-BE49-F238E27FC236}">
                <a16:creationId xmlns:a16="http://schemas.microsoft.com/office/drawing/2014/main" id="{89C6B508-0B2C-4D80-99F6-BC8C9C69341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89133" y="805742"/>
            <a:ext cx="2735827" cy="3193211"/>
            <a:chOff x="1674895" y="1345036"/>
            <a:chExt cx="5428610" cy="4210939"/>
          </a:xfrm>
        </p:grpSpPr>
        <p:sp>
          <p:nvSpPr>
            <p:cNvPr id="12" name="Rectangle 11">
              <a:extLst>
                <a:ext uri="{FF2B5EF4-FFF2-40B4-BE49-F238E27FC236}">
                  <a16:creationId xmlns:a16="http://schemas.microsoft.com/office/drawing/2014/main" id="{EA54034F-F9B1-4048-9AEF-C7AB990539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74895" y="1345036"/>
              <a:ext cx="5428610" cy="4210939"/>
            </a:xfrm>
            <a:prstGeom prst="rect">
              <a:avLst/>
            </a:pr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583F029-E06B-49B5-9779-2E8CEFD77C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74895" y="1345036"/>
              <a:ext cx="5428610" cy="4210939"/>
            </a:xfrm>
            <a:prstGeom prst="rect">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CAEBFCD5-5356-4326-8D39-8235A46CD7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1486" y="685805"/>
            <a:ext cx="2718710" cy="3193211"/>
          </a:xfrm>
          <a:prstGeom prst="rect">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55438" y="859808"/>
            <a:ext cx="2657397" cy="2878986"/>
          </a:xfrm>
        </p:spPr>
        <p:txBody>
          <a:bodyPr>
            <a:normAutofit/>
          </a:bodyPr>
          <a:lstStyle/>
          <a:p>
            <a:r>
              <a:rPr lang="en-US" dirty="0">
                <a:solidFill>
                  <a:schemeClr val="bg1"/>
                </a:solidFill>
              </a:rPr>
              <a:t>Objectives</a:t>
            </a:r>
          </a:p>
        </p:txBody>
      </p:sp>
      <p:grpSp>
        <p:nvGrpSpPr>
          <p:cNvPr id="20" name="Graphic 38">
            <a:extLst>
              <a:ext uri="{FF2B5EF4-FFF2-40B4-BE49-F238E27FC236}">
                <a16:creationId xmlns:a16="http://schemas.microsoft.com/office/drawing/2014/main" id="{6B67BE95-96EF-433C-9F29-B0732AA6B6A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17004"/>
            <a:ext cx="1027573" cy="508993"/>
            <a:chOff x="2267504" y="2540250"/>
            <a:chExt cx="1990951" cy="739640"/>
          </a:xfrm>
          <a:solidFill>
            <a:schemeClr val="bg1"/>
          </a:solidFill>
        </p:grpSpPr>
        <p:sp>
          <p:nvSpPr>
            <p:cNvPr id="35" name="Freeform: Shape 34">
              <a:extLst>
                <a:ext uri="{FF2B5EF4-FFF2-40B4-BE49-F238E27FC236}">
                  <a16:creationId xmlns:a16="http://schemas.microsoft.com/office/drawing/2014/main" id="{AD324976-1596-4B76-A61C-5626816B24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267504" y="254025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5835 h 286230"/>
                <a:gd name="connsiteX8" fmla="*/ 255835 w 1990951"/>
                <a:gd name="connsiteY8" fmla="*/ 0 h 286230"/>
                <a:gd name="connsiteX9" fmla="*/ 504071 w 1990951"/>
                <a:gd name="connsiteY9" fmla="*/ 245703 h 286230"/>
                <a:gd name="connsiteX10" fmla="*/ 749773 w 1990951"/>
                <a:gd name="connsiteY10" fmla="*/ 0 h 286230"/>
                <a:gd name="connsiteX11" fmla="*/ 995476 w 1990951"/>
                <a:gd name="connsiteY11" fmla="*/ 245703 h 286230"/>
                <a:gd name="connsiteX12" fmla="*/ 1243712 w 1990951"/>
                <a:gd name="connsiteY12" fmla="*/ 0 h 286230"/>
                <a:gd name="connsiteX13" fmla="*/ 1489414 w 1990951"/>
                <a:gd name="connsiteY13" fmla="*/ 245703 h 286230"/>
                <a:gd name="connsiteX14" fmla="*/ 1735117 w 1990951"/>
                <a:gd name="connsiteY14" fmla="*/ 0 h 286230"/>
                <a:gd name="connsiteX15" fmla="*/ 1990952 w 1990951"/>
                <a:gd name="connsiteY15" fmla="*/ 255835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5835"/>
                  </a:lnTo>
                  <a:lnTo>
                    <a:pt x="255835" y="0"/>
                  </a:lnTo>
                  <a:lnTo>
                    <a:pt x="504071" y="245703"/>
                  </a:lnTo>
                  <a:lnTo>
                    <a:pt x="749773" y="0"/>
                  </a:lnTo>
                  <a:lnTo>
                    <a:pt x="995476" y="245703"/>
                  </a:lnTo>
                  <a:lnTo>
                    <a:pt x="1243712" y="0"/>
                  </a:lnTo>
                  <a:lnTo>
                    <a:pt x="1489414" y="245703"/>
                  </a:lnTo>
                  <a:lnTo>
                    <a:pt x="1735117" y="0"/>
                  </a:lnTo>
                  <a:lnTo>
                    <a:pt x="1990952" y="255835"/>
                  </a:lnTo>
                  <a:lnTo>
                    <a:pt x="1973221" y="276099"/>
                  </a:lnTo>
                  <a:lnTo>
                    <a:pt x="1735117" y="40528"/>
                  </a:lnTo>
                  <a:close/>
                </a:path>
              </a:pathLst>
            </a:custGeom>
            <a:grpFill/>
            <a:ln w="25320" cap="flat">
              <a:noFill/>
              <a:prstDash val="solid"/>
              <a:miter/>
            </a:ln>
          </p:spPr>
          <p:txBody>
            <a:bodyPr rtlCol="0" anchor="ctr"/>
            <a:lstStyle/>
            <a:p>
              <a:endParaRPr lang="en-US" dirty="0"/>
            </a:p>
          </p:txBody>
        </p:sp>
        <p:sp>
          <p:nvSpPr>
            <p:cNvPr id="19" name="Freeform: Shape 18">
              <a:extLst>
                <a:ext uri="{FF2B5EF4-FFF2-40B4-BE49-F238E27FC236}">
                  <a16:creationId xmlns:a16="http://schemas.microsoft.com/office/drawing/2014/main" id="{C44DEF24-FB22-48A2-8257-B97AD7E1AA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267504" y="299366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8368 h 286230"/>
                <a:gd name="connsiteX8" fmla="*/ 255835 w 1990951"/>
                <a:gd name="connsiteY8" fmla="*/ 0 h 286230"/>
                <a:gd name="connsiteX9" fmla="*/ 504071 w 1990951"/>
                <a:gd name="connsiteY9" fmla="*/ 248236 h 286230"/>
                <a:gd name="connsiteX10" fmla="*/ 749773 w 1990951"/>
                <a:gd name="connsiteY10" fmla="*/ 0 h 286230"/>
                <a:gd name="connsiteX11" fmla="*/ 995476 w 1990951"/>
                <a:gd name="connsiteY11" fmla="*/ 248236 h 286230"/>
                <a:gd name="connsiteX12" fmla="*/ 1243712 w 1990951"/>
                <a:gd name="connsiteY12" fmla="*/ 0 h 286230"/>
                <a:gd name="connsiteX13" fmla="*/ 1489414 w 1990951"/>
                <a:gd name="connsiteY13" fmla="*/ 248236 h 286230"/>
                <a:gd name="connsiteX14" fmla="*/ 1735117 w 1990951"/>
                <a:gd name="connsiteY14" fmla="*/ 0 h 286230"/>
                <a:gd name="connsiteX15" fmla="*/ 1990952 w 1990951"/>
                <a:gd name="connsiteY15" fmla="*/ 258368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8368"/>
                  </a:lnTo>
                  <a:lnTo>
                    <a:pt x="255835" y="0"/>
                  </a:lnTo>
                  <a:lnTo>
                    <a:pt x="504071" y="248236"/>
                  </a:lnTo>
                  <a:lnTo>
                    <a:pt x="749773" y="0"/>
                  </a:lnTo>
                  <a:lnTo>
                    <a:pt x="995476" y="248236"/>
                  </a:lnTo>
                  <a:lnTo>
                    <a:pt x="1243712" y="0"/>
                  </a:lnTo>
                  <a:lnTo>
                    <a:pt x="1489414" y="248236"/>
                  </a:lnTo>
                  <a:lnTo>
                    <a:pt x="1735117" y="0"/>
                  </a:lnTo>
                  <a:lnTo>
                    <a:pt x="1990952" y="258368"/>
                  </a:lnTo>
                  <a:lnTo>
                    <a:pt x="1973221" y="276099"/>
                  </a:lnTo>
                  <a:lnTo>
                    <a:pt x="1735117" y="40528"/>
                  </a:lnTo>
                  <a:close/>
                </a:path>
              </a:pathLst>
            </a:custGeom>
            <a:grpFill/>
            <a:ln w="25320" cap="flat">
              <a:noFill/>
              <a:prstDash val="solid"/>
              <a:miter/>
            </a:ln>
          </p:spPr>
          <p:txBody>
            <a:bodyPr rtlCol="0" anchor="ctr"/>
            <a:lstStyle/>
            <a:p>
              <a:endParaRPr lang="en-US"/>
            </a:p>
          </p:txBody>
        </p:sp>
      </p:grpSp>
      <p:grpSp>
        <p:nvGrpSpPr>
          <p:cNvPr id="21" name="Graphic 4">
            <a:extLst>
              <a:ext uri="{FF2B5EF4-FFF2-40B4-BE49-F238E27FC236}">
                <a16:creationId xmlns:a16="http://schemas.microsoft.com/office/drawing/2014/main" id="{D6E8B984-55B9-4A62-A043-997D00F0AE0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516806" y="2445529"/>
            <a:ext cx="637026" cy="849366"/>
            <a:chOff x="5829300" y="3162300"/>
            <a:chExt cx="532256" cy="532257"/>
          </a:xfrm>
          <a:solidFill>
            <a:srgbClr val="FFFFFF"/>
          </a:solidFill>
        </p:grpSpPr>
        <p:sp>
          <p:nvSpPr>
            <p:cNvPr id="22" name="Freeform: Shape 21">
              <a:extLst>
                <a:ext uri="{FF2B5EF4-FFF2-40B4-BE49-F238E27FC236}">
                  <a16:creationId xmlns:a16="http://schemas.microsoft.com/office/drawing/2014/main" id="{D4FAF4A8-82EB-4F6F-B601-43EBF0BD12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9208" y="3192208"/>
              <a:ext cx="112966" cy="112966"/>
            </a:xfrm>
            <a:custGeom>
              <a:avLst/>
              <a:gdLst>
                <a:gd name="connsiteX0" fmla="*/ 112967 w 112966"/>
                <a:gd name="connsiteY0" fmla="*/ 0 h 112966"/>
                <a:gd name="connsiteX1" fmla="*/ 0 w 112966"/>
                <a:gd name="connsiteY1" fmla="*/ 112967 h 112966"/>
                <a:gd name="connsiteX2" fmla="*/ 112967 w 112966"/>
                <a:gd name="connsiteY2" fmla="*/ 0 h 112966"/>
              </a:gdLst>
              <a:ahLst/>
              <a:cxnLst>
                <a:cxn ang="0">
                  <a:pos x="connsiteX0" y="connsiteY0"/>
                </a:cxn>
                <a:cxn ang="0">
                  <a:pos x="connsiteX1" y="connsiteY1"/>
                </a:cxn>
                <a:cxn ang="0">
                  <a:pos x="connsiteX2" y="connsiteY2"/>
                </a:cxn>
              </a:cxnLst>
              <a:rect l="l" t="t" r="r" b="b"/>
              <a:pathLst>
                <a:path w="112966" h="112966">
                  <a:moveTo>
                    <a:pt x="112967" y="0"/>
                  </a:moveTo>
                  <a:lnTo>
                    <a:pt x="0" y="112967"/>
                  </a:lnTo>
                  <a:cubicBezTo>
                    <a:pt x="25356" y="64747"/>
                    <a:pt x="64747" y="25356"/>
                    <a:pt x="112967" y="0"/>
                  </a:cubicBezTo>
                  <a:close/>
                </a:path>
              </a:pathLst>
            </a:custGeom>
            <a:grpFill/>
            <a:ln w="9525"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26F2473F-E069-4558-9B41-E285BBE030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31205" y="3164205"/>
              <a:ext cx="230314" cy="230314"/>
            </a:xfrm>
            <a:custGeom>
              <a:avLst/>
              <a:gdLst>
                <a:gd name="connsiteX0" fmla="*/ 230314 w 230314"/>
                <a:gd name="connsiteY0" fmla="*/ 0 h 230314"/>
                <a:gd name="connsiteX1" fmla="*/ 0 w 230314"/>
                <a:gd name="connsiteY1" fmla="*/ 230314 h 230314"/>
                <a:gd name="connsiteX2" fmla="*/ 3524 w 230314"/>
                <a:gd name="connsiteY2" fmla="*/ 209550 h 230314"/>
                <a:gd name="connsiteX3" fmla="*/ 209550 w 230314"/>
                <a:gd name="connsiteY3" fmla="*/ 3524 h 230314"/>
                <a:gd name="connsiteX4" fmla="*/ 230314 w 230314"/>
                <a:gd name="connsiteY4" fmla="*/ 0 h 230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314" h="230314">
                  <a:moveTo>
                    <a:pt x="230314" y="0"/>
                  </a:moveTo>
                  <a:lnTo>
                    <a:pt x="0" y="230314"/>
                  </a:lnTo>
                  <a:cubicBezTo>
                    <a:pt x="953" y="223361"/>
                    <a:pt x="2095" y="216408"/>
                    <a:pt x="3524" y="209550"/>
                  </a:cubicBezTo>
                  <a:lnTo>
                    <a:pt x="209550" y="3524"/>
                  </a:lnTo>
                  <a:cubicBezTo>
                    <a:pt x="216408" y="2095"/>
                    <a:pt x="223361" y="953"/>
                    <a:pt x="230314" y="0"/>
                  </a:cubicBezTo>
                  <a:close/>
                </a:path>
              </a:pathLst>
            </a:custGeom>
            <a:grpFill/>
            <a:ln w="9525"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FC9A4A76-2C9F-486C-9663-6A30A022DE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29300" y="3162300"/>
              <a:ext cx="294131" cy="294131"/>
            </a:xfrm>
            <a:custGeom>
              <a:avLst/>
              <a:gdLst>
                <a:gd name="connsiteX0" fmla="*/ 294132 w 294131"/>
                <a:gd name="connsiteY0" fmla="*/ 1238 h 294131"/>
                <a:gd name="connsiteX1" fmla="*/ 1238 w 294131"/>
                <a:gd name="connsiteY1" fmla="*/ 294132 h 294131"/>
                <a:gd name="connsiteX2" fmla="*/ 0 w 294131"/>
                <a:gd name="connsiteY2" fmla="*/ 278225 h 294131"/>
                <a:gd name="connsiteX3" fmla="*/ 278225 w 294131"/>
                <a:gd name="connsiteY3" fmla="*/ 0 h 294131"/>
                <a:gd name="connsiteX4" fmla="*/ 294132 w 294131"/>
                <a:gd name="connsiteY4" fmla="*/ 1238 h 294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131" h="294131">
                  <a:moveTo>
                    <a:pt x="294132" y="1238"/>
                  </a:moveTo>
                  <a:lnTo>
                    <a:pt x="1238" y="294132"/>
                  </a:lnTo>
                  <a:cubicBezTo>
                    <a:pt x="667" y="288893"/>
                    <a:pt x="0" y="283559"/>
                    <a:pt x="0" y="278225"/>
                  </a:cubicBezTo>
                  <a:lnTo>
                    <a:pt x="278225" y="0"/>
                  </a:lnTo>
                  <a:cubicBezTo>
                    <a:pt x="283559" y="0"/>
                    <a:pt x="288893" y="667"/>
                    <a:pt x="294132" y="1238"/>
                  </a:cubicBezTo>
                  <a:close/>
                </a:path>
              </a:pathLst>
            </a:custGeom>
            <a:grpFill/>
            <a:ln w="9525" cap="flat">
              <a:noFill/>
              <a:prstDash val="solid"/>
              <a:miter/>
            </a:ln>
          </p:spPr>
          <p:txBody>
            <a:bodyPr rtlCol="0" anchor="ctr"/>
            <a:lstStyle/>
            <a:p>
              <a:endParaRPr lang="en-US" dirty="0"/>
            </a:p>
          </p:txBody>
        </p:sp>
        <p:sp>
          <p:nvSpPr>
            <p:cNvPr id="25" name="Freeform: Shape 24">
              <a:extLst>
                <a:ext uri="{FF2B5EF4-FFF2-40B4-BE49-F238E27FC236}">
                  <a16:creationId xmlns:a16="http://schemas.microsoft.com/office/drawing/2014/main" id="{88431DC7-D4CB-479A-AFA4-5B0C597A2E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37205" y="3170110"/>
              <a:ext cx="337184" cy="337280"/>
            </a:xfrm>
            <a:custGeom>
              <a:avLst/>
              <a:gdLst>
                <a:gd name="connsiteX0" fmla="*/ 337185 w 337184"/>
                <a:gd name="connsiteY0" fmla="*/ 3905 h 337280"/>
                <a:gd name="connsiteX1" fmla="*/ 3810 w 337184"/>
                <a:gd name="connsiteY1" fmla="*/ 337280 h 337280"/>
                <a:gd name="connsiteX2" fmla="*/ 0 w 337184"/>
                <a:gd name="connsiteY2" fmla="*/ 323850 h 337280"/>
                <a:gd name="connsiteX3" fmla="*/ 323850 w 337184"/>
                <a:gd name="connsiteY3" fmla="*/ 0 h 337280"/>
                <a:gd name="connsiteX4" fmla="*/ 337185 w 337184"/>
                <a:gd name="connsiteY4" fmla="*/ 3905 h 337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184" h="337280">
                  <a:moveTo>
                    <a:pt x="337185" y="3905"/>
                  </a:moveTo>
                  <a:lnTo>
                    <a:pt x="3810" y="337280"/>
                  </a:lnTo>
                  <a:cubicBezTo>
                    <a:pt x="2381" y="332899"/>
                    <a:pt x="1143" y="328422"/>
                    <a:pt x="0" y="323850"/>
                  </a:cubicBezTo>
                  <a:lnTo>
                    <a:pt x="323850" y="0"/>
                  </a:lnTo>
                  <a:cubicBezTo>
                    <a:pt x="328327" y="1715"/>
                    <a:pt x="332804" y="2477"/>
                    <a:pt x="337185" y="3905"/>
                  </a:cubicBezTo>
                  <a:close/>
                </a:path>
              </a:pathLst>
            </a:custGeom>
            <a:grpFill/>
            <a:ln w="9525"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30755DA1-6F28-4612-A4A7-B915468C6D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3207" y="3186207"/>
              <a:ext cx="364617" cy="364617"/>
            </a:xfrm>
            <a:custGeom>
              <a:avLst/>
              <a:gdLst>
                <a:gd name="connsiteX0" fmla="*/ 364617 w 364617"/>
                <a:gd name="connsiteY0" fmla="*/ 5620 h 364617"/>
                <a:gd name="connsiteX1" fmla="*/ 5620 w 364617"/>
                <a:gd name="connsiteY1" fmla="*/ 364617 h 364617"/>
                <a:gd name="connsiteX2" fmla="*/ 0 w 364617"/>
                <a:gd name="connsiteY2" fmla="*/ 353187 h 364617"/>
                <a:gd name="connsiteX3" fmla="*/ 353187 w 364617"/>
                <a:gd name="connsiteY3" fmla="*/ 0 h 364617"/>
                <a:gd name="connsiteX4" fmla="*/ 364617 w 364617"/>
                <a:gd name="connsiteY4" fmla="*/ 5620 h 364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617" h="364617">
                  <a:moveTo>
                    <a:pt x="364617" y="5620"/>
                  </a:moveTo>
                  <a:lnTo>
                    <a:pt x="5620" y="364617"/>
                  </a:lnTo>
                  <a:cubicBezTo>
                    <a:pt x="3620" y="360902"/>
                    <a:pt x="1715" y="357092"/>
                    <a:pt x="0" y="353187"/>
                  </a:cubicBezTo>
                  <a:lnTo>
                    <a:pt x="353187" y="0"/>
                  </a:lnTo>
                  <a:cubicBezTo>
                    <a:pt x="357092" y="1715"/>
                    <a:pt x="360902" y="3715"/>
                    <a:pt x="364617" y="5620"/>
                  </a:cubicBezTo>
                  <a:close/>
                </a:path>
              </a:pathLst>
            </a:custGeom>
            <a:grpFill/>
            <a:ln w="952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4616ED79-5475-49E6-A5FE-8D9DB12FB0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5305" y="3208305"/>
              <a:ext cx="380238" cy="380238"/>
            </a:xfrm>
            <a:custGeom>
              <a:avLst/>
              <a:gdLst>
                <a:gd name="connsiteX0" fmla="*/ 380238 w 380238"/>
                <a:gd name="connsiteY0" fmla="*/ 7239 h 380238"/>
                <a:gd name="connsiteX1" fmla="*/ 7239 w 380238"/>
                <a:gd name="connsiteY1" fmla="*/ 380238 h 380238"/>
                <a:gd name="connsiteX2" fmla="*/ 0 w 380238"/>
                <a:gd name="connsiteY2" fmla="*/ 370713 h 380238"/>
                <a:gd name="connsiteX3" fmla="*/ 370237 w 380238"/>
                <a:gd name="connsiteY3" fmla="*/ 0 h 380238"/>
                <a:gd name="connsiteX4" fmla="*/ 380238 w 380238"/>
                <a:gd name="connsiteY4" fmla="*/ 7239 h 380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238" h="380238">
                  <a:moveTo>
                    <a:pt x="380238" y="7239"/>
                  </a:moveTo>
                  <a:lnTo>
                    <a:pt x="7239" y="380238"/>
                  </a:lnTo>
                  <a:cubicBezTo>
                    <a:pt x="4763" y="377000"/>
                    <a:pt x="2381" y="373571"/>
                    <a:pt x="0" y="370713"/>
                  </a:cubicBezTo>
                  <a:lnTo>
                    <a:pt x="370237" y="0"/>
                  </a:lnTo>
                  <a:cubicBezTo>
                    <a:pt x="373571" y="2381"/>
                    <a:pt x="377000" y="4763"/>
                    <a:pt x="380238" y="7239"/>
                  </a:cubicBezTo>
                  <a:close/>
                </a:path>
              </a:pathLst>
            </a:custGeom>
            <a:grpFill/>
            <a:ln w="9525"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21DCEB47-7140-4682-8DBF-7667BE28FC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02832" y="3235832"/>
              <a:ext cx="385191" cy="385191"/>
            </a:xfrm>
            <a:custGeom>
              <a:avLst/>
              <a:gdLst>
                <a:gd name="connsiteX0" fmla="*/ 380905 w 385191"/>
                <a:gd name="connsiteY0" fmla="*/ 4286 h 385191"/>
                <a:gd name="connsiteX1" fmla="*/ 385191 w 385191"/>
                <a:gd name="connsiteY1" fmla="*/ 8573 h 385191"/>
                <a:gd name="connsiteX2" fmla="*/ 8573 w 385191"/>
                <a:gd name="connsiteY2" fmla="*/ 385191 h 385191"/>
                <a:gd name="connsiteX3" fmla="*/ 4286 w 385191"/>
                <a:gd name="connsiteY3" fmla="*/ 380905 h 385191"/>
                <a:gd name="connsiteX4" fmla="*/ 0 w 385191"/>
                <a:gd name="connsiteY4" fmla="*/ 376523 h 385191"/>
                <a:gd name="connsiteX5" fmla="*/ 376523 w 385191"/>
                <a:gd name="connsiteY5" fmla="*/ 0 h 385191"/>
                <a:gd name="connsiteX6" fmla="*/ 380905 w 385191"/>
                <a:gd name="connsiteY6" fmla="*/ 4286 h 385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191" h="385191">
                  <a:moveTo>
                    <a:pt x="380905" y="4286"/>
                  </a:moveTo>
                  <a:lnTo>
                    <a:pt x="385191" y="8573"/>
                  </a:lnTo>
                  <a:lnTo>
                    <a:pt x="8573" y="385191"/>
                  </a:lnTo>
                  <a:lnTo>
                    <a:pt x="4286" y="380905"/>
                  </a:lnTo>
                  <a:cubicBezTo>
                    <a:pt x="2762" y="379476"/>
                    <a:pt x="1334" y="377952"/>
                    <a:pt x="0" y="376523"/>
                  </a:cubicBezTo>
                  <a:lnTo>
                    <a:pt x="376523" y="0"/>
                  </a:lnTo>
                  <a:cubicBezTo>
                    <a:pt x="377952" y="1334"/>
                    <a:pt x="379476" y="2667"/>
                    <a:pt x="380905" y="4286"/>
                  </a:cubicBezTo>
                  <a:close/>
                </a:path>
              </a:pathLst>
            </a:custGeom>
            <a:grpFill/>
            <a:ln w="952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EA931BD3-5A56-42F2-B6B5-647B28D1CF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35789" y="3268313"/>
              <a:ext cx="379761" cy="380237"/>
            </a:xfrm>
            <a:custGeom>
              <a:avLst/>
              <a:gdLst>
                <a:gd name="connsiteX0" fmla="*/ 372428 w 379761"/>
                <a:gd name="connsiteY0" fmla="*/ 0 h 380237"/>
                <a:gd name="connsiteX1" fmla="*/ 379762 w 379761"/>
                <a:gd name="connsiteY1" fmla="*/ 9525 h 380237"/>
                <a:gd name="connsiteX2" fmla="*/ 9525 w 379761"/>
                <a:gd name="connsiteY2" fmla="*/ 380238 h 380237"/>
                <a:gd name="connsiteX3" fmla="*/ 0 w 379761"/>
                <a:gd name="connsiteY3" fmla="*/ 372904 h 380237"/>
              </a:gdLst>
              <a:ahLst/>
              <a:cxnLst>
                <a:cxn ang="0">
                  <a:pos x="connsiteX0" y="connsiteY0"/>
                </a:cxn>
                <a:cxn ang="0">
                  <a:pos x="connsiteX1" y="connsiteY1"/>
                </a:cxn>
                <a:cxn ang="0">
                  <a:pos x="connsiteX2" y="connsiteY2"/>
                </a:cxn>
                <a:cxn ang="0">
                  <a:pos x="connsiteX3" y="connsiteY3"/>
                </a:cxn>
              </a:cxnLst>
              <a:rect l="l" t="t" r="r" b="b"/>
              <a:pathLst>
                <a:path w="379761" h="380237">
                  <a:moveTo>
                    <a:pt x="372428" y="0"/>
                  </a:moveTo>
                  <a:cubicBezTo>
                    <a:pt x="374999" y="3239"/>
                    <a:pt x="377381" y="6572"/>
                    <a:pt x="379762" y="9525"/>
                  </a:cubicBezTo>
                  <a:lnTo>
                    <a:pt x="9525" y="380238"/>
                  </a:lnTo>
                  <a:cubicBezTo>
                    <a:pt x="6096" y="377857"/>
                    <a:pt x="2762" y="375476"/>
                    <a:pt x="0" y="372904"/>
                  </a:cubicBezTo>
                  <a:close/>
                </a:path>
              </a:pathLst>
            </a:custGeom>
            <a:grpFill/>
            <a:ln w="952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820E4C8E-4190-498D-9556-6DA668A81F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2841" y="3305841"/>
              <a:ext cx="364807" cy="364807"/>
            </a:xfrm>
            <a:custGeom>
              <a:avLst/>
              <a:gdLst>
                <a:gd name="connsiteX0" fmla="*/ 359188 w 364807"/>
                <a:gd name="connsiteY0" fmla="*/ 0 h 364807"/>
                <a:gd name="connsiteX1" fmla="*/ 364808 w 364807"/>
                <a:gd name="connsiteY1" fmla="*/ 11621 h 364807"/>
                <a:gd name="connsiteX2" fmla="*/ 11621 w 364807"/>
                <a:gd name="connsiteY2" fmla="*/ 364808 h 364807"/>
                <a:gd name="connsiteX3" fmla="*/ 0 w 364807"/>
                <a:gd name="connsiteY3" fmla="*/ 359188 h 364807"/>
              </a:gdLst>
              <a:ahLst/>
              <a:cxnLst>
                <a:cxn ang="0">
                  <a:pos x="connsiteX0" y="connsiteY0"/>
                </a:cxn>
                <a:cxn ang="0">
                  <a:pos x="connsiteX1" y="connsiteY1"/>
                </a:cxn>
                <a:cxn ang="0">
                  <a:pos x="connsiteX2" y="connsiteY2"/>
                </a:cxn>
                <a:cxn ang="0">
                  <a:pos x="connsiteX3" y="connsiteY3"/>
                </a:cxn>
              </a:cxnLst>
              <a:rect l="l" t="t" r="r" b="b"/>
              <a:pathLst>
                <a:path w="364807" h="364807">
                  <a:moveTo>
                    <a:pt x="359188" y="0"/>
                  </a:moveTo>
                  <a:cubicBezTo>
                    <a:pt x="361188" y="3905"/>
                    <a:pt x="362998" y="7715"/>
                    <a:pt x="364808" y="11621"/>
                  </a:cubicBezTo>
                  <a:lnTo>
                    <a:pt x="11621" y="364808"/>
                  </a:lnTo>
                  <a:cubicBezTo>
                    <a:pt x="7715" y="362998"/>
                    <a:pt x="3905" y="361188"/>
                    <a:pt x="0" y="359188"/>
                  </a:cubicBezTo>
                  <a:close/>
                </a:path>
              </a:pathLst>
            </a:custGeom>
            <a:grpFill/>
            <a:ln w="952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54B2F30F-0B57-4D60-A087-CD6A471F68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16370" y="3349466"/>
              <a:ext cx="337280" cy="337280"/>
            </a:xfrm>
            <a:custGeom>
              <a:avLst/>
              <a:gdLst>
                <a:gd name="connsiteX0" fmla="*/ 333470 w 337280"/>
                <a:gd name="connsiteY0" fmla="*/ 0 h 337280"/>
                <a:gd name="connsiteX1" fmla="*/ 337280 w 337280"/>
                <a:gd name="connsiteY1" fmla="*/ 13430 h 337280"/>
                <a:gd name="connsiteX2" fmla="*/ 13430 w 337280"/>
                <a:gd name="connsiteY2" fmla="*/ 337280 h 337280"/>
                <a:gd name="connsiteX3" fmla="*/ 0 w 337280"/>
                <a:gd name="connsiteY3" fmla="*/ 333470 h 337280"/>
              </a:gdLst>
              <a:ahLst/>
              <a:cxnLst>
                <a:cxn ang="0">
                  <a:pos x="connsiteX0" y="connsiteY0"/>
                </a:cxn>
                <a:cxn ang="0">
                  <a:pos x="connsiteX1" y="connsiteY1"/>
                </a:cxn>
                <a:cxn ang="0">
                  <a:pos x="connsiteX2" y="connsiteY2"/>
                </a:cxn>
                <a:cxn ang="0">
                  <a:pos x="connsiteX3" y="connsiteY3"/>
                </a:cxn>
              </a:cxnLst>
              <a:rect l="l" t="t" r="r" b="b"/>
              <a:pathLst>
                <a:path w="337280" h="337280">
                  <a:moveTo>
                    <a:pt x="333470" y="0"/>
                  </a:moveTo>
                  <a:cubicBezTo>
                    <a:pt x="334899" y="4382"/>
                    <a:pt x="336137" y="8858"/>
                    <a:pt x="337280" y="13430"/>
                  </a:cubicBezTo>
                  <a:lnTo>
                    <a:pt x="13430" y="337280"/>
                  </a:lnTo>
                  <a:cubicBezTo>
                    <a:pt x="8858" y="336137"/>
                    <a:pt x="4382" y="334899"/>
                    <a:pt x="0" y="333470"/>
                  </a:cubicBezTo>
                  <a:close/>
                </a:path>
              </a:pathLst>
            </a:custGeom>
            <a:grpFill/>
            <a:ln w="952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FC5E8C73-ED41-4214-AEE6-3C5F493846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67329" y="3400425"/>
              <a:ext cx="294227" cy="294132"/>
            </a:xfrm>
            <a:custGeom>
              <a:avLst/>
              <a:gdLst>
                <a:gd name="connsiteX0" fmla="*/ 292989 w 294227"/>
                <a:gd name="connsiteY0" fmla="*/ 0 h 294132"/>
                <a:gd name="connsiteX1" fmla="*/ 294227 w 294227"/>
                <a:gd name="connsiteY1" fmla="*/ 15907 h 294132"/>
                <a:gd name="connsiteX2" fmla="*/ 15907 w 294227"/>
                <a:gd name="connsiteY2" fmla="*/ 294132 h 294132"/>
                <a:gd name="connsiteX3" fmla="*/ 0 w 294227"/>
                <a:gd name="connsiteY3" fmla="*/ 292894 h 294132"/>
              </a:gdLst>
              <a:ahLst/>
              <a:cxnLst>
                <a:cxn ang="0">
                  <a:pos x="connsiteX0" y="connsiteY0"/>
                </a:cxn>
                <a:cxn ang="0">
                  <a:pos x="connsiteX1" y="connsiteY1"/>
                </a:cxn>
                <a:cxn ang="0">
                  <a:pos x="connsiteX2" y="connsiteY2"/>
                </a:cxn>
                <a:cxn ang="0">
                  <a:pos x="connsiteX3" y="connsiteY3"/>
                </a:cxn>
              </a:cxnLst>
              <a:rect l="l" t="t" r="r" b="b"/>
              <a:pathLst>
                <a:path w="294227" h="294132">
                  <a:moveTo>
                    <a:pt x="292989" y="0"/>
                  </a:moveTo>
                  <a:cubicBezTo>
                    <a:pt x="293561" y="5334"/>
                    <a:pt x="293942" y="10668"/>
                    <a:pt x="294227" y="15907"/>
                  </a:cubicBezTo>
                  <a:lnTo>
                    <a:pt x="15907" y="294132"/>
                  </a:lnTo>
                  <a:cubicBezTo>
                    <a:pt x="10668" y="294132"/>
                    <a:pt x="5334" y="293465"/>
                    <a:pt x="0" y="292894"/>
                  </a:cubicBezTo>
                  <a:close/>
                </a:path>
              </a:pathLst>
            </a:custGeom>
            <a:grpFill/>
            <a:ln w="9525"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B1F94534-FE3E-476C-870B-E714E4A668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29337" y="3462337"/>
              <a:ext cx="230314" cy="230314"/>
            </a:xfrm>
            <a:custGeom>
              <a:avLst/>
              <a:gdLst>
                <a:gd name="connsiteX0" fmla="*/ 230315 w 230314"/>
                <a:gd name="connsiteY0" fmla="*/ 0 h 230314"/>
                <a:gd name="connsiteX1" fmla="*/ 226886 w 230314"/>
                <a:gd name="connsiteY1" fmla="*/ 20574 h 230314"/>
                <a:gd name="connsiteX2" fmla="*/ 20669 w 230314"/>
                <a:gd name="connsiteY2" fmla="*/ 226790 h 230314"/>
                <a:gd name="connsiteX3" fmla="*/ 0 w 230314"/>
                <a:gd name="connsiteY3" fmla="*/ 230315 h 230314"/>
              </a:gdLst>
              <a:ahLst/>
              <a:cxnLst>
                <a:cxn ang="0">
                  <a:pos x="connsiteX0" y="connsiteY0"/>
                </a:cxn>
                <a:cxn ang="0">
                  <a:pos x="connsiteX1" y="connsiteY1"/>
                </a:cxn>
                <a:cxn ang="0">
                  <a:pos x="connsiteX2" y="connsiteY2"/>
                </a:cxn>
                <a:cxn ang="0">
                  <a:pos x="connsiteX3" y="connsiteY3"/>
                </a:cxn>
              </a:cxnLst>
              <a:rect l="l" t="t" r="r" b="b"/>
              <a:pathLst>
                <a:path w="230314" h="230314">
                  <a:moveTo>
                    <a:pt x="230315" y="0"/>
                  </a:moveTo>
                  <a:cubicBezTo>
                    <a:pt x="229457" y="6953"/>
                    <a:pt x="228314" y="13716"/>
                    <a:pt x="226886" y="20574"/>
                  </a:cubicBezTo>
                  <a:lnTo>
                    <a:pt x="20669" y="226790"/>
                  </a:lnTo>
                  <a:cubicBezTo>
                    <a:pt x="13811" y="228314"/>
                    <a:pt x="6953" y="229457"/>
                    <a:pt x="0" y="230315"/>
                  </a:cubicBezTo>
                  <a:close/>
                </a:path>
              </a:pathLst>
            </a:custGeom>
            <a:grpFill/>
            <a:ln w="9525"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8DE6C1B0-4D58-4937-B2B7-B1207CA18F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18682" y="3551682"/>
              <a:ext cx="112871" cy="112871"/>
            </a:xfrm>
            <a:custGeom>
              <a:avLst/>
              <a:gdLst>
                <a:gd name="connsiteX0" fmla="*/ 112871 w 112871"/>
                <a:gd name="connsiteY0" fmla="*/ 0 h 112871"/>
                <a:gd name="connsiteX1" fmla="*/ 0 w 112871"/>
                <a:gd name="connsiteY1" fmla="*/ 112871 h 112871"/>
              </a:gdLst>
              <a:ahLst/>
              <a:cxnLst>
                <a:cxn ang="0">
                  <a:pos x="connsiteX0" y="connsiteY0"/>
                </a:cxn>
                <a:cxn ang="0">
                  <a:pos x="connsiteX1" y="connsiteY1"/>
                </a:cxn>
              </a:cxnLst>
              <a:rect l="l" t="t" r="r" b="b"/>
              <a:pathLst>
                <a:path w="112871" h="112871">
                  <a:moveTo>
                    <a:pt x="112871" y="0"/>
                  </a:moveTo>
                  <a:cubicBezTo>
                    <a:pt x="87618" y="48239"/>
                    <a:pt x="48239" y="87618"/>
                    <a:pt x="0" y="112871"/>
                  </a:cubicBezTo>
                  <a:close/>
                </a:path>
              </a:pathLst>
            </a:custGeom>
            <a:grpFill/>
            <a:ln w="9525" cap="flat">
              <a:noFill/>
              <a:prstDash val="solid"/>
              <a:miter/>
            </a:ln>
          </p:spPr>
          <p:txBody>
            <a:bodyPr rtlCol="0" anchor="ctr"/>
            <a:lstStyle/>
            <a:p>
              <a:endParaRPr lang="en-US"/>
            </a:p>
          </p:txBody>
        </p:sp>
      </p:grpSp>
      <p:grpSp>
        <p:nvGrpSpPr>
          <p:cNvPr id="36" name="Graphic 4">
            <a:extLst>
              <a:ext uri="{FF2B5EF4-FFF2-40B4-BE49-F238E27FC236}">
                <a16:creationId xmlns:a16="http://schemas.microsoft.com/office/drawing/2014/main" id="{DDFA5A3F-B050-4826-ACB4-F634DD12C7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516806" y="2445529"/>
            <a:ext cx="637026" cy="849366"/>
            <a:chOff x="5829300" y="3162300"/>
            <a:chExt cx="532256" cy="532257"/>
          </a:xfrm>
          <a:solidFill>
            <a:schemeClr val="bg1"/>
          </a:solidFill>
        </p:grpSpPr>
        <p:sp>
          <p:nvSpPr>
            <p:cNvPr id="37" name="Freeform: Shape 36">
              <a:extLst>
                <a:ext uri="{FF2B5EF4-FFF2-40B4-BE49-F238E27FC236}">
                  <a16:creationId xmlns:a16="http://schemas.microsoft.com/office/drawing/2014/main" id="{C45D7489-248E-4EB2-A887-30A9C396E6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9208" y="3192208"/>
              <a:ext cx="112966" cy="112966"/>
            </a:xfrm>
            <a:custGeom>
              <a:avLst/>
              <a:gdLst>
                <a:gd name="connsiteX0" fmla="*/ 112967 w 112966"/>
                <a:gd name="connsiteY0" fmla="*/ 0 h 112966"/>
                <a:gd name="connsiteX1" fmla="*/ 0 w 112966"/>
                <a:gd name="connsiteY1" fmla="*/ 112967 h 112966"/>
                <a:gd name="connsiteX2" fmla="*/ 112967 w 112966"/>
                <a:gd name="connsiteY2" fmla="*/ 0 h 112966"/>
              </a:gdLst>
              <a:ahLst/>
              <a:cxnLst>
                <a:cxn ang="0">
                  <a:pos x="connsiteX0" y="connsiteY0"/>
                </a:cxn>
                <a:cxn ang="0">
                  <a:pos x="connsiteX1" y="connsiteY1"/>
                </a:cxn>
                <a:cxn ang="0">
                  <a:pos x="connsiteX2" y="connsiteY2"/>
                </a:cxn>
              </a:cxnLst>
              <a:rect l="l" t="t" r="r" b="b"/>
              <a:pathLst>
                <a:path w="112966" h="112966">
                  <a:moveTo>
                    <a:pt x="112967" y="0"/>
                  </a:moveTo>
                  <a:lnTo>
                    <a:pt x="0" y="112967"/>
                  </a:lnTo>
                  <a:cubicBezTo>
                    <a:pt x="25356" y="64747"/>
                    <a:pt x="64747" y="25356"/>
                    <a:pt x="112967" y="0"/>
                  </a:cubicBezTo>
                  <a:close/>
                </a:path>
              </a:pathLst>
            </a:custGeom>
            <a:grpFill/>
            <a:ln w="9525"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AB6BF832-C29A-4992-8772-6B33118C5A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31205" y="3164205"/>
              <a:ext cx="230314" cy="230314"/>
            </a:xfrm>
            <a:custGeom>
              <a:avLst/>
              <a:gdLst>
                <a:gd name="connsiteX0" fmla="*/ 230314 w 230314"/>
                <a:gd name="connsiteY0" fmla="*/ 0 h 230314"/>
                <a:gd name="connsiteX1" fmla="*/ 0 w 230314"/>
                <a:gd name="connsiteY1" fmla="*/ 230314 h 230314"/>
                <a:gd name="connsiteX2" fmla="*/ 3524 w 230314"/>
                <a:gd name="connsiteY2" fmla="*/ 209550 h 230314"/>
                <a:gd name="connsiteX3" fmla="*/ 209550 w 230314"/>
                <a:gd name="connsiteY3" fmla="*/ 3524 h 230314"/>
                <a:gd name="connsiteX4" fmla="*/ 230314 w 230314"/>
                <a:gd name="connsiteY4" fmla="*/ 0 h 230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314" h="230314">
                  <a:moveTo>
                    <a:pt x="230314" y="0"/>
                  </a:moveTo>
                  <a:lnTo>
                    <a:pt x="0" y="230314"/>
                  </a:lnTo>
                  <a:cubicBezTo>
                    <a:pt x="953" y="223361"/>
                    <a:pt x="2095" y="216408"/>
                    <a:pt x="3524" y="209550"/>
                  </a:cubicBezTo>
                  <a:lnTo>
                    <a:pt x="209550" y="3524"/>
                  </a:lnTo>
                  <a:cubicBezTo>
                    <a:pt x="216408" y="2095"/>
                    <a:pt x="223361" y="953"/>
                    <a:pt x="230314" y="0"/>
                  </a:cubicBezTo>
                  <a:close/>
                </a:path>
              </a:pathLst>
            </a:custGeom>
            <a:grpFill/>
            <a:ln w="9525"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5E06C84D-D026-40FC-A1FB-0482450B6E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29300" y="3162300"/>
              <a:ext cx="294131" cy="294131"/>
            </a:xfrm>
            <a:custGeom>
              <a:avLst/>
              <a:gdLst>
                <a:gd name="connsiteX0" fmla="*/ 294132 w 294131"/>
                <a:gd name="connsiteY0" fmla="*/ 1238 h 294131"/>
                <a:gd name="connsiteX1" fmla="*/ 1238 w 294131"/>
                <a:gd name="connsiteY1" fmla="*/ 294132 h 294131"/>
                <a:gd name="connsiteX2" fmla="*/ 0 w 294131"/>
                <a:gd name="connsiteY2" fmla="*/ 278225 h 294131"/>
                <a:gd name="connsiteX3" fmla="*/ 278225 w 294131"/>
                <a:gd name="connsiteY3" fmla="*/ 0 h 294131"/>
                <a:gd name="connsiteX4" fmla="*/ 294132 w 294131"/>
                <a:gd name="connsiteY4" fmla="*/ 1238 h 294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131" h="294131">
                  <a:moveTo>
                    <a:pt x="294132" y="1238"/>
                  </a:moveTo>
                  <a:lnTo>
                    <a:pt x="1238" y="294132"/>
                  </a:lnTo>
                  <a:cubicBezTo>
                    <a:pt x="667" y="288893"/>
                    <a:pt x="0" y="283559"/>
                    <a:pt x="0" y="278225"/>
                  </a:cubicBezTo>
                  <a:lnTo>
                    <a:pt x="278225" y="0"/>
                  </a:lnTo>
                  <a:cubicBezTo>
                    <a:pt x="283559" y="0"/>
                    <a:pt x="288893" y="667"/>
                    <a:pt x="294132" y="1238"/>
                  </a:cubicBezTo>
                  <a:close/>
                </a:path>
              </a:pathLst>
            </a:custGeom>
            <a:grpFill/>
            <a:ln w="9525" cap="flat">
              <a:noFill/>
              <a:prstDash val="solid"/>
              <a:miter/>
            </a:ln>
          </p:spPr>
          <p:txBody>
            <a:bodyPr rtlCol="0" anchor="ctr"/>
            <a:lstStyle/>
            <a:p>
              <a:endParaRPr lang="en-US" dirty="0"/>
            </a:p>
          </p:txBody>
        </p:sp>
        <p:sp>
          <p:nvSpPr>
            <p:cNvPr id="40" name="Freeform: Shape 39">
              <a:extLst>
                <a:ext uri="{FF2B5EF4-FFF2-40B4-BE49-F238E27FC236}">
                  <a16:creationId xmlns:a16="http://schemas.microsoft.com/office/drawing/2014/main" id="{32D9620B-AA48-430C-BACC-01BF1B1281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37205" y="3170110"/>
              <a:ext cx="337184" cy="337280"/>
            </a:xfrm>
            <a:custGeom>
              <a:avLst/>
              <a:gdLst>
                <a:gd name="connsiteX0" fmla="*/ 337185 w 337184"/>
                <a:gd name="connsiteY0" fmla="*/ 3905 h 337280"/>
                <a:gd name="connsiteX1" fmla="*/ 3810 w 337184"/>
                <a:gd name="connsiteY1" fmla="*/ 337280 h 337280"/>
                <a:gd name="connsiteX2" fmla="*/ 0 w 337184"/>
                <a:gd name="connsiteY2" fmla="*/ 323850 h 337280"/>
                <a:gd name="connsiteX3" fmla="*/ 323850 w 337184"/>
                <a:gd name="connsiteY3" fmla="*/ 0 h 337280"/>
                <a:gd name="connsiteX4" fmla="*/ 337185 w 337184"/>
                <a:gd name="connsiteY4" fmla="*/ 3905 h 337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184" h="337280">
                  <a:moveTo>
                    <a:pt x="337185" y="3905"/>
                  </a:moveTo>
                  <a:lnTo>
                    <a:pt x="3810" y="337280"/>
                  </a:lnTo>
                  <a:cubicBezTo>
                    <a:pt x="2381" y="332899"/>
                    <a:pt x="1143" y="328422"/>
                    <a:pt x="0" y="323850"/>
                  </a:cubicBezTo>
                  <a:lnTo>
                    <a:pt x="323850" y="0"/>
                  </a:lnTo>
                  <a:cubicBezTo>
                    <a:pt x="328327" y="1715"/>
                    <a:pt x="332804" y="2477"/>
                    <a:pt x="337185" y="3905"/>
                  </a:cubicBezTo>
                  <a:close/>
                </a:path>
              </a:pathLst>
            </a:custGeom>
            <a:grpFill/>
            <a:ln w="9525"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0C7842E4-3E00-4846-B285-345F6B324B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3207" y="3186207"/>
              <a:ext cx="364617" cy="364617"/>
            </a:xfrm>
            <a:custGeom>
              <a:avLst/>
              <a:gdLst>
                <a:gd name="connsiteX0" fmla="*/ 364617 w 364617"/>
                <a:gd name="connsiteY0" fmla="*/ 5620 h 364617"/>
                <a:gd name="connsiteX1" fmla="*/ 5620 w 364617"/>
                <a:gd name="connsiteY1" fmla="*/ 364617 h 364617"/>
                <a:gd name="connsiteX2" fmla="*/ 0 w 364617"/>
                <a:gd name="connsiteY2" fmla="*/ 353187 h 364617"/>
                <a:gd name="connsiteX3" fmla="*/ 353187 w 364617"/>
                <a:gd name="connsiteY3" fmla="*/ 0 h 364617"/>
                <a:gd name="connsiteX4" fmla="*/ 364617 w 364617"/>
                <a:gd name="connsiteY4" fmla="*/ 5620 h 364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617" h="364617">
                  <a:moveTo>
                    <a:pt x="364617" y="5620"/>
                  </a:moveTo>
                  <a:lnTo>
                    <a:pt x="5620" y="364617"/>
                  </a:lnTo>
                  <a:cubicBezTo>
                    <a:pt x="3620" y="360902"/>
                    <a:pt x="1715" y="357092"/>
                    <a:pt x="0" y="353187"/>
                  </a:cubicBezTo>
                  <a:lnTo>
                    <a:pt x="353187" y="0"/>
                  </a:lnTo>
                  <a:cubicBezTo>
                    <a:pt x="357092" y="1715"/>
                    <a:pt x="360902" y="3715"/>
                    <a:pt x="364617" y="5620"/>
                  </a:cubicBezTo>
                  <a:close/>
                </a:path>
              </a:pathLst>
            </a:custGeom>
            <a:grpFill/>
            <a:ln w="9525"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F120E203-7898-4AE9-A9E5-F5C3644152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5305" y="3208305"/>
              <a:ext cx="380238" cy="380238"/>
            </a:xfrm>
            <a:custGeom>
              <a:avLst/>
              <a:gdLst>
                <a:gd name="connsiteX0" fmla="*/ 380238 w 380238"/>
                <a:gd name="connsiteY0" fmla="*/ 7239 h 380238"/>
                <a:gd name="connsiteX1" fmla="*/ 7239 w 380238"/>
                <a:gd name="connsiteY1" fmla="*/ 380238 h 380238"/>
                <a:gd name="connsiteX2" fmla="*/ 0 w 380238"/>
                <a:gd name="connsiteY2" fmla="*/ 370713 h 380238"/>
                <a:gd name="connsiteX3" fmla="*/ 370237 w 380238"/>
                <a:gd name="connsiteY3" fmla="*/ 0 h 380238"/>
                <a:gd name="connsiteX4" fmla="*/ 380238 w 380238"/>
                <a:gd name="connsiteY4" fmla="*/ 7239 h 380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238" h="380238">
                  <a:moveTo>
                    <a:pt x="380238" y="7239"/>
                  </a:moveTo>
                  <a:lnTo>
                    <a:pt x="7239" y="380238"/>
                  </a:lnTo>
                  <a:cubicBezTo>
                    <a:pt x="4763" y="377000"/>
                    <a:pt x="2381" y="373571"/>
                    <a:pt x="0" y="370713"/>
                  </a:cubicBezTo>
                  <a:lnTo>
                    <a:pt x="370237" y="0"/>
                  </a:lnTo>
                  <a:cubicBezTo>
                    <a:pt x="373571" y="2381"/>
                    <a:pt x="377000" y="4763"/>
                    <a:pt x="380238" y="7239"/>
                  </a:cubicBezTo>
                  <a:close/>
                </a:path>
              </a:pathLst>
            </a:custGeom>
            <a:grpFill/>
            <a:ln w="9525"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06A5C8C3-E77D-410A-8D95-0B15B8E61D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02832" y="3235832"/>
              <a:ext cx="385191" cy="385191"/>
            </a:xfrm>
            <a:custGeom>
              <a:avLst/>
              <a:gdLst>
                <a:gd name="connsiteX0" fmla="*/ 380905 w 385191"/>
                <a:gd name="connsiteY0" fmla="*/ 4286 h 385191"/>
                <a:gd name="connsiteX1" fmla="*/ 385191 w 385191"/>
                <a:gd name="connsiteY1" fmla="*/ 8573 h 385191"/>
                <a:gd name="connsiteX2" fmla="*/ 8573 w 385191"/>
                <a:gd name="connsiteY2" fmla="*/ 385191 h 385191"/>
                <a:gd name="connsiteX3" fmla="*/ 4286 w 385191"/>
                <a:gd name="connsiteY3" fmla="*/ 380905 h 385191"/>
                <a:gd name="connsiteX4" fmla="*/ 0 w 385191"/>
                <a:gd name="connsiteY4" fmla="*/ 376523 h 385191"/>
                <a:gd name="connsiteX5" fmla="*/ 376523 w 385191"/>
                <a:gd name="connsiteY5" fmla="*/ 0 h 385191"/>
                <a:gd name="connsiteX6" fmla="*/ 380905 w 385191"/>
                <a:gd name="connsiteY6" fmla="*/ 4286 h 385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191" h="385191">
                  <a:moveTo>
                    <a:pt x="380905" y="4286"/>
                  </a:moveTo>
                  <a:lnTo>
                    <a:pt x="385191" y="8573"/>
                  </a:lnTo>
                  <a:lnTo>
                    <a:pt x="8573" y="385191"/>
                  </a:lnTo>
                  <a:lnTo>
                    <a:pt x="4286" y="380905"/>
                  </a:lnTo>
                  <a:cubicBezTo>
                    <a:pt x="2762" y="379476"/>
                    <a:pt x="1334" y="377952"/>
                    <a:pt x="0" y="376523"/>
                  </a:cubicBezTo>
                  <a:lnTo>
                    <a:pt x="376523" y="0"/>
                  </a:lnTo>
                  <a:cubicBezTo>
                    <a:pt x="377952" y="1334"/>
                    <a:pt x="379476" y="2667"/>
                    <a:pt x="380905" y="4286"/>
                  </a:cubicBezTo>
                  <a:close/>
                </a:path>
              </a:pathLst>
            </a:custGeom>
            <a:grpFill/>
            <a:ln w="9525"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8E9CE1FB-B266-47D2-A0AC-79D1DDBAA6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35789" y="3268313"/>
              <a:ext cx="379761" cy="380237"/>
            </a:xfrm>
            <a:custGeom>
              <a:avLst/>
              <a:gdLst>
                <a:gd name="connsiteX0" fmla="*/ 372428 w 379761"/>
                <a:gd name="connsiteY0" fmla="*/ 0 h 380237"/>
                <a:gd name="connsiteX1" fmla="*/ 379762 w 379761"/>
                <a:gd name="connsiteY1" fmla="*/ 9525 h 380237"/>
                <a:gd name="connsiteX2" fmla="*/ 9525 w 379761"/>
                <a:gd name="connsiteY2" fmla="*/ 380238 h 380237"/>
                <a:gd name="connsiteX3" fmla="*/ 0 w 379761"/>
                <a:gd name="connsiteY3" fmla="*/ 372904 h 380237"/>
              </a:gdLst>
              <a:ahLst/>
              <a:cxnLst>
                <a:cxn ang="0">
                  <a:pos x="connsiteX0" y="connsiteY0"/>
                </a:cxn>
                <a:cxn ang="0">
                  <a:pos x="connsiteX1" y="connsiteY1"/>
                </a:cxn>
                <a:cxn ang="0">
                  <a:pos x="connsiteX2" y="connsiteY2"/>
                </a:cxn>
                <a:cxn ang="0">
                  <a:pos x="connsiteX3" y="connsiteY3"/>
                </a:cxn>
              </a:cxnLst>
              <a:rect l="l" t="t" r="r" b="b"/>
              <a:pathLst>
                <a:path w="379761" h="380237">
                  <a:moveTo>
                    <a:pt x="372428" y="0"/>
                  </a:moveTo>
                  <a:cubicBezTo>
                    <a:pt x="374999" y="3239"/>
                    <a:pt x="377381" y="6572"/>
                    <a:pt x="379762" y="9525"/>
                  </a:cubicBezTo>
                  <a:lnTo>
                    <a:pt x="9525" y="380238"/>
                  </a:lnTo>
                  <a:cubicBezTo>
                    <a:pt x="6096" y="377857"/>
                    <a:pt x="2762" y="375476"/>
                    <a:pt x="0" y="372904"/>
                  </a:cubicBezTo>
                  <a:close/>
                </a:path>
              </a:pathLst>
            </a:custGeom>
            <a:grpFill/>
            <a:ln w="9525"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B8862FCB-5370-44C9-803F-017FF89393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2841" y="3305841"/>
              <a:ext cx="364807" cy="364807"/>
            </a:xfrm>
            <a:custGeom>
              <a:avLst/>
              <a:gdLst>
                <a:gd name="connsiteX0" fmla="*/ 359188 w 364807"/>
                <a:gd name="connsiteY0" fmla="*/ 0 h 364807"/>
                <a:gd name="connsiteX1" fmla="*/ 364808 w 364807"/>
                <a:gd name="connsiteY1" fmla="*/ 11621 h 364807"/>
                <a:gd name="connsiteX2" fmla="*/ 11621 w 364807"/>
                <a:gd name="connsiteY2" fmla="*/ 364808 h 364807"/>
                <a:gd name="connsiteX3" fmla="*/ 0 w 364807"/>
                <a:gd name="connsiteY3" fmla="*/ 359188 h 364807"/>
              </a:gdLst>
              <a:ahLst/>
              <a:cxnLst>
                <a:cxn ang="0">
                  <a:pos x="connsiteX0" y="connsiteY0"/>
                </a:cxn>
                <a:cxn ang="0">
                  <a:pos x="connsiteX1" y="connsiteY1"/>
                </a:cxn>
                <a:cxn ang="0">
                  <a:pos x="connsiteX2" y="connsiteY2"/>
                </a:cxn>
                <a:cxn ang="0">
                  <a:pos x="connsiteX3" y="connsiteY3"/>
                </a:cxn>
              </a:cxnLst>
              <a:rect l="l" t="t" r="r" b="b"/>
              <a:pathLst>
                <a:path w="364807" h="364807">
                  <a:moveTo>
                    <a:pt x="359188" y="0"/>
                  </a:moveTo>
                  <a:cubicBezTo>
                    <a:pt x="361188" y="3905"/>
                    <a:pt x="362998" y="7715"/>
                    <a:pt x="364808" y="11621"/>
                  </a:cubicBezTo>
                  <a:lnTo>
                    <a:pt x="11621" y="364808"/>
                  </a:lnTo>
                  <a:cubicBezTo>
                    <a:pt x="7715" y="362998"/>
                    <a:pt x="3905" y="361188"/>
                    <a:pt x="0" y="359188"/>
                  </a:cubicBezTo>
                  <a:close/>
                </a:path>
              </a:pathLst>
            </a:custGeom>
            <a:grpFill/>
            <a:ln w="9525"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D1EC218E-7E2A-4304-96EA-1A7AA046E7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16370" y="3349466"/>
              <a:ext cx="337280" cy="337280"/>
            </a:xfrm>
            <a:custGeom>
              <a:avLst/>
              <a:gdLst>
                <a:gd name="connsiteX0" fmla="*/ 333470 w 337280"/>
                <a:gd name="connsiteY0" fmla="*/ 0 h 337280"/>
                <a:gd name="connsiteX1" fmla="*/ 337280 w 337280"/>
                <a:gd name="connsiteY1" fmla="*/ 13430 h 337280"/>
                <a:gd name="connsiteX2" fmla="*/ 13430 w 337280"/>
                <a:gd name="connsiteY2" fmla="*/ 337280 h 337280"/>
                <a:gd name="connsiteX3" fmla="*/ 0 w 337280"/>
                <a:gd name="connsiteY3" fmla="*/ 333470 h 337280"/>
              </a:gdLst>
              <a:ahLst/>
              <a:cxnLst>
                <a:cxn ang="0">
                  <a:pos x="connsiteX0" y="connsiteY0"/>
                </a:cxn>
                <a:cxn ang="0">
                  <a:pos x="connsiteX1" y="connsiteY1"/>
                </a:cxn>
                <a:cxn ang="0">
                  <a:pos x="connsiteX2" y="connsiteY2"/>
                </a:cxn>
                <a:cxn ang="0">
                  <a:pos x="connsiteX3" y="connsiteY3"/>
                </a:cxn>
              </a:cxnLst>
              <a:rect l="l" t="t" r="r" b="b"/>
              <a:pathLst>
                <a:path w="337280" h="337280">
                  <a:moveTo>
                    <a:pt x="333470" y="0"/>
                  </a:moveTo>
                  <a:cubicBezTo>
                    <a:pt x="334899" y="4382"/>
                    <a:pt x="336137" y="8858"/>
                    <a:pt x="337280" y="13430"/>
                  </a:cubicBezTo>
                  <a:lnTo>
                    <a:pt x="13430" y="337280"/>
                  </a:lnTo>
                  <a:cubicBezTo>
                    <a:pt x="8858" y="336137"/>
                    <a:pt x="4382" y="334899"/>
                    <a:pt x="0" y="333470"/>
                  </a:cubicBezTo>
                  <a:close/>
                </a:path>
              </a:pathLst>
            </a:custGeom>
            <a:grpFill/>
            <a:ln w="9525"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C6904051-0B1B-4340-8A1F-FC345A500A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67329" y="3400425"/>
              <a:ext cx="294227" cy="294132"/>
            </a:xfrm>
            <a:custGeom>
              <a:avLst/>
              <a:gdLst>
                <a:gd name="connsiteX0" fmla="*/ 292989 w 294227"/>
                <a:gd name="connsiteY0" fmla="*/ 0 h 294132"/>
                <a:gd name="connsiteX1" fmla="*/ 294227 w 294227"/>
                <a:gd name="connsiteY1" fmla="*/ 15907 h 294132"/>
                <a:gd name="connsiteX2" fmla="*/ 15907 w 294227"/>
                <a:gd name="connsiteY2" fmla="*/ 294132 h 294132"/>
                <a:gd name="connsiteX3" fmla="*/ 0 w 294227"/>
                <a:gd name="connsiteY3" fmla="*/ 292894 h 294132"/>
              </a:gdLst>
              <a:ahLst/>
              <a:cxnLst>
                <a:cxn ang="0">
                  <a:pos x="connsiteX0" y="connsiteY0"/>
                </a:cxn>
                <a:cxn ang="0">
                  <a:pos x="connsiteX1" y="connsiteY1"/>
                </a:cxn>
                <a:cxn ang="0">
                  <a:pos x="connsiteX2" y="connsiteY2"/>
                </a:cxn>
                <a:cxn ang="0">
                  <a:pos x="connsiteX3" y="connsiteY3"/>
                </a:cxn>
              </a:cxnLst>
              <a:rect l="l" t="t" r="r" b="b"/>
              <a:pathLst>
                <a:path w="294227" h="294132">
                  <a:moveTo>
                    <a:pt x="292989" y="0"/>
                  </a:moveTo>
                  <a:cubicBezTo>
                    <a:pt x="293561" y="5334"/>
                    <a:pt x="293942" y="10668"/>
                    <a:pt x="294227" y="15907"/>
                  </a:cubicBezTo>
                  <a:lnTo>
                    <a:pt x="15907" y="294132"/>
                  </a:lnTo>
                  <a:cubicBezTo>
                    <a:pt x="10668" y="294132"/>
                    <a:pt x="5334" y="293465"/>
                    <a:pt x="0" y="292894"/>
                  </a:cubicBezTo>
                  <a:close/>
                </a:path>
              </a:pathLst>
            </a:custGeom>
            <a:grpFill/>
            <a:ln w="9525"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8D8B68CD-1F5B-4E19-A474-4290A7386C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29337" y="3462337"/>
              <a:ext cx="230314" cy="230314"/>
            </a:xfrm>
            <a:custGeom>
              <a:avLst/>
              <a:gdLst>
                <a:gd name="connsiteX0" fmla="*/ 230315 w 230314"/>
                <a:gd name="connsiteY0" fmla="*/ 0 h 230314"/>
                <a:gd name="connsiteX1" fmla="*/ 226886 w 230314"/>
                <a:gd name="connsiteY1" fmla="*/ 20574 h 230314"/>
                <a:gd name="connsiteX2" fmla="*/ 20669 w 230314"/>
                <a:gd name="connsiteY2" fmla="*/ 226790 h 230314"/>
                <a:gd name="connsiteX3" fmla="*/ 0 w 230314"/>
                <a:gd name="connsiteY3" fmla="*/ 230315 h 230314"/>
              </a:gdLst>
              <a:ahLst/>
              <a:cxnLst>
                <a:cxn ang="0">
                  <a:pos x="connsiteX0" y="connsiteY0"/>
                </a:cxn>
                <a:cxn ang="0">
                  <a:pos x="connsiteX1" y="connsiteY1"/>
                </a:cxn>
                <a:cxn ang="0">
                  <a:pos x="connsiteX2" y="connsiteY2"/>
                </a:cxn>
                <a:cxn ang="0">
                  <a:pos x="connsiteX3" y="connsiteY3"/>
                </a:cxn>
              </a:cxnLst>
              <a:rect l="l" t="t" r="r" b="b"/>
              <a:pathLst>
                <a:path w="230314" h="230314">
                  <a:moveTo>
                    <a:pt x="230315" y="0"/>
                  </a:moveTo>
                  <a:cubicBezTo>
                    <a:pt x="229457" y="6953"/>
                    <a:pt x="228314" y="13716"/>
                    <a:pt x="226886" y="20574"/>
                  </a:cubicBezTo>
                  <a:lnTo>
                    <a:pt x="20669" y="226790"/>
                  </a:lnTo>
                  <a:cubicBezTo>
                    <a:pt x="13811" y="228314"/>
                    <a:pt x="6953" y="229457"/>
                    <a:pt x="0" y="230315"/>
                  </a:cubicBezTo>
                  <a:close/>
                </a:path>
              </a:pathLst>
            </a:custGeom>
            <a:grpFill/>
            <a:ln w="9525"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A219F1BA-F2AD-4C0B-B881-AF7702BFA0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18682" y="3551682"/>
              <a:ext cx="112871" cy="112871"/>
            </a:xfrm>
            <a:custGeom>
              <a:avLst/>
              <a:gdLst>
                <a:gd name="connsiteX0" fmla="*/ 112871 w 112871"/>
                <a:gd name="connsiteY0" fmla="*/ 0 h 112871"/>
                <a:gd name="connsiteX1" fmla="*/ 0 w 112871"/>
                <a:gd name="connsiteY1" fmla="*/ 112871 h 112871"/>
              </a:gdLst>
              <a:ahLst/>
              <a:cxnLst>
                <a:cxn ang="0">
                  <a:pos x="connsiteX0" y="connsiteY0"/>
                </a:cxn>
                <a:cxn ang="0">
                  <a:pos x="connsiteX1" y="connsiteY1"/>
                </a:cxn>
              </a:cxnLst>
              <a:rect l="l" t="t" r="r" b="b"/>
              <a:pathLst>
                <a:path w="112871" h="112871">
                  <a:moveTo>
                    <a:pt x="112871" y="0"/>
                  </a:moveTo>
                  <a:cubicBezTo>
                    <a:pt x="87618" y="48239"/>
                    <a:pt x="48239" y="87618"/>
                    <a:pt x="0" y="112871"/>
                  </a:cubicBezTo>
                  <a:close/>
                </a:path>
              </a:pathLst>
            </a:custGeom>
            <a:grpFill/>
            <a:ln w="9525" cap="flat">
              <a:noFill/>
              <a:prstDash val="solid"/>
              <a:miter/>
            </a:ln>
          </p:spPr>
          <p:txBody>
            <a:bodyPr rtlCol="0" anchor="ctr"/>
            <a:lstStyle/>
            <a:p>
              <a:endParaRPr lang="en-US"/>
            </a:p>
          </p:txBody>
        </p:sp>
      </p:grpSp>
      <p:sp>
        <p:nvSpPr>
          <p:cNvPr id="3" name="Content Placeholder 2"/>
          <p:cNvSpPr>
            <a:spLocks noGrp="1"/>
          </p:cNvSpPr>
          <p:nvPr>
            <p:ph idx="1"/>
          </p:nvPr>
        </p:nvSpPr>
        <p:spPr>
          <a:xfrm>
            <a:off x="4929052" y="1130846"/>
            <a:ext cx="3659978" cy="4351338"/>
          </a:xfrm>
        </p:spPr>
        <p:txBody>
          <a:bodyPr>
            <a:normAutofit/>
          </a:bodyPr>
          <a:lstStyle/>
          <a:p>
            <a:pPr marL="0" indent="0">
              <a:buNone/>
            </a:pPr>
            <a:endParaRPr lang="en-US" u="sng" dirty="0">
              <a:solidFill>
                <a:schemeClr val="bg1"/>
              </a:solidFill>
            </a:endParaRPr>
          </a:p>
          <a:p>
            <a:pPr marL="514350" indent="-514350">
              <a:buFont typeface="+mj-lt"/>
              <a:buAutoNum type="arabicPeriod"/>
            </a:pPr>
            <a:r>
              <a:rPr lang="en-US" dirty="0">
                <a:solidFill>
                  <a:schemeClr val="bg1"/>
                </a:solidFill>
              </a:rPr>
              <a:t>Epidemiology</a:t>
            </a:r>
          </a:p>
          <a:p>
            <a:pPr marL="514350" indent="-514350">
              <a:buFont typeface="+mj-lt"/>
              <a:buAutoNum type="arabicPeriod"/>
            </a:pPr>
            <a:r>
              <a:rPr lang="en-US" dirty="0">
                <a:solidFill>
                  <a:schemeClr val="bg1"/>
                </a:solidFill>
              </a:rPr>
              <a:t>Risk factors</a:t>
            </a:r>
          </a:p>
          <a:p>
            <a:pPr marL="514350" indent="-514350">
              <a:buFont typeface="+mj-lt"/>
              <a:buAutoNum type="arabicPeriod"/>
            </a:pPr>
            <a:r>
              <a:rPr lang="en-US" dirty="0">
                <a:solidFill>
                  <a:schemeClr val="bg1"/>
                </a:solidFill>
              </a:rPr>
              <a:t>Treatment/Prevention</a:t>
            </a:r>
          </a:p>
        </p:txBody>
      </p:sp>
      <p:pic>
        <p:nvPicPr>
          <p:cNvPr id="7" name="Audio 6">
            <a:hlinkClick r:id="" action="ppaction://media"/>
            <a:extLst>
              <a:ext uri="{FF2B5EF4-FFF2-40B4-BE49-F238E27FC236}">
                <a16:creationId xmlns:a16="http://schemas.microsoft.com/office/drawing/2014/main" id="{C2E9CD21-42F4-80A2-747D-2017113DB690}"/>
              </a:ext>
            </a:extLst>
          </p:cNvPr>
          <p:cNvPicPr>
            <a:picLocks noChangeAspect="1"/>
          </p:cNvPicPr>
          <p:nvPr>
            <a:audioFile r:link="rId3"/>
            <p:extLst>
              <p:ext uri="{DAA4B4D4-6D71-4841-9C94-3DE7FCFB9230}">
                <p14:media xmlns:p14="http://schemas.microsoft.com/office/powerpoint/2010/main" r:embed="rId2"/>
              </p:ext>
            </p:extLst>
          </p:nvPr>
        </p:nvPicPr>
        <p:blipFill>
          <a:blip r:embed="rId6"/>
          <a:srcRect l="-118750" t="-118750" r="-118750" b="-118750"/>
          <a:stretch>
            <a:fillRect/>
          </a:stretch>
        </p:blipFill>
        <p:spPr>
          <a:xfrm>
            <a:off x="7004304" y="4718304"/>
            <a:ext cx="2057400" cy="2057400"/>
          </a:xfrm>
          <a:prstGeom prst="ellipse">
            <a:avLst/>
          </a:prstGeom>
        </p:spPr>
      </p:pic>
    </p:spTree>
    <p:custDataLst>
      <p:tags r:id="rId1"/>
    </p:custDataLst>
    <p:extLst>
      <p:ext uri="{BB962C8B-B14F-4D97-AF65-F5344CB8AC3E}">
        <p14:creationId xmlns:p14="http://schemas.microsoft.com/office/powerpoint/2010/main" val="182516998"/>
      </p:ext>
    </p:extLst>
  </p:cSld>
  <p:clrMapOvr>
    <a:masterClrMapping/>
  </p:clrMapOvr>
  <mc:AlternateContent xmlns:mc="http://schemas.openxmlformats.org/markup-compatibility/2006" xmlns:p14="http://schemas.microsoft.com/office/powerpoint/2010/main">
    <mc:Choice Requires="p14">
      <p:transition spd="slow" p14:dur="2000" advTm="13707"/>
    </mc:Choice>
    <mc:Fallback xmlns="">
      <p:transition spd="slow" advTm="137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7"/>
                </p:tgtEl>
              </p:cMediaNode>
            </p:audio>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a:xfrm>
            <a:off x="5092810" y="640080"/>
            <a:ext cx="3568844" cy="3566160"/>
          </a:xfrm>
        </p:spPr>
        <p:txBody>
          <a:bodyPr vert="horz" lIns="91440" tIns="45720" rIns="91440" bIns="45720" rtlCol="0" anchor="b">
            <a:normAutofit/>
          </a:bodyPr>
          <a:lstStyle/>
          <a:p>
            <a:pPr>
              <a:lnSpc>
                <a:spcPct val="90000"/>
              </a:lnSpc>
            </a:pPr>
            <a:r>
              <a:rPr lang="en-US" dirty="0"/>
              <a:t>Epidemiology</a:t>
            </a:r>
            <a:br>
              <a:rPr lang="en-US" dirty="0"/>
            </a:br>
            <a:r>
              <a:rPr lang="en-US" dirty="0"/>
              <a:t>of SCD in Dialysis Patients</a:t>
            </a:r>
            <a:endParaRPr lang="en-US"/>
          </a:p>
        </p:txBody>
      </p:sp>
      <p:pic>
        <p:nvPicPr>
          <p:cNvPr id="6" name="Picture 5">
            <a:extLst>
              <a:ext uri="{FF2B5EF4-FFF2-40B4-BE49-F238E27FC236}">
                <a16:creationId xmlns:a16="http://schemas.microsoft.com/office/drawing/2014/main" id="{12481C50-56E7-229E-C8DB-FCB0C7FAA0A9}"/>
              </a:ext>
            </a:extLst>
          </p:cNvPr>
          <p:cNvPicPr>
            <a:picLocks noChangeAspect="1"/>
          </p:cNvPicPr>
          <p:nvPr/>
        </p:nvPicPr>
        <p:blipFill rotWithShape="1">
          <a:blip r:embed="rId4"/>
          <a:srcRect l="48209" r="1691"/>
          <a:stretch/>
        </p:blipFill>
        <p:spPr>
          <a:xfrm>
            <a:off x="20" y="10"/>
            <a:ext cx="4581100" cy="6857990"/>
          </a:xfrm>
          <a:custGeom>
            <a:avLst/>
            <a:gdLst/>
            <a:ahLst/>
            <a:cxnLst/>
            <a:rect l="l" t="t" r="r" b="b"/>
            <a:pathLst>
              <a:path w="6108161" h="6858000">
                <a:moveTo>
                  <a:pt x="0" y="0"/>
                </a:moveTo>
                <a:lnTo>
                  <a:pt x="2058355" y="0"/>
                </a:lnTo>
                <a:lnTo>
                  <a:pt x="3299791" y="0"/>
                </a:lnTo>
                <a:lnTo>
                  <a:pt x="6076880" y="0"/>
                </a:lnTo>
                <a:lnTo>
                  <a:pt x="6078171" y="10931"/>
                </a:lnTo>
                <a:cubicBezTo>
                  <a:pt x="6093300" y="94836"/>
                  <a:pt x="6090630" y="179884"/>
                  <a:pt x="6094698" y="264297"/>
                </a:cubicBezTo>
                <a:cubicBezTo>
                  <a:pt x="6099656" y="367652"/>
                  <a:pt x="6093427" y="471135"/>
                  <a:pt x="6091266" y="574617"/>
                </a:cubicBezTo>
                <a:cubicBezTo>
                  <a:pt x="6089359" y="662717"/>
                  <a:pt x="6080587" y="750690"/>
                  <a:pt x="6083384" y="838916"/>
                </a:cubicBezTo>
                <a:cubicBezTo>
                  <a:pt x="6083384" y="841968"/>
                  <a:pt x="6083384" y="845019"/>
                  <a:pt x="6083384" y="848070"/>
                </a:cubicBezTo>
                <a:cubicBezTo>
                  <a:pt x="6075375" y="945068"/>
                  <a:pt x="6075375" y="1042576"/>
                  <a:pt x="6083384" y="1139574"/>
                </a:cubicBezTo>
                <a:cubicBezTo>
                  <a:pt x="6085964" y="1179950"/>
                  <a:pt x="6085240" y="1220466"/>
                  <a:pt x="6081223" y="1260728"/>
                </a:cubicBezTo>
                <a:cubicBezTo>
                  <a:pt x="6077409" y="1311960"/>
                  <a:pt x="6065204" y="1364083"/>
                  <a:pt x="6073976" y="1414934"/>
                </a:cubicBezTo>
                <a:cubicBezTo>
                  <a:pt x="6079722" y="1456784"/>
                  <a:pt x="6082913" y="1498940"/>
                  <a:pt x="6083511" y="1541172"/>
                </a:cubicBezTo>
                <a:cubicBezTo>
                  <a:pt x="6087833" y="1635755"/>
                  <a:pt x="6083638" y="1730847"/>
                  <a:pt x="6082112" y="1825685"/>
                </a:cubicBezTo>
                <a:cubicBezTo>
                  <a:pt x="6080205" y="1936286"/>
                  <a:pt x="6083002" y="2046634"/>
                  <a:pt x="6074103" y="2157235"/>
                </a:cubicBezTo>
                <a:cubicBezTo>
                  <a:pt x="6069145" y="2246581"/>
                  <a:pt x="6069145" y="2336130"/>
                  <a:pt x="6074103" y="2425476"/>
                </a:cubicBezTo>
                <a:cubicBezTo>
                  <a:pt x="6076519" y="2507473"/>
                  <a:pt x="6088850" y="2588454"/>
                  <a:pt x="6086816" y="2671214"/>
                </a:cubicBezTo>
                <a:cubicBezTo>
                  <a:pt x="6084401" y="2767832"/>
                  <a:pt x="6072959" y="2863940"/>
                  <a:pt x="6076519" y="2960685"/>
                </a:cubicBezTo>
                <a:cubicBezTo>
                  <a:pt x="6078171" y="3006832"/>
                  <a:pt x="6078299" y="3052980"/>
                  <a:pt x="6079316" y="3099127"/>
                </a:cubicBezTo>
                <a:cubicBezTo>
                  <a:pt x="6080333" y="3154682"/>
                  <a:pt x="6090376" y="3210110"/>
                  <a:pt x="6084782" y="3265665"/>
                </a:cubicBezTo>
                <a:cubicBezTo>
                  <a:pt x="6075502" y="3358087"/>
                  <a:pt x="6051475" y="3448857"/>
                  <a:pt x="6066476" y="3543567"/>
                </a:cubicBezTo>
                <a:cubicBezTo>
                  <a:pt x="6074739" y="3595690"/>
                  <a:pt x="6084146" y="3647940"/>
                  <a:pt x="6088850" y="3700571"/>
                </a:cubicBezTo>
                <a:cubicBezTo>
                  <a:pt x="6093045" y="3747608"/>
                  <a:pt x="6103724" y="3795408"/>
                  <a:pt x="6095588" y="3842191"/>
                </a:cubicBezTo>
                <a:cubicBezTo>
                  <a:pt x="6088723" y="3882237"/>
                  <a:pt x="6092410" y="3922282"/>
                  <a:pt x="6087070" y="3962327"/>
                </a:cubicBezTo>
                <a:cubicBezTo>
                  <a:pt x="6080078" y="4014831"/>
                  <a:pt x="6076265" y="4068352"/>
                  <a:pt x="6071052" y="4121111"/>
                </a:cubicBezTo>
                <a:cubicBezTo>
                  <a:pt x="6066221" y="4169038"/>
                  <a:pt x="6062662" y="4216838"/>
                  <a:pt x="6075375" y="4261841"/>
                </a:cubicBezTo>
                <a:cubicBezTo>
                  <a:pt x="6106394" y="4375112"/>
                  <a:pt x="6089359" y="4487748"/>
                  <a:pt x="6077663" y="4600257"/>
                </a:cubicBezTo>
                <a:cubicBezTo>
                  <a:pt x="6071942" y="4655049"/>
                  <a:pt x="6063552" y="4712765"/>
                  <a:pt x="6076265" y="4762853"/>
                </a:cubicBezTo>
                <a:cubicBezTo>
                  <a:pt x="6099783" y="4851716"/>
                  <a:pt x="6081350" y="4936764"/>
                  <a:pt x="6071179" y="5021432"/>
                </a:cubicBezTo>
                <a:cubicBezTo>
                  <a:pt x="6061009" y="5106099"/>
                  <a:pt x="6058594" y="5189495"/>
                  <a:pt x="6076392" y="5272637"/>
                </a:cubicBezTo>
                <a:cubicBezTo>
                  <a:pt x="6088850" y="5331116"/>
                  <a:pt x="6088850" y="5390612"/>
                  <a:pt x="6090376" y="5449600"/>
                </a:cubicBezTo>
                <a:cubicBezTo>
                  <a:pt x="6091266" y="5486339"/>
                  <a:pt x="6077663" y="5523842"/>
                  <a:pt x="6068637" y="5560582"/>
                </a:cubicBezTo>
                <a:cubicBezTo>
                  <a:pt x="6052364" y="5626943"/>
                  <a:pt x="6046517" y="5694321"/>
                  <a:pt x="6068637" y="5759029"/>
                </a:cubicBezTo>
                <a:cubicBezTo>
                  <a:pt x="6099148" y="5848655"/>
                  <a:pt x="6116691" y="5938407"/>
                  <a:pt x="6103978" y="6033117"/>
                </a:cubicBezTo>
                <a:cubicBezTo>
                  <a:pt x="6096732" y="6091724"/>
                  <a:pt x="6094952" y="6151347"/>
                  <a:pt x="6084019" y="6209190"/>
                </a:cubicBezTo>
                <a:cubicBezTo>
                  <a:pt x="6065713" y="6304790"/>
                  <a:pt x="6072196" y="6399882"/>
                  <a:pt x="6086816" y="6494211"/>
                </a:cubicBezTo>
                <a:cubicBezTo>
                  <a:pt x="6096897" y="6573081"/>
                  <a:pt x="6097965" y="6652829"/>
                  <a:pt x="6089994" y="6731941"/>
                </a:cubicBezTo>
                <a:lnTo>
                  <a:pt x="6081268" y="6858000"/>
                </a:lnTo>
                <a:lnTo>
                  <a:pt x="3299791" y="6858000"/>
                </a:lnTo>
                <a:lnTo>
                  <a:pt x="2058355" y="6858000"/>
                </a:lnTo>
                <a:lnTo>
                  <a:pt x="0" y="6858000"/>
                </a:lnTo>
                <a:close/>
              </a:path>
            </a:pathLst>
          </a:custGeom>
        </p:spPr>
      </p:pic>
      <p:sp>
        <p:nvSpPr>
          <p:cNvPr id="12" name="sketchy line">
            <a:extLst>
              <a:ext uri="{FF2B5EF4-FFF2-40B4-BE49-F238E27FC236}">
                <a16:creationId xmlns:a16="http://schemas.microsoft.com/office/drawing/2014/main" id="{82580482-BA80-420A-8A05-C58E97F26B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00856" y="4409267"/>
            <a:ext cx="3182112" cy="18288"/>
          </a:xfrm>
          <a:custGeom>
            <a:avLst/>
            <a:gdLst>
              <a:gd name="connsiteX0" fmla="*/ 0 w 3182112"/>
              <a:gd name="connsiteY0" fmla="*/ 0 h 18288"/>
              <a:gd name="connsiteX1" fmla="*/ 636422 w 3182112"/>
              <a:gd name="connsiteY1" fmla="*/ 0 h 18288"/>
              <a:gd name="connsiteX2" fmla="*/ 1241024 w 3182112"/>
              <a:gd name="connsiteY2" fmla="*/ 0 h 18288"/>
              <a:gd name="connsiteX3" fmla="*/ 1845625 w 3182112"/>
              <a:gd name="connsiteY3" fmla="*/ 0 h 18288"/>
              <a:gd name="connsiteX4" fmla="*/ 2545690 w 3182112"/>
              <a:gd name="connsiteY4" fmla="*/ 0 h 18288"/>
              <a:gd name="connsiteX5" fmla="*/ 3182112 w 3182112"/>
              <a:gd name="connsiteY5" fmla="*/ 0 h 18288"/>
              <a:gd name="connsiteX6" fmla="*/ 3182112 w 3182112"/>
              <a:gd name="connsiteY6" fmla="*/ 18288 h 18288"/>
              <a:gd name="connsiteX7" fmla="*/ 2545690 w 3182112"/>
              <a:gd name="connsiteY7" fmla="*/ 18288 h 18288"/>
              <a:gd name="connsiteX8" fmla="*/ 2004731 w 3182112"/>
              <a:gd name="connsiteY8" fmla="*/ 18288 h 18288"/>
              <a:gd name="connsiteX9" fmla="*/ 1400129 w 3182112"/>
              <a:gd name="connsiteY9" fmla="*/ 18288 h 18288"/>
              <a:gd name="connsiteX10" fmla="*/ 795528 w 3182112"/>
              <a:gd name="connsiteY10" fmla="*/ 18288 h 18288"/>
              <a:gd name="connsiteX11" fmla="*/ 0 w 3182112"/>
              <a:gd name="connsiteY11" fmla="*/ 18288 h 18288"/>
              <a:gd name="connsiteX12" fmla="*/ 0 w 3182112"/>
              <a:gd name="connsiteY12" fmla="*/ 0 h 18288"/>
              <a:gd name="connsiteX0" fmla="*/ 0 w 3182112"/>
              <a:gd name="connsiteY0" fmla="*/ 0 h 18288"/>
              <a:gd name="connsiteX1" fmla="*/ 572780 w 3182112"/>
              <a:gd name="connsiteY1" fmla="*/ 0 h 18288"/>
              <a:gd name="connsiteX2" fmla="*/ 1272845 w 3182112"/>
              <a:gd name="connsiteY2" fmla="*/ 0 h 18288"/>
              <a:gd name="connsiteX3" fmla="*/ 1813804 w 3182112"/>
              <a:gd name="connsiteY3" fmla="*/ 0 h 18288"/>
              <a:gd name="connsiteX4" fmla="*/ 2354763 w 3182112"/>
              <a:gd name="connsiteY4" fmla="*/ 0 h 18288"/>
              <a:gd name="connsiteX5" fmla="*/ 3182112 w 3182112"/>
              <a:gd name="connsiteY5" fmla="*/ 0 h 18288"/>
              <a:gd name="connsiteX6" fmla="*/ 3182112 w 3182112"/>
              <a:gd name="connsiteY6" fmla="*/ 18288 h 18288"/>
              <a:gd name="connsiteX7" fmla="*/ 2577511 w 3182112"/>
              <a:gd name="connsiteY7" fmla="*/ 18288 h 18288"/>
              <a:gd name="connsiteX8" fmla="*/ 1972909 w 3182112"/>
              <a:gd name="connsiteY8" fmla="*/ 18288 h 18288"/>
              <a:gd name="connsiteX9" fmla="*/ 1368308 w 3182112"/>
              <a:gd name="connsiteY9" fmla="*/ 18288 h 18288"/>
              <a:gd name="connsiteX10" fmla="*/ 668244 w 3182112"/>
              <a:gd name="connsiteY10" fmla="*/ 18288 h 18288"/>
              <a:gd name="connsiteX11" fmla="*/ 0 w 3182112"/>
              <a:gd name="connsiteY11" fmla="*/ 18288 h 18288"/>
              <a:gd name="connsiteX12" fmla="*/ 0 w 3182112"/>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112" h="18288" fill="none" extrusionOk="0">
                <a:moveTo>
                  <a:pt x="0" y="0"/>
                </a:moveTo>
                <a:cubicBezTo>
                  <a:pt x="167097" y="-35215"/>
                  <a:pt x="386995" y="-47353"/>
                  <a:pt x="636422" y="0"/>
                </a:cubicBezTo>
                <a:cubicBezTo>
                  <a:pt x="915721" y="14911"/>
                  <a:pt x="978814" y="-9181"/>
                  <a:pt x="1241024" y="0"/>
                </a:cubicBezTo>
                <a:cubicBezTo>
                  <a:pt x="1523940" y="31894"/>
                  <a:pt x="1606328" y="-11705"/>
                  <a:pt x="1845625" y="0"/>
                </a:cubicBezTo>
                <a:cubicBezTo>
                  <a:pt x="2102898" y="-3011"/>
                  <a:pt x="2397984" y="13955"/>
                  <a:pt x="2545690" y="0"/>
                </a:cubicBezTo>
                <a:cubicBezTo>
                  <a:pt x="2705364" y="3313"/>
                  <a:pt x="2935432" y="4386"/>
                  <a:pt x="3182112" y="0"/>
                </a:cubicBezTo>
                <a:cubicBezTo>
                  <a:pt x="3181470" y="7828"/>
                  <a:pt x="3181789" y="10025"/>
                  <a:pt x="3182112" y="18288"/>
                </a:cubicBezTo>
                <a:cubicBezTo>
                  <a:pt x="2885361" y="29807"/>
                  <a:pt x="2846304" y="22960"/>
                  <a:pt x="2545690" y="18288"/>
                </a:cubicBezTo>
                <a:cubicBezTo>
                  <a:pt x="2296262" y="32454"/>
                  <a:pt x="2267101" y="-2532"/>
                  <a:pt x="2004731" y="18288"/>
                </a:cubicBezTo>
                <a:cubicBezTo>
                  <a:pt x="1806517" y="20412"/>
                  <a:pt x="1671861" y="-28431"/>
                  <a:pt x="1400129" y="18288"/>
                </a:cubicBezTo>
                <a:cubicBezTo>
                  <a:pt x="1147502" y="47781"/>
                  <a:pt x="1063563" y="20586"/>
                  <a:pt x="795528" y="18288"/>
                </a:cubicBezTo>
                <a:cubicBezTo>
                  <a:pt x="531348" y="19059"/>
                  <a:pt x="307978" y="738"/>
                  <a:pt x="0" y="18288"/>
                </a:cubicBezTo>
                <a:cubicBezTo>
                  <a:pt x="222" y="11591"/>
                  <a:pt x="-26" y="3279"/>
                  <a:pt x="0" y="0"/>
                </a:cubicBezTo>
                <a:close/>
              </a:path>
              <a:path w="3182112" h="18288" stroke="0" extrusionOk="0">
                <a:moveTo>
                  <a:pt x="0" y="0"/>
                </a:moveTo>
                <a:cubicBezTo>
                  <a:pt x="224974" y="-3076"/>
                  <a:pt x="336129" y="12250"/>
                  <a:pt x="572780" y="0"/>
                </a:cubicBezTo>
                <a:cubicBezTo>
                  <a:pt x="802270" y="-6413"/>
                  <a:pt x="1081077" y="-35613"/>
                  <a:pt x="1272845" y="0"/>
                </a:cubicBezTo>
                <a:cubicBezTo>
                  <a:pt x="1483194" y="13818"/>
                  <a:pt x="1709890" y="10279"/>
                  <a:pt x="1813804" y="0"/>
                </a:cubicBezTo>
                <a:cubicBezTo>
                  <a:pt x="1932692" y="-21191"/>
                  <a:pt x="2099661" y="51120"/>
                  <a:pt x="2354763" y="0"/>
                </a:cubicBezTo>
                <a:cubicBezTo>
                  <a:pt x="2613656" y="-59585"/>
                  <a:pt x="2864372" y="-2700"/>
                  <a:pt x="3182112" y="0"/>
                </a:cubicBezTo>
                <a:cubicBezTo>
                  <a:pt x="3182760" y="4436"/>
                  <a:pt x="3182087" y="11325"/>
                  <a:pt x="3182112" y="18288"/>
                </a:cubicBezTo>
                <a:cubicBezTo>
                  <a:pt x="2942487" y="15072"/>
                  <a:pt x="2716398" y="15122"/>
                  <a:pt x="2577511" y="18288"/>
                </a:cubicBezTo>
                <a:cubicBezTo>
                  <a:pt x="2427349" y="9546"/>
                  <a:pt x="2116759" y="23913"/>
                  <a:pt x="1972909" y="18288"/>
                </a:cubicBezTo>
                <a:cubicBezTo>
                  <a:pt x="1839235" y="-6881"/>
                  <a:pt x="1610337" y="-8822"/>
                  <a:pt x="1368308" y="18288"/>
                </a:cubicBezTo>
                <a:cubicBezTo>
                  <a:pt x="1126976" y="-6301"/>
                  <a:pt x="974871" y="-298"/>
                  <a:pt x="668244" y="18288"/>
                </a:cubicBezTo>
                <a:cubicBezTo>
                  <a:pt x="348457" y="18152"/>
                  <a:pt x="256623" y="10126"/>
                  <a:pt x="0" y="18288"/>
                </a:cubicBezTo>
                <a:cubicBezTo>
                  <a:pt x="-163" y="14471"/>
                  <a:pt x="-775" y="4083"/>
                  <a:pt x="0" y="0"/>
                </a:cubicBezTo>
                <a:close/>
              </a:path>
              <a:path w="3182112" h="18288" fill="none" stroke="0" extrusionOk="0">
                <a:moveTo>
                  <a:pt x="0" y="0"/>
                </a:moveTo>
                <a:cubicBezTo>
                  <a:pt x="172613" y="-24909"/>
                  <a:pt x="357564" y="-7371"/>
                  <a:pt x="636422" y="0"/>
                </a:cubicBezTo>
                <a:cubicBezTo>
                  <a:pt x="914248" y="21219"/>
                  <a:pt x="954289" y="-16703"/>
                  <a:pt x="1241024" y="0"/>
                </a:cubicBezTo>
                <a:cubicBezTo>
                  <a:pt x="1510135" y="4876"/>
                  <a:pt x="1604042" y="8738"/>
                  <a:pt x="1845625" y="0"/>
                </a:cubicBezTo>
                <a:cubicBezTo>
                  <a:pt x="2080119" y="20374"/>
                  <a:pt x="2361338" y="20926"/>
                  <a:pt x="2545690" y="0"/>
                </a:cubicBezTo>
                <a:cubicBezTo>
                  <a:pt x="2688348" y="-15245"/>
                  <a:pt x="2879596" y="10087"/>
                  <a:pt x="3182112" y="0"/>
                </a:cubicBezTo>
                <a:cubicBezTo>
                  <a:pt x="3182086" y="7514"/>
                  <a:pt x="3181581" y="9795"/>
                  <a:pt x="3182112" y="18288"/>
                </a:cubicBezTo>
                <a:cubicBezTo>
                  <a:pt x="2874389" y="40084"/>
                  <a:pt x="2836312" y="17807"/>
                  <a:pt x="2545690" y="18288"/>
                </a:cubicBezTo>
                <a:cubicBezTo>
                  <a:pt x="2277674" y="-8094"/>
                  <a:pt x="2165305" y="22724"/>
                  <a:pt x="2004731" y="18288"/>
                </a:cubicBezTo>
                <a:cubicBezTo>
                  <a:pt x="1902847" y="2684"/>
                  <a:pt x="1683658" y="-5219"/>
                  <a:pt x="1400129" y="18288"/>
                </a:cubicBezTo>
                <a:cubicBezTo>
                  <a:pt x="1159937" y="27236"/>
                  <a:pt x="1072890" y="15738"/>
                  <a:pt x="795528" y="18288"/>
                </a:cubicBezTo>
                <a:cubicBezTo>
                  <a:pt x="525743" y="26738"/>
                  <a:pt x="338536" y="-12609"/>
                  <a:pt x="0" y="18288"/>
                </a:cubicBezTo>
                <a:cubicBezTo>
                  <a:pt x="-288" y="12007"/>
                  <a:pt x="-714" y="4194"/>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custGeom>
                    <a:avLst/>
                    <a:gdLst>
                      <a:gd name="connsiteX0" fmla="*/ 0 w 3182112"/>
                      <a:gd name="connsiteY0" fmla="*/ 0 h 18288"/>
                      <a:gd name="connsiteX1" fmla="*/ 636422 w 3182112"/>
                      <a:gd name="connsiteY1" fmla="*/ 0 h 18288"/>
                      <a:gd name="connsiteX2" fmla="*/ 1241024 w 3182112"/>
                      <a:gd name="connsiteY2" fmla="*/ 0 h 18288"/>
                      <a:gd name="connsiteX3" fmla="*/ 1845625 w 3182112"/>
                      <a:gd name="connsiteY3" fmla="*/ 0 h 18288"/>
                      <a:gd name="connsiteX4" fmla="*/ 2545690 w 3182112"/>
                      <a:gd name="connsiteY4" fmla="*/ 0 h 18288"/>
                      <a:gd name="connsiteX5" fmla="*/ 3182112 w 3182112"/>
                      <a:gd name="connsiteY5" fmla="*/ 0 h 18288"/>
                      <a:gd name="connsiteX6" fmla="*/ 3182112 w 3182112"/>
                      <a:gd name="connsiteY6" fmla="*/ 18288 h 18288"/>
                      <a:gd name="connsiteX7" fmla="*/ 2545690 w 3182112"/>
                      <a:gd name="connsiteY7" fmla="*/ 18288 h 18288"/>
                      <a:gd name="connsiteX8" fmla="*/ 2004731 w 3182112"/>
                      <a:gd name="connsiteY8" fmla="*/ 18288 h 18288"/>
                      <a:gd name="connsiteX9" fmla="*/ 1400129 w 3182112"/>
                      <a:gd name="connsiteY9" fmla="*/ 18288 h 18288"/>
                      <a:gd name="connsiteX10" fmla="*/ 795528 w 3182112"/>
                      <a:gd name="connsiteY10" fmla="*/ 18288 h 18288"/>
                      <a:gd name="connsiteX11" fmla="*/ 0 w 3182112"/>
                      <a:gd name="connsiteY11" fmla="*/ 18288 h 18288"/>
                      <a:gd name="connsiteX12" fmla="*/ 0 w 3182112"/>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112" h="18288" fill="none" extrusionOk="0">
                        <a:moveTo>
                          <a:pt x="0" y="0"/>
                        </a:moveTo>
                        <a:cubicBezTo>
                          <a:pt x="149227" y="9811"/>
                          <a:pt x="361579" y="-25608"/>
                          <a:pt x="636422" y="0"/>
                        </a:cubicBezTo>
                        <a:cubicBezTo>
                          <a:pt x="911265" y="25608"/>
                          <a:pt x="969922" y="-15588"/>
                          <a:pt x="1241024" y="0"/>
                        </a:cubicBezTo>
                        <a:cubicBezTo>
                          <a:pt x="1512126" y="15588"/>
                          <a:pt x="1611937" y="-6343"/>
                          <a:pt x="1845625" y="0"/>
                        </a:cubicBezTo>
                        <a:cubicBezTo>
                          <a:pt x="2079313" y="6343"/>
                          <a:pt x="2390997" y="18445"/>
                          <a:pt x="2545690" y="0"/>
                        </a:cubicBezTo>
                        <a:cubicBezTo>
                          <a:pt x="2700383" y="-18445"/>
                          <a:pt x="2898553" y="-25854"/>
                          <a:pt x="3182112" y="0"/>
                        </a:cubicBezTo>
                        <a:cubicBezTo>
                          <a:pt x="3181678" y="7551"/>
                          <a:pt x="3181645" y="9822"/>
                          <a:pt x="3182112" y="18288"/>
                        </a:cubicBezTo>
                        <a:cubicBezTo>
                          <a:pt x="2882016" y="32512"/>
                          <a:pt x="2839678" y="15853"/>
                          <a:pt x="2545690" y="18288"/>
                        </a:cubicBezTo>
                        <a:cubicBezTo>
                          <a:pt x="2251702" y="20723"/>
                          <a:pt x="2152589" y="14997"/>
                          <a:pt x="2004731" y="18288"/>
                        </a:cubicBezTo>
                        <a:cubicBezTo>
                          <a:pt x="1856873" y="21579"/>
                          <a:pt x="1653555" y="5080"/>
                          <a:pt x="1400129" y="18288"/>
                        </a:cubicBezTo>
                        <a:cubicBezTo>
                          <a:pt x="1146703" y="31496"/>
                          <a:pt x="1067656" y="18189"/>
                          <a:pt x="795528" y="18288"/>
                        </a:cubicBezTo>
                        <a:cubicBezTo>
                          <a:pt x="523400" y="18387"/>
                          <a:pt x="318441" y="1018"/>
                          <a:pt x="0" y="18288"/>
                        </a:cubicBezTo>
                        <a:cubicBezTo>
                          <a:pt x="60" y="11696"/>
                          <a:pt x="66" y="3758"/>
                          <a:pt x="0" y="0"/>
                        </a:cubicBezTo>
                        <a:close/>
                      </a:path>
                      <a:path w="3182112" h="18288" stroke="0" extrusionOk="0">
                        <a:moveTo>
                          <a:pt x="0" y="0"/>
                        </a:moveTo>
                        <a:cubicBezTo>
                          <a:pt x="215562" y="1260"/>
                          <a:pt x="336090" y="6473"/>
                          <a:pt x="572780" y="0"/>
                        </a:cubicBezTo>
                        <a:cubicBezTo>
                          <a:pt x="809470" y="-6473"/>
                          <a:pt x="1080729" y="-23038"/>
                          <a:pt x="1272845" y="0"/>
                        </a:cubicBezTo>
                        <a:cubicBezTo>
                          <a:pt x="1464961" y="23038"/>
                          <a:pt x="1699922" y="1589"/>
                          <a:pt x="1813804" y="0"/>
                        </a:cubicBezTo>
                        <a:cubicBezTo>
                          <a:pt x="1927686" y="-1589"/>
                          <a:pt x="2116547" y="7184"/>
                          <a:pt x="2354763" y="0"/>
                        </a:cubicBezTo>
                        <a:cubicBezTo>
                          <a:pt x="2592979" y="-7184"/>
                          <a:pt x="2863919" y="3952"/>
                          <a:pt x="3182112" y="0"/>
                        </a:cubicBezTo>
                        <a:cubicBezTo>
                          <a:pt x="3182030" y="4406"/>
                          <a:pt x="3182023" y="9982"/>
                          <a:pt x="3182112" y="18288"/>
                        </a:cubicBezTo>
                        <a:cubicBezTo>
                          <a:pt x="2938288" y="16038"/>
                          <a:pt x="2724925" y="29080"/>
                          <a:pt x="2577511" y="18288"/>
                        </a:cubicBezTo>
                        <a:cubicBezTo>
                          <a:pt x="2430097" y="7496"/>
                          <a:pt x="2119926" y="47706"/>
                          <a:pt x="1972909" y="18288"/>
                        </a:cubicBezTo>
                        <a:cubicBezTo>
                          <a:pt x="1825892" y="-11130"/>
                          <a:pt x="1597470" y="43818"/>
                          <a:pt x="1368308" y="18288"/>
                        </a:cubicBezTo>
                        <a:cubicBezTo>
                          <a:pt x="1139146" y="-7242"/>
                          <a:pt x="981628" y="18679"/>
                          <a:pt x="668244" y="18288"/>
                        </a:cubicBezTo>
                        <a:cubicBezTo>
                          <a:pt x="354860" y="17897"/>
                          <a:pt x="259749" y="211"/>
                          <a:pt x="0" y="18288"/>
                        </a:cubicBezTo>
                        <a:cubicBezTo>
                          <a:pt x="189" y="14288"/>
                          <a:pt x="-703" y="3747"/>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Audio 4">
            <a:hlinkClick r:id="" action="ppaction://media"/>
            <a:extLst>
              <a:ext uri="{FF2B5EF4-FFF2-40B4-BE49-F238E27FC236}">
                <a16:creationId xmlns:a16="http://schemas.microsoft.com/office/drawing/2014/main" id="{E73DC549-1A8E-3192-EBCA-21FFCE64B277}"/>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3523684455"/>
      </p:ext>
    </p:extLst>
  </p:cSld>
  <p:clrMapOvr>
    <a:masterClrMapping/>
  </p:clrMapOvr>
  <mc:AlternateContent xmlns:mc="http://schemas.openxmlformats.org/markup-compatibility/2006" xmlns:p14="http://schemas.microsoft.com/office/powerpoint/2010/main">
    <mc:Choice Requires="p14">
      <p:transition spd="slow" p14:dur="2000" advTm="6899"/>
    </mc:Choice>
    <mc:Fallback xmlns="">
      <p:transition spd="slow" advTm="68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117908" y="741391"/>
            <a:ext cx="3368866" cy="1616203"/>
          </a:xfrm>
        </p:spPr>
        <p:txBody>
          <a:bodyPr anchor="b">
            <a:normAutofit/>
          </a:bodyPr>
          <a:lstStyle/>
          <a:p>
            <a:r>
              <a:rPr lang="en-US" sz="2800"/>
              <a:t>Sudden Death in Dialysis Patients</a:t>
            </a:r>
          </a:p>
        </p:txBody>
      </p:sp>
      <p:pic>
        <p:nvPicPr>
          <p:cNvPr id="7" name="Picture 6" descr="Graph on document with pen">
            <a:extLst>
              <a:ext uri="{FF2B5EF4-FFF2-40B4-BE49-F238E27FC236}">
                <a16:creationId xmlns:a16="http://schemas.microsoft.com/office/drawing/2014/main" id="{04245B15-7E71-22CE-3662-3993548FB5D4}"/>
              </a:ext>
            </a:extLst>
          </p:cNvPr>
          <p:cNvPicPr>
            <a:picLocks noChangeAspect="1"/>
          </p:cNvPicPr>
          <p:nvPr/>
        </p:nvPicPr>
        <p:blipFill rotWithShape="1">
          <a:blip r:embed="rId5"/>
          <a:srcRect l="34611" r="20888" b="-1"/>
          <a:stretch/>
        </p:blipFill>
        <p:spPr>
          <a:xfrm>
            <a:off x="20" y="10"/>
            <a:ext cx="4571980" cy="6857990"/>
          </a:xfrm>
          <a:prstGeom prst="rect">
            <a:avLst/>
          </a:prstGeom>
        </p:spPr>
      </p:pic>
      <p:grpSp>
        <p:nvGrpSpPr>
          <p:cNvPr id="11" name="Group 10">
            <a:extLst>
              <a:ext uri="{FF2B5EF4-FFF2-40B4-BE49-F238E27FC236}">
                <a16:creationId xmlns:a16="http://schemas.microsoft.com/office/drawing/2014/main" id="{5EFBDE31-BB3E-6CFC-23CD-B5976DA3843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92521" cy="6858000"/>
            <a:chOff x="12068638" y="0"/>
            <a:chExt cx="123362" cy="6858000"/>
          </a:xfrm>
        </p:grpSpPr>
        <p:sp>
          <p:nvSpPr>
            <p:cNvPr id="12" name="Rectangle 11">
              <a:extLst>
                <a:ext uri="{FF2B5EF4-FFF2-40B4-BE49-F238E27FC236}">
                  <a16:creationId xmlns:a16="http://schemas.microsoft.com/office/drawing/2014/main" id="{180A60EC-72BB-121F-556A-E2837FD99A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91A2FAE-D41C-FF5D-B0A0-7808248EDC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4139706"/>
              <a:ext cx="123362" cy="2718294"/>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Content Placeholder 4"/>
          <p:cNvSpPr>
            <a:spLocks noGrp="1"/>
          </p:cNvSpPr>
          <p:nvPr>
            <p:ph idx="1"/>
          </p:nvPr>
        </p:nvSpPr>
        <p:spPr>
          <a:xfrm>
            <a:off x="5117908" y="2533476"/>
            <a:ext cx="3368865" cy="3447832"/>
          </a:xfrm>
        </p:spPr>
        <p:txBody>
          <a:bodyPr anchor="t">
            <a:normAutofit/>
          </a:bodyPr>
          <a:lstStyle/>
          <a:p>
            <a:r>
              <a:rPr lang="en-US" sz="1700"/>
              <a:t>Dialysis patients are at extraordinarily high risk for death.</a:t>
            </a:r>
          </a:p>
          <a:p>
            <a:pPr marL="0" indent="0">
              <a:buNone/>
            </a:pPr>
            <a:endParaRPr lang="en-US" sz="1700"/>
          </a:p>
          <a:p>
            <a:r>
              <a:rPr lang="en-US" sz="1700"/>
              <a:t>Annual mortality: 20%</a:t>
            </a:r>
          </a:p>
          <a:p>
            <a:pPr lvl="1"/>
            <a:r>
              <a:rPr lang="en-US" sz="1700"/>
              <a:t>How has mortality changed over the past thirty years?</a:t>
            </a:r>
          </a:p>
        </p:txBody>
      </p:sp>
      <p:pic>
        <p:nvPicPr>
          <p:cNvPr id="8" name="Audio 7">
            <a:hlinkClick r:id="" action="ppaction://media"/>
            <a:extLst>
              <a:ext uri="{FF2B5EF4-FFF2-40B4-BE49-F238E27FC236}">
                <a16:creationId xmlns:a16="http://schemas.microsoft.com/office/drawing/2014/main" id="{630B175A-5940-F9A8-2490-530F5F77D72F}"/>
              </a:ext>
            </a:extLst>
          </p:cNvPr>
          <p:cNvPicPr>
            <a:picLocks noChangeAspect="1"/>
          </p:cNvPicPr>
          <p:nvPr>
            <a:audioFile r:link="rId3"/>
            <p:extLst>
              <p:ext uri="{DAA4B4D4-6D71-4841-9C94-3DE7FCFB9230}">
                <p14:media xmlns:p14="http://schemas.microsoft.com/office/powerpoint/2010/main" r:embed="rId2"/>
              </p:ext>
            </p:extLst>
          </p:nvPr>
        </p:nvPicPr>
        <p:blipFill>
          <a:blip r:embed="rId6"/>
          <a:srcRect l="-118750" t="-118750" r="-118750" b="-118750"/>
          <a:stretch>
            <a:fillRect/>
          </a:stretch>
        </p:blipFill>
        <p:spPr>
          <a:xfrm>
            <a:off x="7004304" y="4718304"/>
            <a:ext cx="2057400" cy="2057400"/>
          </a:xfrm>
          <a:prstGeom prst="ellipse">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12653"/>
    </mc:Choice>
    <mc:Fallback xmlns="">
      <p:transition spd="slow" advTm="126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3AFE8227-C443-417B-BA91-520EB1EF4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9144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482394" y="489507"/>
            <a:ext cx="2318706" cy="1655483"/>
          </a:xfrm>
        </p:spPr>
        <p:txBody>
          <a:bodyPr vert="horz" lIns="91440" tIns="45720" rIns="91440" bIns="45720" rtlCol="0" anchor="b">
            <a:normAutofit/>
          </a:bodyPr>
          <a:lstStyle/>
          <a:p>
            <a:pPr algn="l">
              <a:lnSpc>
                <a:spcPct val="90000"/>
              </a:lnSpc>
            </a:pPr>
            <a:r>
              <a:rPr lang="en-US" sz="2700"/>
              <a:t>Mortality Rates in Dialysis Patients</a:t>
            </a:r>
          </a:p>
        </p:txBody>
      </p:sp>
      <p:pic>
        <p:nvPicPr>
          <p:cNvPr id="1026" name="Picture 2" descr="http://www.niddk.nih.gov/health-information/health-statistics/PublishingImages/Death_Patient_Dialysis.jpg"/>
          <p:cNvPicPr>
            <a:picLocks noChangeAspect="1" noChangeArrowheads="1"/>
          </p:cNvPicPr>
          <p:nvPr/>
        </p:nvPicPr>
        <p:blipFill rotWithShape="1">
          <a:blip r:embed="rId4">
            <a:extLst>
              <a:ext uri="{28A0092B-C50C-407E-A947-70E740481C1C}">
                <a14:useLocalDpi xmlns:a14="http://schemas.microsoft.com/office/drawing/2010/main" val="0"/>
              </a:ext>
            </a:extLst>
          </a:blip>
          <a:srcRect l="21324" r="9580" b="1"/>
          <a:stretch/>
        </p:blipFill>
        <p:spPr bwMode="auto">
          <a:xfrm>
            <a:off x="20" y="431"/>
            <a:ext cx="6086455" cy="640831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6482394" y="2418408"/>
            <a:ext cx="2207110" cy="3540265"/>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1700"/>
              <a:t>Annual mortality rate of dialysis patients in the US is about 20%.</a:t>
            </a:r>
          </a:p>
        </p:txBody>
      </p:sp>
      <p:sp>
        <p:nvSpPr>
          <p:cNvPr id="1033" name="Rectangle 1032">
            <a:extLst>
              <a:ext uri="{FF2B5EF4-FFF2-40B4-BE49-F238E27FC236}">
                <a16:creationId xmlns:a16="http://schemas.microsoft.com/office/drawing/2014/main" id="{907741FC-B544-4A6E-B831-6789D0423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8741"/>
            <a:ext cx="9143997" cy="45720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5" name="Rectangle 1034">
            <a:extLst>
              <a:ext uri="{FF2B5EF4-FFF2-40B4-BE49-F238E27FC236}">
                <a16:creationId xmlns:a16="http://schemas.microsoft.com/office/drawing/2014/main" id="{3F0BE7ED-7814-4273-B18A-F26CC038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6408742"/>
            <a:ext cx="6086475" cy="449258"/>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Audio 13">
            <a:hlinkClick r:id="" action="ppaction://media"/>
            <a:extLst>
              <a:ext uri="{FF2B5EF4-FFF2-40B4-BE49-F238E27FC236}">
                <a16:creationId xmlns:a16="http://schemas.microsoft.com/office/drawing/2014/main" id="{36CF9D4C-3ECE-A4B4-E00F-4432C3AB0CCE}"/>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1734168862"/>
      </p:ext>
    </p:extLst>
  </p:cSld>
  <p:clrMapOvr>
    <a:masterClrMapping/>
  </p:clrMapOvr>
  <mc:AlternateContent xmlns:mc="http://schemas.openxmlformats.org/markup-compatibility/2006" xmlns:p14="http://schemas.microsoft.com/office/powerpoint/2010/main">
    <mc:Choice Requires="p14">
      <p:transition spd="slow" p14:dur="2000" advTm="12303"/>
    </mc:Choice>
    <mc:Fallback xmlns="">
      <p:transition spd="slow" advTm="123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3AFE8227-C443-417B-BA91-520EB1EF4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9144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482394" y="489507"/>
            <a:ext cx="2318706" cy="1655483"/>
          </a:xfrm>
        </p:spPr>
        <p:txBody>
          <a:bodyPr anchor="b">
            <a:normAutofit/>
          </a:bodyPr>
          <a:lstStyle/>
          <a:p>
            <a:pPr>
              <a:lnSpc>
                <a:spcPct val="90000"/>
              </a:lnSpc>
            </a:pPr>
            <a:r>
              <a:rPr lang="en-US" sz="3500"/>
              <a:t>SCD in Dialysis Patients</a:t>
            </a:r>
          </a:p>
        </p:txBody>
      </p:sp>
      <p:pic>
        <p:nvPicPr>
          <p:cNvPr id="1026"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14069" r="14697" b="-1"/>
          <a:stretch/>
        </p:blipFill>
        <p:spPr bwMode="auto">
          <a:xfrm>
            <a:off x="20" y="431"/>
            <a:ext cx="6086455" cy="6408311"/>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ontent Placeholder 2"/>
          <p:cNvSpPr>
            <a:spLocks noGrp="1"/>
          </p:cNvSpPr>
          <p:nvPr>
            <p:ph idx="1"/>
          </p:nvPr>
        </p:nvSpPr>
        <p:spPr>
          <a:xfrm>
            <a:off x="6482394" y="2418408"/>
            <a:ext cx="2207110" cy="3540265"/>
          </a:xfrm>
        </p:spPr>
        <p:txBody>
          <a:bodyPr>
            <a:normAutofit/>
          </a:bodyPr>
          <a:lstStyle/>
          <a:p>
            <a:pPr>
              <a:lnSpc>
                <a:spcPct val="90000"/>
              </a:lnSpc>
            </a:pPr>
            <a:r>
              <a:rPr lang="en-US" sz="1700" b="1"/>
              <a:t>Peritoneal dialysis</a:t>
            </a:r>
            <a:r>
              <a:rPr lang="en-US" sz="1700"/>
              <a:t>:</a:t>
            </a:r>
          </a:p>
          <a:p>
            <a:pPr lvl="1">
              <a:lnSpc>
                <a:spcPct val="90000"/>
              </a:lnSpc>
            </a:pPr>
            <a:r>
              <a:rPr lang="en-US" sz="1700"/>
              <a:t>58% of all cardiac deaths</a:t>
            </a:r>
          </a:p>
          <a:p>
            <a:pPr lvl="1">
              <a:lnSpc>
                <a:spcPct val="90000"/>
              </a:lnSpc>
            </a:pPr>
            <a:r>
              <a:rPr lang="en-US" sz="1700"/>
              <a:t>25% of all-cause mortality.</a:t>
            </a:r>
          </a:p>
          <a:p>
            <a:pPr>
              <a:lnSpc>
                <a:spcPct val="90000"/>
              </a:lnSpc>
            </a:pPr>
            <a:endParaRPr lang="en-US" sz="1700" b="1"/>
          </a:p>
          <a:p>
            <a:pPr>
              <a:lnSpc>
                <a:spcPct val="90000"/>
              </a:lnSpc>
            </a:pPr>
            <a:r>
              <a:rPr lang="en-US" sz="1700" b="1"/>
              <a:t>Hemodialysis</a:t>
            </a:r>
            <a:r>
              <a:rPr lang="en-US" sz="1700"/>
              <a:t>:</a:t>
            </a:r>
          </a:p>
          <a:p>
            <a:pPr lvl="1">
              <a:lnSpc>
                <a:spcPct val="90000"/>
              </a:lnSpc>
            </a:pPr>
            <a:r>
              <a:rPr lang="en-US" sz="1700"/>
              <a:t>64% of all cardiac deaths</a:t>
            </a:r>
          </a:p>
          <a:p>
            <a:pPr lvl="1">
              <a:lnSpc>
                <a:spcPct val="90000"/>
              </a:lnSpc>
            </a:pPr>
            <a:r>
              <a:rPr lang="en-US" sz="1700"/>
              <a:t>27% of all-cause mortality.</a:t>
            </a:r>
          </a:p>
        </p:txBody>
      </p:sp>
      <p:sp>
        <p:nvSpPr>
          <p:cNvPr id="1033" name="Rectangle 1032">
            <a:extLst>
              <a:ext uri="{FF2B5EF4-FFF2-40B4-BE49-F238E27FC236}">
                <a16:creationId xmlns:a16="http://schemas.microsoft.com/office/drawing/2014/main" id="{907741FC-B544-4A6E-B831-6789D0423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8741"/>
            <a:ext cx="9143997" cy="45720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5" name="Rectangle 1034">
            <a:extLst>
              <a:ext uri="{FF2B5EF4-FFF2-40B4-BE49-F238E27FC236}">
                <a16:creationId xmlns:a16="http://schemas.microsoft.com/office/drawing/2014/main" id="{3F0BE7ED-7814-4273-B18A-F26CC038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6408742"/>
            <a:ext cx="6086475" cy="449258"/>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Audio 9">
            <a:hlinkClick r:id="" action="ppaction://media"/>
            <a:extLst>
              <a:ext uri="{FF2B5EF4-FFF2-40B4-BE49-F238E27FC236}">
                <a16:creationId xmlns:a16="http://schemas.microsoft.com/office/drawing/2014/main" id="{6DFED920-A5A0-7007-F89F-1780ED959A81}"/>
              </a:ext>
            </a:extLst>
          </p:cNvPr>
          <p:cNvPicPr>
            <a:picLocks noChangeAspect="1"/>
          </p:cNvPicPr>
          <p:nvPr>
            <a:audioFile r:link="rId3"/>
            <p:extLst>
              <p:ext uri="{DAA4B4D4-6D71-4841-9C94-3DE7FCFB9230}">
                <p14:media xmlns:p14="http://schemas.microsoft.com/office/powerpoint/2010/main" r:embed="rId2"/>
              </p:ext>
            </p:extLst>
          </p:nvPr>
        </p:nvPicPr>
        <p:blipFill>
          <a:blip r:embed="rId6"/>
          <a:srcRect l="-118750" t="-118750" r="-118750" b="-118750"/>
          <a:stretch>
            <a:fillRect/>
          </a:stretch>
        </p:blipFill>
        <p:spPr>
          <a:xfrm>
            <a:off x="7004304" y="4718304"/>
            <a:ext cx="2057400" cy="2057400"/>
          </a:xfrm>
          <a:prstGeom prst="ellipse">
            <a:avLst/>
          </a:prstGeom>
        </p:spPr>
      </p:pic>
    </p:spTree>
    <p:custDataLst>
      <p:tags r:id="rId1"/>
    </p:custDataLst>
    <p:extLst>
      <p:ext uri="{BB962C8B-B14F-4D97-AF65-F5344CB8AC3E}">
        <p14:creationId xmlns:p14="http://schemas.microsoft.com/office/powerpoint/2010/main" val="2835474873"/>
      </p:ext>
    </p:extLst>
  </p:cSld>
  <p:clrMapOvr>
    <a:masterClrMapping/>
  </p:clrMapOvr>
  <mc:AlternateContent xmlns:mc="http://schemas.openxmlformats.org/markup-compatibility/2006" xmlns:p14="http://schemas.microsoft.com/office/powerpoint/2010/main">
    <mc:Choice Requires="p14">
      <p:transition spd="slow" p14:dur="2000" advTm="17951"/>
    </mc:Choice>
    <mc:Fallback xmlns="">
      <p:transition spd="slow" advTm="179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10"/>
                </p:tgtEl>
              </p:cMediaNode>
            </p:audio>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Sudden Cardiac Death (SCD)</a:t>
            </a:r>
          </a:p>
        </p:txBody>
      </p:sp>
      <p:sp>
        <p:nvSpPr>
          <p:cNvPr id="3" name="Content Placeholder 2"/>
          <p:cNvSpPr>
            <a:spLocks noGrp="1"/>
          </p:cNvSpPr>
          <p:nvPr>
            <p:ph idx="1"/>
          </p:nvPr>
        </p:nvSpPr>
        <p:spPr>
          <a:xfrm>
            <a:off x="457200" y="1600200"/>
            <a:ext cx="4876800" cy="4525963"/>
          </a:xfrm>
        </p:spPr>
        <p:txBody>
          <a:bodyPr/>
          <a:lstStyle/>
          <a:p>
            <a:r>
              <a:rPr lang="en-US" b="1" dirty="0"/>
              <a:t>30 times higher </a:t>
            </a:r>
            <a:r>
              <a:rPr lang="en-US" dirty="0"/>
              <a:t>in risk in the dialysis population than the general population.</a:t>
            </a:r>
          </a:p>
          <a:p>
            <a:pPr lvl="2"/>
            <a:r>
              <a:rPr lang="en-US" dirty="0"/>
              <a:t>General population: 1.89 SCD per 1000 patient-years</a:t>
            </a:r>
          </a:p>
          <a:p>
            <a:pPr lvl="2"/>
            <a:r>
              <a:rPr lang="en-US" dirty="0"/>
              <a:t>Dialysis population: 54 SCD per 1000 patient-years.</a:t>
            </a:r>
          </a:p>
          <a:p>
            <a:endParaRPr lang="en-US" dirty="0"/>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3600" y="1724297"/>
            <a:ext cx="2895600" cy="43289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2514599" y="5486400"/>
            <a:ext cx="3200399" cy="923330"/>
          </a:xfrm>
          <a:prstGeom prst="rect">
            <a:avLst/>
          </a:prstGeom>
        </p:spPr>
        <p:txBody>
          <a:bodyPr wrap="square">
            <a:spAutoFit/>
          </a:bodyPr>
          <a:lstStyle/>
          <a:p>
            <a:r>
              <a:rPr lang="en-US" dirty="0"/>
              <a:t>Rea et al. Incidence of out-of-hospital cardiac arrest. Am J </a:t>
            </a:r>
            <a:r>
              <a:rPr lang="en-US" dirty="0" err="1"/>
              <a:t>Cardiol</a:t>
            </a:r>
            <a:r>
              <a:rPr lang="en-US" dirty="0"/>
              <a:t>. 2004;93(12):1455</a:t>
            </a:r>
          </a:p>
        </p:txBody>
      </p:sp>
      <p:pic>
        <p:nvPicPr>
          <p:cNvPr id="19" name="Audio 18">
            <a:hlinkClick r:id="" action="ppaction://media"/>
            <a:extLst>
              <a:ext uri="{FF2B5EF4-FFF2-40B4-BE49-F238E27FC236}">
                <a16:creationId xmlns:a16="http://schemas.microsoft.com/office/drawing/2014/main" id="{0C9692E3-4D3D-A018-F4B1-FCC7D8F4C0B7}"/>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4091715895"/>
      </p:ext>
    </p:extLst>
  </p:cSld>
  <p:clrMapOvr>
    <a:masterClrMapping/>
  </p:clrMapOvr>
  <mc:AlternateContent xmlns:mc="http://schemas.openxmlformats.org/markup-compatibility/2006" xmlns:p14="http://schemas.microsoft.com/office/powerpoint/2010/main">
    <mc:Choice Requires="p14">
      <p:transition spd="slow" p14:dur="2000" advTm="13409"/>
    </mc:Choice>
    <mc:Fallback xmlns="">
      <p:transition spd="slow" advTm="134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9144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386E671-8914-E11E-71D9-CF4CD668FDB2}"/>
              </a:ext>
            </a:extLst>
          </p:cNvPr>
          <p:cNvSpPr>
            <a:spLocks noGrp="1"/>
          </p:cNvSpPr>
          <p:nvPr>
            <p:ph type="title"/>
          </p:nvPr>
        </p:nvSpPr>
        <p:spPr>
          <a:xfrm>
            <a:off x="417399" y="643467"/>
            <a:ext cx="8408193" cy="744836"/>
          </a:xfrm>
        </p:spPr>
        <p:txBody>
          <a:bodyPr vert="horz" lIns="91440" tIns="45720" rIns="91440" bIns="45720" rtlCol="0" anchor="ctr">
            <a:normAutofit/>
          </a:bodyPr>
          <a:lstStyle/>
          <a:p>
            <a:pPr>
              <a:lnSpc>
                <a:spcPct val="90000"/>
              </a:lnSpc>
            </a:pPr>
            <a:r>
              <a:rPr lang="en-US" sz="2800" kern="1200" dirty="0">
                <a:solidFill>
                  <a:schemeClr val="bg1"/>
                </a:solidFill>
                <a:latin typeface="+mj-lt"/>
                <a:ea typeface="+mj-ea"/>
                <a:cs typeface="+mj-cs"/>
              </a:rPr>
              <a:t>Cardiac Arrest</a:t>
            </a:r>
          </a:p>
        </p:txBody>
      </p:sp>
      <p:pic>
        <p:nvPicPr>
          <p:cNvPr id="5" name="Content Placeholder 4">
            <a:extLst>
              <a:ext uri="{FF2B5EF4-FFF2-40B4-BE49-F238E27FC236}">
                <a16:creationId xmlns:a16="http://schemas.microsoft.com/office/drawing/2014/main" id="{773DC88E-7A8C-7944-45B9-40F862157AA9}"/>
              </a:ext>
            </a:extLst>
          </p:cNvPr>
          <p:cNvPicPr>
            <a:picLocks noGrp="1" noChangeAspect="1"/>
          </p:cNvPicPr>
          <p:nvPr>
            <p:ph idx="1"/>
          </p:nvPr>
        </p:nvPicPr>
        <p:blipFill>
          <a:blip r:embed="rId4"/>
          <a:stretch>
            <a:fillRect/>
          </a:stretch>
        </p:blipFill>
        <p:spPr>
          <a:xfrm>
            <a:off x="648608" y="1675227"/>
            <a:ext cx="7846783" cy="4394199"/>
          </a:xfrm>
          <a:prstGeom prst="rect">
            <a:avLst/>
          </a:prstGeom>
        </p:spPr>
      </p:pic>
      <p:pic>
        <p:nvPicPr>
          <p:cNvPr id="31" name="Audio 30">
            <a:hlinkClick r:id="" action="ppaction://media"/>
            <a:extLst>
              <a:ext uri="{FF2B5EF4-FFF2-40B4-BE49-F238E27FC236}">
                <a16:creationId xmlns:a16="http://schemas.microsoft.com/office/drawing/2014/main" id="{C643AE0D-08CE-295F-DB17-B3B5A2FC7F3F}"/>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3425106398"/>
      </p:ext>
    </p:extLst>
  </p:cSld>
  <p:clrMapOvr>
    <a:masterClrMapping/>
  </p:clrMapOvr>
  <mc:AlternateContent xmlns:mc="http://schemas.openxmlformats.org/markup-compatibility/2006" xmlns:p14="http://schemas.microsoft.com/office/powerpoint/2010/main">
    <mc:Choice Requires="p14">
      <p:transition spd="slow" p14:dur="2000" advTm="15133"/>
    </mc:Choice>
    <mc:Fallback xmlns="">
      <p:transition spd="slow" advTm="151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1"/>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5" name="Rectangle 2054">
            <a:extLst>
              <a:ext uri="{FF2B5EF4-FFF2-40B4-BE49-F238E27FC236}">
                <a16:creationId xmlns:a16="http://schemas.microsoft.com/office/drawing/2014/main" id="{657F69E0-C4B0-4BEC-A689-4F8D877F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p:cNvPicPr>
            <a:picLocks noChangeAspect="1" noChangeArrowheads="1"/>
          </p:cNvPicPr>
          <p:nvPr/>
        </p:nvPicPr>
        <p:blipFill rotWithShape="1">
          <a:blip r:embed="rId5">
            <a:alphaModFix amt="50000"/>
            <a:extLst>
              <a:ext uri="{28A0092B-C50C-407E-A947-70E740481C1C}">
                <a14:useLocalDpi xmlns:a14="http://schemas.microsoft.com/office/drawing/2010/main" val="0"/>
              </a:ext>
            </a:extLst>
          </a:blip>
          <a:srcRect l="3507" r="7514" b="-1"/>
          <a:stretch/>
        </p:blipFill>
        <p:spPr bwMode="auto">
          <a:xfrm>
            <a:off x="20" y="10"/>
            <a:ext cx="9141692" cy="685799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1143000" y="1122363"/>
            <a:ext cx="6858000" cy="3063240"/>
          </a:xfrm>
        </p:spPr>
        <p:txBody>
          <a:bodyPr vert="horz" lIns="91440" tIns="45720" rIns="91440" bIns="45720" rtlCol="0" anchor="b">
            <a:normAutofit/>
          </a:bodyPr>
          <a:lstStyle/>
          <a:p>
            <a:pPr>
              <a:lnSpc>
                <a:spcPct val="90000"/>
              </a:lnSpc>
            </a:pPr>
            <a:r>
              <a:rPr lang="en-US" sz="5700">
                <a:solidFill>
                  <a:schemeClr val="bg1"/>
                </a:solidFill>
              </a:rPr>
              <a:t>Seine River, France</a:t>
            </a:r>
          </a:p>
        </p:txBody>
      </p:sp>
      <p:sp>
        <p:nvSpPr>
          <p:cNvPr id="2057" name="sketchy line">
            <a:extLst>
              <a:ext uri="{FF2B5EF4-FFF2-40B4-BE49-F238E27FC236}">
                <a16:creationId xmlns:a16="http://schemas.microsoft.com/office/drawing/2014/main" id="{9F6380B4-6A1C-481E-8408-B4E6C75B9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980654" y="4368623"/>
            <a:ext cx="3182692" cy="18288"/>
          </a:xfrm>
          <a:custGeom>
            <a:avLst/>
            <a:gdLst>
              <a:gd name="connsiteX0" fmla="*/ 0 w 3182692"/>
              <a:gd name="connsiteY0" fmla="*/ 0 h 18288"/>
              <a:gd name="connsiteX1" fmla="*/ 636538 w 3182692"/>
              <a:gd name="connsiteY1" fmla="*/ 0 h 18288"/>
              <a:gd name="connsiteX2" fmla="*/ 1273077 w 3182692"/>
              <a:gd name="connsiteY2" fmla="*/ 0 h 18288"/>
              <a:gd name="connsiteX3" fmla="*/ 1909615 w 3182692"/>
              <a:gd name="connsiteY3" fmla="*/ 0 h 18288"/>
              <a:gd name="connsiteX4" fmla="*/ 2482500 w 3182692"/>
              <a:gd name="connsiteY4" fmla="*/ 0 h 18288"/>
              <a:gd name="connsiteX5" fmla="*/ 3182692 w 3182692"/>
              <a:gd name="connsiteY5" fmla="*/ 0 h 18288"/>
              <a:gd name="connsiteX6" fmla="*/ 3182692 w 3182692"/>
              <a:gd name="connsiteY6" fmla="*/ 18288 h 18288"/>
              <a:gd name="connsiteX7" fmla="*/ 2609807 w 3182692"/>
              <a:gd name="connsiteY7" fmla="*/ 18288 h 18288"/>
              <a:gd name="connsiteX8" fmla="*/ 2068750 w 3182692"/>
              <a:gd name="connsiteY8" fmla="*/ 18288 h 18288"/>
              <a:gd name="connsiteX9" fmla="*/ 1432211 w 3182692"/>
              <a:gd name="connsiteY9" fmla="*/ 18288 h 18288"/>
              <a:gd name="connsiteX10" fmla="*/ 859327 w 3182692"/>
              <a:gd name="connsiteY10" fmla="*/ 18288 h 18288"/>
              <a:gd name="connsiteX11" fmla="*/ 0 w 3182692"/>
              <a:gd name="connsiteY11" fmla="*/ 18288 h 18288"/>
              <a:gd name="connsiteX12" fmla="*/ 0 w 3182692"/>
              <a:gd name="connsiteY12" fmla="*/ 0 h 18288"/>
              <a:gd name="connsiteX0" fmla="*/ 0 w 3182692"/>
              <a:gd name="connsiteY0" fmla="*/ 0 h 18288"/>
              <a:gd name="connsiteX1" fmla="*/ 572885 w 3182692"/>
              <a:gd name="connsiteY1" fmla="*/ 0 h 18288"/>
              <a:gd name="connsiteX2" fmla="*/ 1113942 w 3182692"/>
              <a:gd name="connsiteY2" fmla="*/ 0 h 18288"/>
              <a:gd name="connsiteX3" fmla="*/ 1686827 w 3182692"/>
              <a:gd name="connsiteY3" fmla="*/ 0 h 18288"/>
              <a:gd name="connsiteX4" fmla="*/ 2323365 w 3182692"/>
              <a:gd name="connsiteY4" fmla="*/ 0 h 18288"/>
              <a:gd name="connsiteX5" fmla="*/ 3182692 w 3182692"/>
              <a:gd name="connsiteY5" fmla="*/ 0 h 18288"/>
              <a:gd name="connsiteX6" fmla="*/ 3182692 w 3182692"/>
              <a:gd name="connsiteY6" fmla="*/ 18288 h 18288"/>
              <a:gd name="connsiteX7" fmla="*/ 2546154 w 3182692"/>
              <a:gd name="connsiteY7" fmla="*/ 18288 h 18288"/>
              <a:gd name="connsiteX8" fmla="*/ 1845961 w 3182692"/>
              <a:gd name="connsiteY8" fmla="*/ 18288 h 18288"/>
              <a:gd name="connsiteX9" fmla="*/ 1304904 w 3182692"/>
              <a:gd name="connsiteY9" fmla="*/ 18288 h 18288"/>
              <a:gd name="connsiteX10" fmla="*/ 604711 w 3182692"/>
              <a:gd name="connsiteY10" fmla="*/ 18288 h 18288"/>
              <a:gd name="connsiteX11" fmla="*/ 0 w 3182692"/>
              <a:gd name="connsiteY11" fmla="*/ 18288 h 18288"/>
              <a:gd name="connsiteX12" fmla="*/ 0 w 3182692"/>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2" h="18288" fill="none" extrusionOk="0">
                <a:moveTo>
                  <a:pt x="0" y="0"/>
                </a:moveTo>
                <a:cubicBezTo>
                  <a:pt x="225870" y="33585"/>
                  <a:pt x="418138" y="17639"/>
                  <a:pt x="636538" y="0"/>
                </a:cubicBezTo>
                <a:cubicBezTo>
                  <a:pt x="865372" y="-3887"/>
                  <a:pt x="1010746" y="-18166"/>
                  <a:pt x="1273077" y="0"/>
                </a:cubicBezTo>
                <a:cubicBezTo>
                  <a:pt x="1527846" y="-24408"/>
                  <a:pt x="1703704" y="-36055"/>
                  <a:pt x="1909615" y="0"/>
                </a:cubicBezTo>
                <a:cubicBezTo>
                  <a:pt x="2119487" y="1667"/>
                  <a:pt x="2200543" y="-19343"/>
                  <a:pt x="2482500" y="0"/>
                </a:cubicBezTo>
                <a:cubicBezTo>
                  <a:pt x="2736775" y="57438"/>
                  <a:pt x="2997998" y="-48885"/>
                  <a:pt x="3182692" y="0"/>
                </a:cubicBezTo>
                <a:cubicBezTo>
                  <a:pt x="3182658" y="4844"/>
                  <a:pt x="3182282" y="11009"/>
                  <a:pt x="3182692" y="18288"/>
                </a:cubicBezTo>
                <a:cubicBezTo>
                  <a:pt x="2944477" y="15825"/>
                  <a:pt x="2868931" y="12370"/>
                  <a:pt x="2609807" y="18288"/>
                </a:cubicBezTo>
                <a:cubicBezTo>
                  <a:pt x="2341556" y="6193"/>
                  <a:pt x="2324113" y="22706"/>
                  <a:pt x="2068750" y="18288"/>
                </a:cubicBezTo>
                <a:cubicBezTo>
                  <a:pt x="1817163" y="7852"/>
                  <a:pt x="1716254" y="25979"/>
                  <a:pt x="1432211" y="18288"/>
                </a:cubicBezTo>
                <a:cubicBezTo>
                  <a:pt x="1164747" y="-28137"/>
                  <a:pt x="993140" y="27575"/>
                  <a:pt x="859327" y="18288"/>
                </a:cubicBezTo>
                <a:cubicBezTo>
                  <a:pt x="750703" y="-24974"/>
                  <a:pt x="236193" y="38731"/>
                  <a:pt x="0" y="18288"/>
                </a:cubicBezTo>
                <a:cubicBezTo>
                  <a:pt x="-649" y="11698"/>
                  <a:pt x="663" y="5413"/>
                  <a:pt x="0" y="0"/>
                </a:cubicBezTo>
                <a:close/>
              </a:path>
              <a:path w="3182692" h="18288" stroke="0" extrusionOk="0">
                <a:moveTo>
                  <a:pt x="0" y="0"/>
                </a:moveTo>
                <a:cubicBezTo>
                  <a:pt x="224421" y="-39331"/>
                  <a:pt x="418777" y="11439"/>
                  <a:pt x="572885" y="0"/>
                </a:cubicBezTo>
                <a:cubicBezTo>
                  <a:pt x="750333" y="-6388"/>
                  <a:pt x="940592" y="15806"/>
                  <a:pt x="1113942" y="0"/>
                </a:cubicBezTo>
                <a:cubicBezTo>
                  <a:pt x="1322785" y="-1777"/>
                  <a:pt x="1505363" y="28230"/>
                  <a:pt x="1686827" y="0"/>
                </a:cubicBezTo>
                <a:cubicBezTo>
                  <a:pt x="1853304" y="1595"/>
                  <a:pt x="2194652" y="-1232"/>
                  <a:pt x="2323365" y="0"/>
                </a:cubicBezTo>
                <a:cubicBezTo>
                  <a:pt x="2488732" y="36406"/>
                  <a:pt x="2902093" y="-40336"/>
                  <a:pt x="3182692" y="0"/>
                </a:cubicBezTo>
                <a:cubicBezTo>
                  <a:pt x="3182167" y="5049"/>
                  <a:pt x="3182885" y="12044"/>
                  <a:pt x="3182692" y="18288"/>
                </a:cubicBezTo>
                <a:cubicBezTo>
                  <a:pt x="3012563" y="-37820"/>
                  <a:pt x="2765409" y="35618"/>
                  <a:pt x="2546154" y="18288"/>
                </a:cubicBezTo>
                <a:cubicBezTo>
                  <a:pt x="2333381" y="13914"/>
                  <a:pt x="2154438" y="9838"/>
                  <a:pt x="1845961" y="18288"/>
                </a:cubicBezTo>
                <a:cubicBezTo>
                  <a:pt x="1531509" y="33812"/>
                  <a:pt x="1456631" y="-6606"/>
                  <a:pt x="1304904" y="18288"/>
                </a:cubicBezTo>
                <a:cubicBezTo>
                  <a:pt x="1168344" y="36351"/>
                  <a:pt x="928499" y="15047"/>
                  <a:pt x="604711" y="18288"/>
                </a:cubicBezTo>
                <a:cubicBezTo>
                  <a:pt x="285438" y="38007"/>
                  <a:pt x="116029" y="-22204"/>
                  <a:pt x="0" y="18288"/>
                </a:cubicBezTo>
                <a:cubicBezTo>
                  <a:pt x="-39" y="12511"/>
                  <a:pt x="-381" y="8039"/>
                  <a:pt x="0" y="0"/>
                </a:cubicBezTo>
                <a:close/>
              </a:path>
              <a:path w="3182692" h="18288" fill="none" stroke="0" extrusionOk="0">
                <a:moveTo>
                  <a:pt x="0" y="0"/>
                </a:moveTo>
                <a:cubicBezTo>
                  <a:pt x="245832" y="29445"/>
                  <a:pt x="388924" y="-28919"/>
                  <a:pt x="636538" y="0"/>
                </a:cubicBezTo>
                <a:cubicBezTo>
                  <a:pt x="854919" y="4634"/>
                  <a:pt x="991654" y="8864"/>
                  <a:pt x="1273077" y="0"/>
                </a:cubicBezTo>
                <a:cubicBezTo>
                  <a:pt x="1566644" y="-14667"/>
                  <a:pt x="1666526" y="3717"/>
                  <a:pt x="1909615" y="0"/>
                </a:cubicBezTo>
                <a:cubicBezTo>
                  <a:pt x="2138795" y="27220"/>
                  <a:pt x="2225506" y="-13892"/>
                  <a:pt x="2482500" y="0"/>
                </a:cubicBezTo>
                <a:cubicBezTo>
                  <a:pt x="2775583" y="32183"/>
                  <a:pt x="3003218" y="-43687"/>
                  <a:pt x="3182692" y="0"/>
                </a:cubicBezTo>
                <a:cubicBezTo>
                  <a:pt x="3183006" y="4158"/>
                  <a:pt x="3181713" y="12539"/>
                  <a:pt x="3182692" y="18288"/>
                </a:cubicBezTo>
                <a:cubicBezTo>
                  <a:pt x="2959845" y="25574"/>
                  <a:pt x="2868929" y="24980"/>
                  <a:pt x="2609807" y="18288"/>
                </a:cubicBezTo>
                <a:cubicBezTo>
                  <a:pt x="2341405" y="5992"/>
                  <a:pt x="2328488" y="20436"/>
                  <a:pt x="2068750" y="18288"/>
                </a:cubicBezTo>
                <a:cubicBezTo>
                  <a:pt x="1816113" y="2395"/>
                  <a:pt x="1699345" y="36855"/>
                  <a:pt x="1432211" y="18288"/>
                </a:cubicBezTo>
                <a:cubicBezTo>
                  <a:pt x="1148381" y="-28184"/>
                  <a:pt x="987622" y="2403"/>
                  <a:pt x="859327" y="18288"/>
                </a:cubicBezTo>
                <a:cubicBezTo>
                  <a:pt x="743387" y="37422"/>
                  <a:pt x="194182" y="18789"/>
                  <a:pt x="0" y="18288"/>
                </a:cubicBezTo>
                <a:cubicBezTo>
                  <a:pt x="20" y="11469"/>
                  <a:pt x="-29" y="5154"/>
                  <a:pt x="0" y="0"/>
                </a:cubicBezTo>
                <a:close/>
              </a:path>
            </a:pathLst>
          </a:custGeom>
          <a:solidFill>
            <a:srgbClr val="FFFFFF">
              <a:alpha val="75000"/>
            </a:srgbClr>
          </a:solidFill>
          <a:ln w="44450" cap="rnd">
            <a:solidFill>
              <a:schemeClr val="bg1">
                <a:alpha val="75000"/>
              </a:schemeClr>
            </a:solidFill>
            <a:round/>
            <a:extLst>
              <a:ext uri="{C807C97D-BFC1-408E-A445-0C87EB9F89A2}">
                <ask:lineSketchStyleProps xmlns:ask="http://schemas.microsoft.com/office/drawing/2018/sketchyshapes" sd="2727557108">
                  <a:custGeom>
                    <a:avLst/>
                    <a:gdLst>
                      <a:gd name="connsiteX0" fmla="*/ 0 w 3182692"/>
                      <a:gd name="connsiteY0" fmla="*/ 0 h 18288"/>
                      <a:gd name="connsiteX1" fmla="*/ 636538 w 3182692"/>
                      <a:gd name="connsiteY1" fmla="*/ 0 h 18288"/>
                      <a:gd name="connsiteX2" fmla="*/ 1273077 w 3182692"/>
                      <a:gd name="connsiteY2" fmla="*/ 0 h 18288"/>
                      <a:gd name="connsiteX3" fmla="*/ 1909615 w 3182692"/>
                      <a:gd name="connsiteY3" fmla="*/ 0 h 18288"/>
                      <a:gd name="connsiteX4" fmla="*/ 2482500 w 3182692"/>
                      <a:gd name="connsiteY4" fmla="*/ 0 h 18288"/>
                      <a:gd name="connsiteX5" fmla="*/ 3182692 w 3182692"/>
                      <a:gd name="connsiteY5" fmla="*/ 0 h 18288"/>
                      <a:gd name="connsiteX6" fmla="*/ 3182692 w 3182692"/>
                      <a:gd name="connsiteY6" fmla="*/ 18288 h 18288"/>
                      <a:gd name="connsiteX7" fmla="*/ 2609807 w 3182692"/>
                      <a:gd name="connsiteY7" fmla="*/ 18288 h 18288"/>
                      <a:gd name="connsiteX8" fmla="*/ 2068750 w 3182692"/>
                      <a:gd name="connsiteY8" fmla="*/ 18288 h 18288"/>
                      <a:gd name="connsiteX9" fmla="*/ 1432211 w 3182692"/>
                      <a:gd name="connsiteY9" fmla="*/ 18288 h 18288"/>
                      <a:gd name="connsiteX10" fmla="*/ 859327 w 3182692"/>
                      <a:gd name="connsiteY10" fmla="*/ 18288 h 18288"/>
                      <a:gd name="connsiteX11" fmla="*/ 0 w 3182692"/>
                      <a:gd name="connsiteY11" fmla="*/ 18288 h 18288"/>
                      <a:gd name="connsiteX12" fmla="*/ 0 w 3182692"/>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2" h="18288" fill="none" extrusionOk="0">
                        <a:moveTo>
                          <a:pt x="0" y="0"/>
                        </a:moveTo>
                        <a:cubicBezTo>
                          <a:pt x="253588" y="25878"/>
                          <a:pt x="409323" y="-5359"/>
                          <a:pt x="636538" y="0"/>
                        </a:cubicBezTo>
                        <a:cubicBezTo>
                          <a:pt x="863753" y="5359"/>
                          <a:pt x="1007727" y="-28"/>
                          <a:pt x="1273077" y="0"/>
                        </a:cubicBezTo>
                        <a:cubicBezTo>
                          <a:pt x="1538427" y="28"/>
                          <a:pt x="1698640" y="-12775"/>
                          <a:pt x="1909615" y="0"/>
                        </a:cubicBezTo>
                        <a:cubicBezTo>
                          <a:pt x="2120590" y="12775"/>
                          <a:pt x="2210293" y="-21823"/>
                          <a:pt x="2482500" y="0"/>
                        </a:cubicBezTo>
                        <a:cubicBezTo>
                          <a:pt x="2754708" y="21823"/>
                          <a:pt x="3004133" y="-28750"/>
                          <a:pt x="3182692" y="0"/>
                        </a:cubicBezTo>
                        <a:cubicBezTo>
                          <a:pt x="3183134" y="4516"/>
                          <a:pt x="3181865" y="12266"/>
                          <a:pt x="3182692" y="18288"/>
                        </a:cubicBezTo>
                        <a:cubicBezTo>
                          <a:pt x="2947402" y="22440"/>
                          <a:pt x="2876226" y="27191"/>
                          <a:pt x="2609807" y="18288"/>
                        </a:cubicBezTo>
                        <a:cubicBezTo>
                          <a:pt x="2343389" y="9385"/>
                          <a:pt x="2326689" y="25579"/>
                          <a:pt x="2068750" y="18288"/>
                        </a:cubicBezTo>
                        <a:cubicBezTo>
                          <a:pt x="1810811" y="10997"/>
                          <a:pt x="1713836" y="48219"/>
                          <a:pt x="1432211" y="18288"/>
                        </a:cubicBezTo>
                        <a:cubicBezTo>
                          <a:pt x="1150586" y="-11643"/>
                          <a:pt x="982765" y="3747"/>
                          <a:pt x="859327" y="18288"/>
                        </a:cubicBezTo>
                        <a:cubicBezTo>
                          <a:pt x="735889" y="32829"/>
                          <a:pt x="254183" y="35231"/>
                          <a:pt x="0" y="18288"/>
                        </a:cubicBezTo>
                        <a:cubicBezTo>
                          <a:pt x="-306" y="11477"/>
                          <a:pt x="485" y="4355"/>
                          <a:pt x="0" y="0"/>
                        </a:cubicBezTo>
                        <a:close/>
                      </a:path>
                      <a:path w="3182692" h="18288" stroke="0" extrusionOk="0">
                        <a:moveTo>
                          <a:pt x="0" y="0"/>
                        </a:moveTo>
                        <a:cubicBezTo>
                          <a:pt x="243108" y="-22426"/>
                          <a:pt x="387854" y="22949"/>
                          <a:pt x="572885" y="0"/>
                        </a:cubicBezTo>
                        <a:cubicBezTo>
                          <a:pt x="757916" y="-22949"/>
                          <a:pt x="923707" y="6797"/>
                          <a:pt x="1113942" y="0"/>
                        </a:cubicBezTo>
                        <a:cubicBezTo>
                          <a:pt x="1304177" y="-6797"/>
                          <a:pt x="1495991" y="20627"/>
                          <a:pt x="1686827" y="0"/>
                        </a:cubicBezTo>
                        <a:cubicBezTo>
                          <a:pt x="1877663" y="-20627"/>
                          <a:pt x="2170182" y="-20672"/>
                          <a:pt x="2323365" y="0"/>
                        </a:cubicBezTo>
                        <a:cubicBezTo>
                          <a:pt x="2476548" y="20672"/>
                          <a:pt x="2919164" y="6097"/>
                          <a:pt x="3182692" y="0"/>
                        </a:cubicBezTo>
                        <a:cubicBezTo>
                          <a:pt x="3183269" y="4624"/>
                          <a:pt x="3183511" y="11191"/>
                          <a:pt x="3182692" y="18288"/>
                        </a:cubicBezTo>
                        <a:cubicBezTo>
                          <a:pt x="3026065" y="-10849"/>
                          <a:pt x="2775006" y="23067"/>
                          <a:pt x="2546154" y="18288"/>
                        </a:cubicBezTo>
                        <a:cubicBezTo>
                          <a:pt x="2317302" y="13509"/>
                          <a:pt x="2168173" y="-8513"/>
                          <a:pt x="1845961" y="18288"/>
                        </a:cubicBezTo>
                        <a:cubicBezTo>
                          <a:pt x="1523749" y="45089"/>
                          <a:pt x="1450078" y="-844"/>
                          <a:pt x="1304904" y="18288"/>
                        </a:cubicBezTo>
                        <a:cubicBezTo>
                          <a:pt x="1159730" y="37420"/>
                          <a:pt x="942635" y="-10021"/>
                          <a:pt x="604711" y="18288"/>
                        </a:cubicBezTo>
                        <a:cubicBezTo>
                          <a:pt x="266787" y="46597"/>
                          <a:pt x="141927" y="-8395"/>
                          <a:pt x="0" y="18288"/>
                        </a:cubicBezTo>
                        <a:cubicBezTo>
                          <a:pt x="-171" y="12755"/>
                          <a:pt x="-690" y="7930"/>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Audio 5">
            <a:hlinkClick r:id="" action="ppaction://media"/>
            <a:extLst>
              <a:ext uri="{FF2B5EF4-FFF2-40B4-BE49-F238E27FC236}">
                <a16:creationId xmlns:a16="http://schemas.microsoft.com/office/drawing/2014/main" id="{6C16C1D4-602E-370E-8EAE-1BC625615A63}"/>
              </a:ext>
            </a:extLst>
          </p:cNvPr>
          <p:cNvPicPr>
            <a:picLocks noChangeAspect="1"/>
          </p:cNvPicPr>
          <p:nvPr>
            <a:audioFile r:link="rId3"/>
            <p:extLst>
              <p:ext uri="{DAA4B4D4-6D71-4841-9C94-3DE7FCFB9230}">
                <p14:media xmlns:p14="http://schemas.microsoft.com/office/powerpoint/2010/main" r:embed="rId2"/>
              </p:ext>
            </p:extLst>
          </p:nvPr>
        </p:nvPicPr>
        <p:blipFill>
          <a:blip r:embed="rId6"/>
          <a:srcRect l="-118750" t="-118750" r="-118750" b="-118750"/>
          <a:stretch>
            <a:fillRect/>
          </a:stretch>
        </p:blipFill>
        <p:spPr>
          <a:xfrm>
            <a:off x="7004304" y="4718304"/>
            <a:ext cx="2057400" cy="2057400"/>
          </a:xfrm>
          <a:prstGeom prst="ellipse">
            <a:avLst/>
          </a:prstGeom>
        </p:spPr>
      </p:pic>
    </p:spTree>
    <p:custDataLst>
      <p:tags r:id="rId1"/>
    </p:custDataLst>
    <p:extLst>
      <p:ext uri="{BB962C8B-B14F-4D97-AF65-F5344CB8AC3E}">
        <p14:creationId xmlns:p14="http://schemas.microsoft.com/office/powerpoint/2010/main" val="3087422270"/>
      </p:ext>
    </p:extLst>
  </p:cSld>
  <p:clrMapOvr>
    <a:masterClrMapping/>
  </p:clrMapOvr>
  <mc:AlternateContent xmlns:mc="http://schemas.openxmlformats.org/markup-compatibility/2006" xmlns:p14="http://schemas.microsoft.com/office/powerpoint/2010/main">
    <mc:Choice Requires="p14">
      <p:transition spd="slow" p14:dur="2000" advTm="10114"/>
    </mc:Choice>
    <mc:Fallback xmlns="">
      <p:transition spd="slow" advTm="101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6"/>
                </p:tgtEl>
              </p:cMediaNode>
            </p:audio>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Clinical Manifestations</a:t>
            </a:r>
          </a:p>
        </p:txBody>
      </p:sp>
      <p:sp>
        <p:nvSpPr>
          <p:cNvPr id="3" name="Content Placeholder 2"/>
          <p:cNvSpPr>
            <a:spLocks noGrp="1"/>
          </p:cNvSpPr>
          <p:nvPr>
            <p:ph idx="1"/>
          </p:nvPr>
        </p:nvSpPr>
        <p:spPr>
          <a:xfrm>
            <a:off x="304800" y="1600200"/>
            <a:ext cx="4572000" cy="4495800"/>
          </a:xfrm>
        </p:spPr>
        <p:txBody>
          <a:bodyPr>
            <a:normAutofit/>
          </a:bodyPr>
          <a:lstStyle/>
          <a:p>
            <a:r>
              <a:rPr lang="en-US" dirty="0"/>
              <a:t>Usually </a:t>
            </a:r>
            <a:r>
              <a:rPr lang="en-US" b="1" dirty="0"/>
              <a:t>no warning </a:t>
            </a:r>
            <a:r>
              <a:rPr lang="en-US" dirty="0"/>
              <a:t>symptoms.</a:t>
            </a:r>
          </a:p>
          <a:p>
            <a:r>
              <a:rPr lang="en-US" dirty="0"/>
              <a:t>If present, they are usually nonspecific:</a:t>
            </a:r>
          </a:p>
          <a:p>
            <a:pPr lvl="1"/>
            <a:r>
              <a:rPr lang="en-US" dirty="0"/>
              <a:t>Chest pain</a:t>
            </a:r>
          </a:p>
          <a:p>
            <a:pPr lvl="1"/>
            <a:r>
              <a:rPr lang="en-US" dirty="0"/>
              <a:t>Palpitations</a:t>
            </a:r>
          </a:p>
          <a:p>
            <a:pPr lvl="1"/>
            <a:r>
              <a:rPr lang="en-US" dirty="0"/>
              <a:t>Shortness of breath</a:t>
            </a:r>
          </a:p>
          <a:p>
            <a:pPr lvl="1"/>
            <a:r>
              <a:rPr lang="en-US" dirty="0"/>
              <a:t>Weakness</a:t>
            </a:r>
          </a:p>
        </p:txBody>
      </p:sp>
      <p:sp>
        <p:nvSpPr>
          <p:cNvPr id="4" name="AutoShape 4" descr="Image result for sudden clipar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14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57800" y="1698169"/>
            <a:ext cx="3743048" cy="25690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Audio 6">
            <a:hlinkClick r:id="" action="ppaction://media"/>
            <a:extLst>
              <a:ext uri="{FF2B5EF4-FFF2-40B4-BE49-F238E27FC236}">
                <a16:creationId xmlns:a16="http://schemas.microsoft.com/office/drawing/2014/main" id="{8AFC50D6-5E2F-8F22-10BC-D621B6BC990C}"/>
              </a:ext>
            </a:extLst>
          </p:cNvPr>
          <p:cNvPicPr>
            <a:picLocks noChangeAspect="1"/>
          </p:cNvPicPr>
          <p:nvPr>
            <a:audioFile r:link="rId3"/>
            <p:extLst>
              <p:ext uri="{DAA4B4D4-6D71-4841-9C94-3DE7FCFB9230}">
                <p14:media xmlns:p14="http://schemas.microsoft.com/office/powerpoint/2010/main" r:embed="rId2"/>
              </p:ext>
            </p:extLst>
          </p:nvPr>
        </p:nvPicPr>
        <p:blipFill>
          <a:blip r:embed="rId6"/>
          <a:srcRect l="-118750" t="-118750" r="-118750" b="-118750"/>
          <a:stretch>
            <a:fillRect/>
          </a:stretch>
        </p:blipFill>
        <p:spPr>
          <a:xfrm>
            <a:off x="7004304" y="4718304"/>
            <a:ext cx="2057400" cy="2057400"/>
          </a:xfrm>
          <a:prstGeom prst="ellipse">
            <a:avLst/>
          </a:prstGeom>
        </p:spPr>
      </p:pic>
    </p:spTree>
    <p:custDataLst>
      <p:tags r:id="rId1"/>
    </p:custDataLst>
    <p:extLst>
      <p:ext uri="{BB962C8B-B14F-4D97-AF65-F5344CB8AC3E}">
        <p14:creationId xmlns:p14="http://schemas.microsoft.com/office/powerpoint/2010/main" val="1501055365"/>
      </p:ext>
    </p:extLst>
  </p:cSld>
  <p:clrMapOvr>
    <a:masterClrMapping/>
  </p:clrMapOvr>
  <mc:AlternateContent xmlns:mc="http://schemas.openxmlformats.org/markup-compatibility/2006" xmlns:p14="http://schemas.microsoft.com/office/powerpoint/2010/main">
    <mc:Choice Requires="p14">
      <p:transition spd="slow" p14:dur="2000" advTm="16235"/>
    </mc:Choice>
    <mc:Fallback xmlns="">
      <p:transition spd="slow" advTm="162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7"/>
                </p:tgtEl>
              </p:cMediaNode>
            </p:audio>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b="1" dirty="0"/>
              <a:t>What is the Mechanism?</a:t>
            </a:r>
            <a:endParaRPr lang="en-US" sz="3300" b="1" dirty="0"/>
          </a:p>
        </p:txBody>
      </p:sp>
      <p:sp>
        <p:nvSpPr>
          <p:cNvPr id="3" name="Content Placeholder 2"/>
          <p:cNvSpPr>
            <a:spLocks noGrp="1"/>
          </p:cNvSpPr>
          <p:nvPr>
            <p:ph idx="1"/>
          </p:nvPr>
        </p:nvSpPr>
        <p:spPr/>
        <p:txBody>
          <a:bodyPr>
            <a:normAutofit/>
          </a:bodyPr>
          <a:lstStyle/>
          <a:p>
            <a:pPr marL="0" indent="0">
              <a:buNone/>
            </a:pPr>
            <a:r>
              <a:rPr lang="en-US" sz="2900" u="sng" dirty="0"/>
              <a:t>Becker et al. Arch Intern Med. 2001;161(12):1509</a:t>
            </a:r>
          </a:p>
          <a:p>
            <a:r>
              <a:rPr lang="en-US" dirty="0"/>
              <a:t>Retrospective study of SCD in King County dialysis units (Northwest Kidney Center)</a:t>
            </a:r>
          </a:p>
          <a:p>
            <a:r>
              <a:rPr lang="en-US" dirty="0"/>
              <a:t>n=47 episodes of SCD.</a:t>
            </a:r>
          </a:p>
          <a:p>
            <a:r>
              <a:rPr lang="en-US" dirty="0"/>
              <a:t>Incidence: </a:t>
            </a:r>
            <a:r>
              <a:rPr lang="en-US" b="1" dirty="0"/>
              <a:t>62%</a:t>
            </a:r>
            <a:r>
              <a:rPr lang="en-US" dirty="0"/>
              <a:t> of patients had VF or VT as the initially measured arrhythmia.</a:t>
            </a:r>
          </a:p>
        </p:txBody>
      </p:sp>
      <p:pic>
        <p:nvPicPr>
          <p:cNvPr id="18" name="Audio 17">
            <a:hlinkClick r:id="" action="ppaction://media"/>
            <a:extLst>
              <a:ext uri="{FF2B5EF4-FFF2-40B4-BE49-F238E27FC236}">
                <a16:creationId xmlns:a16="http://schemas.microsoft.com/office/drawing/2014/main" id="{B77B5F74-A361-1C5E-8944-B2D10B9EB71A}"/>
              </a:ext>
            </a:extLst>
          </p:cNvPr>
          <p:cNvPicPr>
            <a:picLocks noChangeAspect="1"/>
          </p:cNvPicPr>
          <p:nvPr>
            <a:audioFile r:link="rId3"/>
            <p:extLst>
              <p:ext uri="{DAA4B4D4-6D71-4841-9C94-3DE7FCFB9230}">
                <p14:media xmlns:p14="http://schemas.microsoft.com/office/powerpoint/2010/main" r:embed="rId2"/>
              </p:ext>
            </p:extLst>
          </p:nvPr>
        </p:nvPicPr>
        <p:blipFill>
          <a:blip r:embed="rId5"/>
          <a:srcRect l="-118750" t="-118750" r="-118750" b="-118750"/>
          <a:stretch>
            <a:fillRect/>
          </a:stretch>
        </p:blipFill>
        <p:spPr>
          <a:xfrm>
            <a:off x="7004304" y="4718304"/>
            <a:ext cx="2057400" cy="2057400"/>
          </a:xfrm>
          <a:prstGeom prst="ellipse">
            <a:avLst/>
          </a:prstGeom>
        </p:spPr>
      </p:pic>
    </p:spTree>
    <p:custDataLst>
      <p:tags r:id="rId1"/>
    </p:custDataLst>
    <p:extLst>
      <p:ext uri="{BB962C8B-B14F-4D97-AF65-F5344CB8AC3E}">
        <p14:creationId xmlns:p14="http://schemas.microsoft.com/office/powerpoint/2010/main" val="3284724750"/>
      </p:ext>
    </p:extLst>
  </p:cSld>
  <p:clrMapOvr>
    <a:masterClrMapping/>
  </p:clrMapOvr>
  <mc:AlternateContent xmlns:mc="http://schemas.openxmlformats.org/markup-compatibility/2006" xmlns:p14="http://schemas.microsoft.com/office/powerpoint/2010/main">
    <mc:Choice Requires="p14">
      <p:transition spd="slow" p14:dur="2000" advTm="39321"/>
    </mc:Choice>
    <mc:Fallback xmlns="">
      <p:transition spd="slow" advTm="393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18"/>
                </p:tgtEl>
              </p:cMediaNode>
            </p:audio>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What is the Mechanism?</a:t>
            </a:r>
            <a:endParaRPr lang="en-US" dirty="0"/>
          </a:p>
        </p:txBody>
      </p:sp>
      <p:sp>
        <p:nvSpPr>
          <p:cNvPr id="3" name="Content Placeholder 2"/>
          <p:cNvSpPr>
            <a:spLocks noGrp="1"/>
          </p:cNvSpPr>
          <p:nvPr>
            <p:ph idx="1"/>
          </p:nvPr>
        </p:nvSpPr>
        <p:spPr/>
        <p:txBody>
          <a:bodyPr>
            <a:normAutofit/>
          </a:bodyPr>
          <a:lstStyle/>
          <a:p>
            <a:pPr marL="0" indent="0">
              <a:buNone/>
            </a:pPr>
            <a:r>
              <a:rPr lang="en-US" sz="2900" u="sng" dirty="0"/>
              <a:t>Davis TR et al. KI (2008) 73:933-939.</a:t>
            </a:r>
          </a:p>
          <a:p>
            <a:r>
              <a:rPr lang="en-US" dirty="0"/>
              <a:t>Retrospective study of SCD in King County dialysis units (1990 – 2004)</a:t>
            </a:r>
          </a:p>
          <a:p>
            <a:r>
              <a:rPr lang="en-US" dirty="0"/>
              <a:t>N=102 cardiac arrests around the time of dialysis (10 before, 72 during, and 20 after).</a:t>
            </a:r>
          </a:p>
          <a:p>
            <a:r>
              <a:rPr lang="en-US" dirty="0"/>
              <a:t>Results: VT or VF were the initial measured rhythm in 72 cases </a:t>
            </a:r>
            <a:r>
              <a:rPr lang="en-US" b="1" dirty="0"/>
              <a:t>(70%)</a:t>
            </a:r>
            <a:r>
              <a:rPr lang="en-US" dirty="0"/>
              <a:t>.</a:t>
            </a:r>
            <a:endParaRPr lang="en-US" b="1" dirty="0"/>
          </a:p>
        </p:txBody>
      </p:sp>
      <p:sp>
        <p:nvSpPr>
          <p:cNvPr id="4" name="Rectangle 3"/>
          <p:cNvSpPr/>
          <p:nvPr/>
        </p:nvSpPr>
        <p:spPr>
          <a:xfrm>
            <a:off x="2917371" y="6172200"/>
            <a:ext cx="6248400" cy="523220"/>
          </a:xfrm>
          <a:prstGeom prst="rect">
            <a:avLst/>
          </a:prstGeom>
        </p:spPr>
        <p:txBody>
          <a:bodyPr wrap="square">
            <a:spAutoFit/>
          </a:bodyPr>
          <a:lstStyle/>
          <a:p>
            <a:r>
              <a:rPr lang="en-US" sz="1400" i="1" dirty="0"/>
              <a:t>Davis TR et al. Outcome of Cardiac Arrests Attended by Emergency Medical Services Staff at Community Outpatient Dialysis Centers. KI (2008) 73:933-939.</a:t>
            </a:r>
          </a:p>
        </p:txBody>
      </p:sp>
      <p:pic>
        <p:nvPicPr>
          <p:cNvPr id="7" name="Audio 6">
            <a:hlinkClick r:id="" action="ppaction://media"/>
            <a:extLst>
              <a:ext uri="{FF2B5EF4-FFF2-40B4-BE49-F238E27FC236}">
                <a16:creationId xmlns:a16="http://schemas.microsoft.com/office/drawing/2014/main" id="{E70234BE-82EF-979E-47B2-21EF6B0EA683}"/>
              </a:ext>
            </a:extLst>
          </p:cNvPr>
          <p:cNvPicPr>
            <a:picLocks noChangeAspect="1"/>
          </p:cNvPicPr>
          <p:nvPr>
            <a:audioFile r:link="rId3"/>
            <p:extLst>
              <p:ext uri="{DAA4B4D4-6D71-4841-9C94-3DE7FCFB9230}">
                <p14:media xmlns:p14="http://schemas.microsoft.com/office/powerpoint/2010/main" r:embed="rId2"/>
              </p:ext>
            </p:extLst>
          </p:nvPr>
        </p:nvPicPr>
        <p:blipFill>
          <a:blip r:embed="rId5"/>
          <a:srcRect l="-118750" t="-118750" r="-118750" b="-118750"/>
          <a:stretch>
            <a:fillRect/>
          </a:stretch>
        </p:blipFill>
        <p:spPr>
          <a:xfrm>
            <a:off x="7004304" y="4718304"/>
            <a:ext cx="2057400" cy="2057400"/>
          </a:xfrm>
          <a:prstGeom prst="ellipse">
            <a:avLst/>
          </a:prstGeom>
        </p:spPr>
      </p:pic>
    </p:spTree>
    <p:custDataLst>
      <p:tags r:id="rId1"/>
    </p:custDataLst>
    <p:extLst>
      <p:ext uri="{BB962C8B-B14F-4D97-AF65-F5344CB8AC3E}">
        <p14:creationId xmlns:p14="http://schemas.microsoft.com/office/powerpoint/2010/main" val="1197024340"/>
      </p:ext>
    </p:extLst>
  </p:cSld>
  <p:clrMapOvr>
    <a:masterClrMapping/>
  </p:clrMapOvr>
  <mc:AlternateContent xmlns:mc="http://schemas.openxmlformats.org/markup-compatibility/2006" xmlns:p14="http://schemas.microsoft.com/office/powerpoint/2010/main">
    <mc:Choice Requires="p14">
      <p:transition spd="slow" p14:dur="2000" advTm="32341"/>
    </mc:Choice>
    <mc:Fallback xmlns="">
      <p:transition spd="slow" advTm="323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7"/>
                </p:tgtEl>
              </p:cMediaNode>
            </p:audio>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27" name="Rectangle 5126">
            <a:extLst>
              <a:ext uri="{FF2B5EF4-FFF2-40B4-BE49-F238E27FC236}">
                <a16:creationId xmlns:a16="http://schemas.microsoft.com/office/drawing/2014/main" id="{5BF4DF2C-F028-4921-9C23-41303F650A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29" name="Rectangle 5128">
            <a:extLst>
              <a:ext uri="{FF2B5EF4-FFF2-40B4-BE49-F238E27FC236}">
                <a16:creationId xmlns:a16="http://schemas.microsoft.com/office/drawing/2014/main" id="{158B3569-73B2-4D05-8E95-886A6EE17F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Title 1"/>
          <p:cNvSpPr txBox="1">
            <a:spLocks/>
          </p:cNvSpPr>
          <p:nvPr/>
        </p:nvSpPr>
        <p:spPr>
          <a:xfrm>
            <a:off x="342900" y="1598246"/>
            <a:ext cx="3309314" cy="3626217"/>
          </a:xfrm>
          <a:prstGeom prst="rect">
            <a:avLst/>
          </a:prstGeom>
        </p:spPr>
        <p:txBody>
          <a:bodyPr vert="horz" lIns="91440" tIns="45720" rIns="91440" bIns="45720" rtlCol="0"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lnSpc>
                <a:spcPct val="90000"/>
              </a:lnSpc>
              <a:spcAft>
                <a:spcPts val="600"/>
              </a:spcAft>
            </a:pPr>
            <a:r>
              <a:rPr lang="en-US" sz="4900" kern="1200">
                <a:solidFill>
                  <a:srgbClr val="FFFFFF"/>
                </a:solidFill>
                <a:latin typeface="+mj-lt"/>
                <a:ea typeface="+mj-ea"/>
                <a:cs typeface="+mj-cs"/>
              </a:rPr>
              <a:t>Risk Factors for SCD </a:t>
            </a:r>
          </a:p>
          <a:p>
            <a:pPr algn="r">
              <a:lnSpc>
                <a:spcPct val="90000"/>
              </a:lnSpc>
              <a:spcAft>
                <a:spcPts val="600"/>
              </a:spcAft>
            </a:pPr>
            <a:r>
              <a:rPr lang="en-US" sz="4900" kern="1200">
                <a:solidFill>
                  <a:srgbClr val="FFFFFF"/>
                </a:solidFill>
                <a:latin typeface="+mj-lt"/>
                <a:ea typeface="+mj-ea"/>
                <a:cs typeface="+mj-cs"/>
              </a:rPr>
              <a:t>in Dialysis Patients</a:t>
            </a:r>
          </a:p>
          <a:p>
            <a:pPr algn="r">
              <a:lnSpc>
                <a:spcPct val="90000"/>
              </a:lnSpc>
              <a:spcAft>
                <a:spcPts val="600"/>
              </a:spcAft>
            </a:pPr>
            <a:endParaRPr lang="en-US" sz="4900" kern="1200">
              <a:solidFill>
                <a:srgbClr val="FFFFFF"/>
              </a:solidFill>
              <a:latin typeface="+mj-lt"/>
              <a:ea typeface="+mj-ea"/>
              <a:cs typeface="+mj-cs"/>
            </a:endParaRPr>
          </a:p>
        </p:txBody>
      </p:sp>
      <p:cxnSp>
        <p:nvCxnSpPr>
          <p:cNvPr id="5131" name="Straight Connector 5130">
            <a:extLst>
              <a:ext uri="{FF2B5EF4-FFF2-40B4-BE49-F238E27FC236}">
                <a16:creationId xmlns:a16="http://schemas.microsoft.com/office/drawing/2014/main" id="{56020367-4FD5-4596-8E10-C5F095CD8D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85491" y="1589368"/>
            <a:ext cx="0" cy="5259754"/>
          </a:xfrm>
          <a:prstGeom prst="line">
            <a:avLst/>
          </a:prstGeom>
          <a:ln w="25400" cap="sq">
            <a:solidFill>
              <a:srgbClr val="FFFFFF"/>
            </a:solidFill>
            <a:bevel/>
          </a:ln>
        </p:spPr>
        <p:style>
          <a:lnRef idx="1">
            <a:schemeClr val="accent1"/>
          </a:lnRef>
          <a:fillRef idx="0">
            <a:schemeClr val="accent1"/>
          </a:fillRef>
          <a:effectRef idx="0">
            <a:schemeClr val="accent1"/>
          </a:effectRef>
          <a:fontRef idx="minor">
            <a:schemeClr val="tx1"/>
          </a:fontRef>
        </p:style>
      </p:cxn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490193" y="2188081"/>
            <a:ext cx="4248100" cy="3540083"/>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5133" name="Group 5132">
            <a:extLst>
              <a:ext uri="{FF2B5EF4-FFF2-40B4-BE49-F238E27FC236}">
                <a16:creationId xmlns:a16="http://schemas.microsoft.com/office/drawing/2014/main" id="{892B7B61-D701-474B-AE8F-EA238B550A7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634057" y="1267063"/>
            <a:ext cx="276361" cy="519967"/>
            <a:chOff x="11512034" y="1267063"/>
            <a:chExt cx="368480" cy="519967"/>
          </a:xfrm>
          <a:solidFill>
            <a:srgbClr val="FFFFFF"/>
          </a:solidFill>
        </p:grpSpPr>
        <p:sp>
          <p:nvSpPr>
            <p:cNvPr id="5134" name="Graphic 17">
              <a:extLst>
                <a:ext uri="{FF2B5EF4-FFF2-40B4-BE49-F238E27FC236}">
                  <a16:creationId xmlns:a16="http://schemas.microsoft.com/office/drawing/2014/main" id="{B71758F4-3F46-45DA-8AC5-4E508DA080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512034" y="1267063"/>
              <a:ext cx="139037" cy="139039"/>
            </a:xfrm>
            <a:custGeom>
              <a:avLst/>
              <a:gdLst>
                <a:gd name="connsiteX0" fmla="*/ 129600 w 139037"/>
                <a:gd name="connsiteY0" fmla="*/ 60082 h 139039"/>
                <a:gd name="connsiteX1" fmla="*/ 78955 w 139037"/>
                <a:gd name="connsiteY1" fmla="*/ 60082 h 139039"/>
                <a:gd name="connsiteX2" fmla="*/ 78955 w 139037"/>
                <a:gd name="connsiteY2" fmla="*/ 9437 h 139039"/>
                <a:gd name="connsiteX3" fmla="*/ 69519 w 139037"/>
                <a:gd name="connsiteY3" fmla="*/ 0 h 139039"/>
                <a:gd name="connsiteX4" fmla="*/ 60082 w 139037"/>
                <a:gd name="connsiteY4" fmla="*/ 9437 h 139039"/>
                <a:gd name="connsiteX5" fmla="*/ 60082 w 139037"/>
                <a:gd name="connsiteY5" fmla="*/ 60082 h 139039"/>
                <a:gd name="connsiteX6" fmla="*/ 9437 w 139037"/>
                <a:gd name="connsiteY6" fmla="*/ 60082 h 139039"/>
                <a:gd name="connsiteX7" fmla="*/ 0 w 139037"/>
                <a:gd name="connsiteY7" fmla="*/ 69520 h 139039"/>
                <a:gd name="connsiteX8" fmla="*/ 9437 w 139037"/>
                <a:gd name="connsiteY8" fmla="*/ 78957 h 139039"/>
                <a:gd name="connsiteX9" fmla="*/ 60082 w 139037"/>
                <a:gd name="connsiteY9" fmla="*/ 78957 h 139039"/>
                <a:gd name="connsiteX10" fmla="*/ 60082 w 139037"/>
                <a:gd name="connsiteY10" fmla="*/ 129602 h 139039"/>
                <a:gd name="connsiteX11" fmla="*/ 69519 w 139037"/>
                <a:gd name="connsiteY11" fmla="*/ 139039 h 139039"/>
                <a:gd name="connsiteX12" fmla="*/ 78955 w 139037"/>
                <a:gd name="connsiteY12" fmla="*/ 129602 h 139039"/>
                <a:gd name="connsiteX13" fmla="*/ 78955 w 139037"/>
                <a:gd name="connsiteY13" fmla="*/ 78957 h 139039"/>
                <a:gd name="connsiteX14" fmla="*/ 129600 w 139037"/>
                <a:gd name="connsiteY14" fmla="*/ 78957 h 139039"/>
                <a:gd name="connsiteX15" fmla="*/ 139037 w 139037"/>
                <a:gd name="connsiteY15" fmla="*/ 69520 h 139039"/>
                <a:gd name="connsiteX16" fmla="*/ 129600 w 139037"/>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7" h="139039">
                  <a:moveTo>
                    <a:pt x="129600" y="60082"/>
                  </a:moveTo>
                  <a:lnTo>
                    <a:pt x="78955" y="60082"/>
                  </a:lnTo>
                  <a:lnTo>
                    <a:pt x="78955" y="9437"/>
                  </a:lnTo>
                  <a:cubicBezTo>
                    <a:pt x="78955" y="4225"/>
                    <a:pt x="74730" y="0"/>
                    <a:pt x="69519" y="0"/>
                  </a:cubicBezTo>
                  <a:cubicBezTo>
                    <a:pt x="64307"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7" y="139039"/>
                    <a:pt x="69519" y="139039"/>
                  </a:cubicBezTo>
                  <a:cubicBezTo>
                    <a:pt x="74730" y="139039"/>
                    <a:pt x="78955" y="134814"/>
                    <a:pt x="78955" y="129602"/>
                  </a:cubicBezTo>
                  <a:lnTo>
                    <a:pt x="78955" y="78957"/>
                  </a:lnTo>
                  <a:lnTo>
                    <a:pt x="129600" y="78957"/>
                  </a:lnTo>
                  <a:cubicBezTo>
                    <a:pt x="134812" y="78957"/>
                    <a:pt x="139037" y="74731"/>
                    <a:pt x="139037" y="69520"/>
                  </a:cubicBezTo>
                  <a:cubicBezTo>
                    <a:pt x="139037" y="64308"/>
                    <a:pt x="134812" y="60082"/>
                    <a:pt x="129600" y="60082"/>
                  </a:cubicBezTo>
                  <a:close/>
                </a:path>
              </a:pathLst>
            </a:custGeom>
            <a:grpFill/>
            <a:ln w="603" cap="flat">
              <a:noFill/>
              <a:prstDash val="solid"/>
              <a:miter/>
            </a:ln>
          </p:spPr>
          <p:txBody>
            <a:bodyPr rtlCol="0" anchor="ctr"/>
            <a:lstStyle/>
            <a:p>
              <a:endParaRPr lang="en-US">
                <a:solidFill>
                  <a:srgbClr val="FFFFFF"/>
                </a:solidFill>
              </a:endParaRPr>
            </a:p>
          </p:txBody>
        </p:sp>
        <p:sp>
          <p:nvSpPr>
            <p:cNvPr id="5142" name="Graphic 21">
              <a:extLst>
                <a:ext uri="{FF2B5EF4-FFF2-40B4-BE49-F238E27FC236}">
                  <a16:creationId xmlns:a16="http://schemas.microsoft.com/office/drawing/2014/main" id="{8D61482F-F3C5-4D66-8C5D-C6BBE3E127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752801" y="1659316"/>
              <a:ext cx="127713" cy="127714"/>
            </a:xfrm>
            <a:custGeom>
              <a:avLst/>
              <a:gdLst>
                <a:gd name="connsiteX0" fmla="*/ 63857 w 127713"/>
                <a:gd name="connsiteY0" fmla="*/ 18874 h 127714"/>
                <a:gd name="connsiteX1" fmla="*/ 108839 w 127713"/>
                <a:gd name="connsiteY1" fmla="*/ 63857 h 127714"/>
                <a:gd name="connsiteX2" fmla="*/ 63857 w 127713"/>
                <a:gd name="connsiteY2" fmla="*/ 108840 h 127714"/>
                <a:gd name="connsiteX3" fmla="*/ 18874 w 127713"/>
                <a:gd name="connsiteY3" fmla="*/ 63857 h 127714"/>
                <a:gd name="connsiteX4" fmla="*/ 63857 w 127713"/>
                <a:gd name="connsiteY4" fmla="*/ 18874 h 127714"/>
                <a:gd name="connsiteX5" fmla="*/ 63857 w 127713"/>
                <a:gd name="connsiteY5" fmla="*/ 0 h 127714"/>
                <a:gd name="connsiteX6" fmla="*/ 0 w 127713"/>
                <a:gd name="connsiteY6" fmla="*/ 63857 h 127714"/>
                <a:gd name="connsiteX7" fmla="*/ 63857 w 127713"/>
                <a:gd name="connsiteY7" fmla="*/ 127714 h 127714"/>
                <a:gd name="connsiteX8" fmla="*/ 127713 w 127713"/>
                <a:gd name="connsiteY8" fmla="*/ 63857 h 127714"/>
                <a:gd name="connsiteX9" fmla="*/ 63857 w 127713"/>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4">
                  <a:moveTo>
                    <a:pt x="63857" y="18874"/>
                  </a:moveTo>
                  <a:cubicBezTo>
                    <a:pt x="88700" y="18874"/>
                    <a:pt x="108839" y="39014"/>
                    <a:pt x="108839" y="63857"/>
                  </a:cubicBezTo>
                  <a:cubicBezTo>
                    <a:pt x="108839" y="88700"/>
                    <a:pt x="88700" y="108840"/>
                    <a:pt x="63857" y="108840"/>
                  </a:cubicBezTo>
                  <a:cubicBezTo>
                    <a:pt x="39013" y="108840"/>
                    <a:pt x="18874" y="88700"/>
                    <a:pt x="18874" y="63857"/>
                  </a:cubicBezTo>
                  <a:cubicBezTo>
                    <a:pt x="18898" y="39024"/>
                    <a:pt x="39023" y="18898"/>
                    <a:pt x="63857" y="18874"/>
                  </a:cubicBezTo>
                  <a:moveTo>
                    <a:pt x="63857" y="0"/>
                  </a:moveTo>
                  <a:cubicBezTo>
                    <a:pt x="28590" y="0"/>
                    <a:pt x="0" y="28590"/>
                    <a:pt x="0" y="63857"/>
                  </a:cubicBezTo>
                  <a:cubicBezTo>
                    <a:pt x="0" y="99124"/>
                    <a:pt x="28590" y="127714"/>
                    <a:pt x="63857" y="127714"/>
                  </a:cubicBezTo>
                  <a:cubicBezTo>
                    <a:pt x="99124" y="127714"/>
                    <a:pt x="127713" y="99124"/>
                    <a:pt x="127713" y="63857"/>
                  </a:cubicBezTo>
                  <a:cubicBezTo>
                    <a:pt x="127713" y="28590"/>
                    <a:pt x="99124" y="0"/>
                    <a:pt x="63857" y="0"/>
                  </a:cubicBezTo>
                  <a:close/>
                </a:path>
              </a:pathLst>
            </a:custGeom>
            <a:grpFill/>
            <a:ln w="610" cap="flat">
              <a:noFill/>
              <a:prstDash val="solid"/>
              <a:miter/>
            </a:ln>
          </p:spPr>
          <p:txBody>
            <a:bodyPr rtlCol="0" anchor="ctr"/>
            <a:lstStyle/>
            <a:p>
              <a:endParaRPr lang="en-US">
                <a:solidFill>
                  <a:srgbClr val="FFFFFF"/>
                </a:solidFill>
              </a:endParaRPr>
            </a:p>
          </p:txBody>
        </p:sp>
      </p:grpSp>
      <p:pic>
        <p:nvPicPr>
          <p:cNvPr id="15" name="Audio 14">
            <a:hlinkClick r:id="" action="ppaction://media"/>
            <a:extLst>
              <a:ext uri="{FF2B5EF4-FFF2-40B4-BE49-F238E27FC236}">
                <a16:creationId xmlns:a16="http://schemas.microsoft.com/office/drawing/2014/main" id="{617BC265-2EE5-3F62-78DE-8F450418DC3F}"/>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2737204908"/>
      </p:ext>
    </p:extLst>
  </p:cSld>
  <p:clrMapOvr>
    <a:masterClrMapping/>
  </p:clrMapOvr>
  <mc:AlternateContent xmlns:mc="http://schemas.openxmlformats.org/markup-compatibility/2006" xmlns:p14="http://schemas.microsoft.com/office/powerpoint/2010/main">
    <mc:Choice Requires="p14">
      <p:transition spd="slow" p14:dur="2000" advTm="10663"/>
    </mc:Choice>
    <mc:Fallback xmlns="">
      <p:transition spd="slow" advTm="106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608BEB-860E-4094-8511-78603564A7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044287" cy="685800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628650" y="1412488"/>
            <a:ext cx="2174391" cy="4363844"/>
          </a:xfrm>
        </p:spPr>
        <p:txBody>
          <a:bodyPr anchor="t">
            <a:normAutofit/>
          </a:bodyPr>
          <a:lstStyle/>
          <a:p>
            <a:r>
              <a:rPr lang="en-US" sz="3500">
                <a:solidFill>
                  <a:srgbClr val="FFFFFF"/>
                </a:solidFill>
              </a:rPr>
              <a:t>Risk Factors</a:t>
            </a:r>
          </a:p>
        </p:txBody>
      </p:sp>
      <p:sp>
        <p:nvSpPr>
          <p:cNvPr id="3" name="Content Placeholder 2"/>
          <p:cNvSpPr>
            <a:spLocks noGrp="1"/>
          </p:cNvSpPr>
          <p:nvPr>
            <p:ph sz="half" idx="1"/>
          </p:nvPr>
        </p:nvSpPr>
        <p:spPr>
          <a:xfrm>
            <a:off x="3285641" y="1412489"/>
            <a:ext cx="2570462" cy="4363844"/>
          </a:xfrm>
        </p:spPr>
        <p:txBody>
          <a:bodyPr>
            <a:normAutofit/>
          </a:bodyPr>
          <a:lstStyle/>
          <a:p>
            <a:pPr marL="0" indent="0">
              <a:buNone/>
            </a:pPr>
            <a:r>
              <a:rPr lang="en-US" sz="1700" u="sng"/>
              <a:t>General population</a:t>
            </a:r>
          </a:p>
          <a:p>
            <a:r>
              <a:rPr lang="en-US" sz="1700" b="1"/>
              <a:t>Systolic heart failure (#1)</a:t>
            </a:r>
          </a:p>
          <a:p>
            <a:r>
              <a:rPr lang="en-US" sz="1700"/>
              <a:t>Coronary artery disease</a:t>
            </a:r>
          </a:p>
          <a:p>
            <a:r>
              <a:rPr lang="en-US" sz="1700"/>
              <a:t>Hypertension</a:t>
            </a:r>
          </a:p>
          <a:p>
            <a:r>
              <a:rPr lang="en-US" sz="1700"/>
              <a:t>Diabetes</a:t>
            </a:r>
          </a:p>
          <a:p>
            <a:r>
              <a:rPr lang="en-US" sz="1700"/>
              <a:t>Older age</a:t>
            </a:r>
          </a:p>
          <a:p>
            <a:r>
              <a:rPr lang="en-US" sz="1700"/>
              <a:t>Sedentary lifestyle</a:t>
            </a:r>
          </a:p>
          <a:p>
            <a:r>
              <a:rPr lang="en-US" sz="1700"/>
              <a:t>Obesity</a:t>
            </a:r>
          </a:p>
          <a:p>
            <a:r>
              <a:rPr lang="en-US" sz="1700"/>
              <a:t>High cholesterol</a:t>
            </a:r>
          </a:p>
          <a:p>
            <a:r>
              <a:rPr lang="en-US" sz="1700"/>
              <a:t>Smoking</a:t>
            </a:r>
          </a:p>
        </p:txBody>
      </p:sp>
      <p:cxnSp>
        <p:nvCxnSpPr>
          <p:cNvPr id="11" name="Straight Connector 10">
            <a:extLst>
              <a:ext uri="{FF2B5EF4-FFF2-40B4-BE49-F238E27FC236}">
                <a16:creationId xmlns:a16="http://schemas.microsoft.com/office/drawing/2014/main" id="{1F16A8D4-FE87-4604-88B2-394B5D1EB4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7403" y="1412488"/>
            <a:ext cx="0" cy="365760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 name="Content Placeholder 3"/>
          <p:cNvSpPr>
            <a:spLocks noGrp="1"/>
          </p:cNvSpPr>
          <p:nvPr>
            <p:ph sz="half" idx="2"/>
          </p:nvPr>
        </p:nvSpPr>
        <p:spPr>
          <a:xfrm>
            <a:off x="6338703" y="1412489"/>
            <a:ext cx="2398275" cy="4363844"/>
          </a:xfrm>
        </p:spPr>
        <p:txBody>
          <a:bodyPr>
            <a:normAutofit/>
          </a:bodyPr>
          <a:lstStyle/>
          <a:p>
            <a:pPr marL="0" indent="0">
              <a:buNone/>
            </a:pPr>
            <a:r>
              <a:rPr lang="en-US" sz="1700" u="sng"/>
              <a:t>Dialysis population</a:t>
            </a:r>
          </a:p>
          <a:p>
            <a:r>
              <a:rPr lang="en-US" sz="1700"/>
              <a:t>Different</a:t>
            </a:r>
          </a:p>
          <a:p>
            <a:r>
              <a:rPr lang="en-US" sz="1700"/>
              <a:t>Many of these risk factors do not increase risk of SCD:</a:t>
            </a:r>
          </a:p>
          <a:p>
            <a:pPr lvl="1"/>
            <a:r>
              <a:rPr lang="en-US" sz="1700"/>
              <a:t>Obesity</a:t>
            </a:r>
          </a:p>
          <a:p>
            <a:pPr lvl="1"/>
            <a:r>
              <a:rPr lang="en-US" sz="1700"/>
              <a:t>High cholesterol</a:t>
            </a:r>
          </a:p>
          <a:p>
            <a:pPr lvl="1"/>
            <a:r>
              <a:rPr lang="en-US" sz="1700"/>
              <a:t>Smoking</a:t>
            </a:r>
          </a:p>
          <a:p>
            <a:endParaRPr lang="en-US" sz="1700"/>
          </a:p>
        </p:txBody>
      </p:sp>
      <p:pic>
        <p:nvPicPr>
          <p:cNvPr id="7" name="Audio 6">
            <a:hlinkClick r:id="" action="ppaction://media"/>
            <a:extLst>
              <a:ext uri="{FF2B5EF4-FFF2-40B4-BE49-F238E27FC236}">
                <a16:creationId xmlns:a16="http://schemas.microsoft.com/office/drawing/2014/main" id="{AA33C6AB-7BE4-B30B-1E27-A3885FD071E8}"/>
              </a:ext>
            </a:extLst>
          </p:cNvPr>
          <p:cNvPicPr>
            <a:picLocks noChangeAspect="1"/>
          </p:cNvPicPr>
          <p:nvPr>
            <a:audioFile r:link="rId3"/>
            <p:extLst>
              <p:ext uri="{DAA4B4D4-6D71-4841-9C94-3DE7FCFB9230}">
                <p14:media xmlns:p14="http://schemas.microsoft.com/office/powerpoint/2010/main" r:embed="rId2"/>
              </p:ext>
            </p:extLst>
          </p:nvPr>
        </p:nvPicPr>
        <p:blipFill>
          <a:blip r:embed="rId5"/>
          <a:srcRect l="-118750" t="-118750" r="-118750" b="-118750"/>
          <a:stretch>
            <a:fillRect/>
          </a:stretch>
        </p:blipFill>
        <p:spPr>
          <a:xfrm>
            <a:off x="7004304" y="4718304"/>
            <a:ext cx="2057400" cy="2057400"/>
          </a:xfrm>
          <a:prstGeom prst="ellipse">
            <a:avLst/>
          </a:prstGeom>
        </p:spPr>
      </p:pic>
    </p:spTree>
    <p:custDataLst>
      <p:tags r:id="rId1"/>
    </p:custDataLst>
    <p:extLst>
      <p:ext uri="{BB962C8B-B14F-4D97-AF65-F5344CB8AC3E}">
        <p14:creationId xmlns:p14="http://schemas.microsoft.com/office/powerpoint/2010/main" val="3937519610"/>
      </p:ext>
    </p:extLst>
  </p:cSld>
  <p:clrMapOvr>
    <a:masterClrMapping/>
  </p:clrMapOvr>
  <mc:AlternateContent xmlns:mc="http://schemas.openxmlformats.org/markup-compatibility/2006" xmlns:p14="http://schemas.microsoft.com/office/powerpoint/2010/main">
    <mc:Choice Requires="p14">
      <p:transition spd="slow" p14:dur="2000" advTm="52712"/>
    </mc:Choice>
    <mc:Fallback xmlns="">
      <p:transition spd="slow" advTm="527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
                                            <p:txEl>
                                              <p:pRg st="2" end="2"/>
                                            </p:txEl>
                                          </p:spTgt>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4">
                                            <p:txEl>
                                              <p:pRg st="3" end="3"/>
                                            </p:txEl>
                                          </p:spTgt>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4">
                                            <p:txEl>
                                              <p:pRg st="4" end="4"/>
                                            </p:txEl>
                                          </p:spTgt>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5" fill="hold" display="0">
                  <p:stCondLst>
                    <p:cond delay="indefinite"/>
                  </p:stCondLst>
                  <p:endCondLst>
                    <p:cond evt="onStopAudio" delay="0">
                      <p:tgtEl>
                        <p:sldTgt/>
                      </p:tgtEl>
                    </p:cond>
                  </p:endCondLst>
                </p:cTn>
                <p:tgtEl>
                  <p:spTgt spid="7"/>
                </p:tgtEl>
              </p:cMediaNode>
            </p:audio>
          </p:childTnLst>
        </p:cTn>
      </p:par>
    </p:tnLst>
    <p:bldLst>
      <p:bldP spid="3" grpId="0" build="p"/>
      <p:bldP spid="4"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EA86598-DA2C-41D5-BC0C-E877F8818E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 y="0"/>
            <a:ext cx="5643865" cy="685800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66667" y="637763"/>
            <a:ext cx="4301724" cy="1627274"/>
          </a:xfrm>
        </p:spPr>
        <p:txBody>
          <a:bodyPr anchor="t">
            <a:normAutofit/>
          </a:bodyPr>
          <a:lstStyle/>
          <a:p>
            <a:pPr algn="l"/>
            <a:r>
              <a:rPr lang="en-US" sz="3900">
                <a:solidFill>
                  <a:schemeClr val="bg1"/>
                </a:solidFill>
              </a:rPr>
              <a:t>Risk Factors (HEMO Study, 2002)</a:t>
            </a:r>
          </a:p>
        </p:txBody>
      </p:sp>
      <p:sp>
        <p:nvSpPr>
          <p:cNvPr id="11" name="Rectangle 10">
            <a:extLst>
              <a:ext uri="{FF2B5EF4-FFF2-40B4-BE49-F238E27FC236}">
                <a16:creationId xmlns:a16="http://schemas.microsoft.com/office/drawing/2014/main" id="{450D3AD2-FA80-415F-A9CE-54D884561C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6667" y="2377331"/>
            <a:ext cx="342900" cy="45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 name="Content Placeholder 2"/>
          <p:cNvSpPr>
            <a:spLocks noGrp="1"/>
          </p:cNvSpPr>
          <p:nvPr>
            <p:ph idx="1"/>
          </p:nvPr>
        </p:nvSpPr>
        <p:spPr>
          <a:xfrm>
            <a:off x="866661" y="2580191"/>
            <a:ext cx="4301730" cy="3596772"/>
          </a:xfrm>
        </p:spPr>
        <p:txBody>
          <a:bodyPr>
            <a:normAutofit/>
          </a:bodyPr>
          <a:lstStyle/>
          <a:p>
            <a:pPr marL="514350" indent="-514350">
              <a:buFont typeface="+mj-lt"/>
              <a:buAutoNum type="arabicPeriod"/>
            </a:pPr>
            <a:r>
              <a:rPr lang="en-US" sz="1700">
                <a:solidFill>
                  <a:schemeClr val="bg1"/>
                </a:solidFill>
              </a:rPr>
              <a:t>Coronary artery disease</a:t>
            </a:r>
          </a:p>
          <a:p>
            <a:pPr marL="514350" indent="-514350">
              <a:buFont typeface="+mj-lt"/>
              <a:buAutoNum type="arabicPeriod"/>
            </a:pPr>
            <a:r>
              <a:rPr lang="en-US" sz="1700">
                <a:solidFill>
                  <a:schemeClr val="bg1"/>
                </a:solidFill>
              </a:rPr>
              <a:t>Left ventricular hypertrophy</a:t>
            </a:r>
          </a:p>
          <a:p>
            <a:pPr marL="514350" indent="-514350">
              <a:buFont typeface="+mj-lt"/>
              <a:buAutoNum type="arabicPeriod"/>
            </a:pPr>
            <a:r>
              <a:rPr lang="en-US" sz="1700">
                <a:solidFill>
                  <a:schemeClr val="bg1"/>
                </a:solidFill>
              </a:rPr>
              <a:t>Long weekend in-between dialysis treatments</a:t>
            </a:r>
          </a:p>
          <a:p>
            <a:pPr marL="514350" indent="-514350">
              <a:buFont typeface="+mj-lt"/>
              <a:buAutoNum type="arabicPeriod"/>
            </a:pPr>
            <a:r>
              <a:rPr lang="en-US" sz="1700">
                <a:solidFill>
                  <a:schemeClr val="bg1"/>
                </a:solidFill>
              </a:rPr>
              <a:t>Dialysis prescription: Low potassium bath, high ultrafiltration rate, short duration (&lt; 3.5 hours)</a:t>
            </a:r>
          </a:p>
          <a:p>
            <a:pPr marL="514350" indent="-514350">
              <a:buFont typeface="+mj-lt"/>
              <a:buAutoNum type="arabicPeriod"/>
            </a:pPr>
            <a:r>
              <a:rPr lang="en-US" sz="1700">
                <a:solidFill>
                  <a:schemeClr val="bg1"/>
                </a:solidFill>
              </a:rPr>
              <a:t>Length of time on dialysis (years)</a:t>
            </a:r>
          </a:p>
          <a:p>
            <a:pPr marL="514350" indent="-514350">
              <a:buFont typeface="+mj-lt"/>
              <a:buAutoNum type="arabicPeriod"/>
            </a:pPr>
            <a:r>
              <a:rPr lang="en-US" sz="1700">
                <a:solidFill>
                  <a:schemeClr val="bg1"/>
                </a:solidFill>
              </a:rPr>
              <a:t>Low muscle mass</a:t>
            </a:r>
          </a:p>
          <a:p>
            <a:pPr marL="514350" indent="-514350">
              <a:buFont typeface="+mj-lt"/>
              <a:buAutoNum type="arabicPeriod"/>
            </a:pPr>
            <a:r>
              <a:rPr lang="en-US" sz="1700">
                <a:solidFill>
                  <a:schemeClr val="bg1"/>
                </a:solidFill>
              </a:rPr>
              <a:t>Medications</a:t>
            </a:r>
          </a:p>
        </p:txBody>
      </p:sp>
      <p:pic>
        <p:nvPicPr>
          <p:cNvPr id="5" name="Picture 4">
            <a:extLst>
              <a:ext uri="{FF2B5EF4-FFF2-40B4-BE49-F238E27FC236}">
                <a16:creationId xmlns:a16="http://schemas.microsoft.com/office/drawing/2014/main" id="{A388C9C0-3C80-65C8-7182-F0759551B876}"/>
              </a:ext>
            </a:extLst>
          </p:cNvPr>
          <p:cNvPicPr>
            <a:picLocks noChangeAspect="1"/>
          </p:cNvPicPr>
          <p:nvPr/>
        </p:nvPicPr>
        <p:blipFill rotWithShape="1">
          <a:blip r:embed="rId5"/>
          <a:srcRect l="18441" r="52851"/>
          <a:stretch/>
        </p:blipFill>
        <p:spPr>
          <a:xfrm>
            <a:off x="5643874" y="10"/>
            <a:ext cx="3500126" cy="6857990"/>
          </a:xfrm>
          <a:prstGeom prst="rect">
            <a:avLst/>
          </a:prstGeom>
        </p:spPr>
      </p:pic>
      <p:pic>
        <p:nvPicPr>
          <p:cNvPr id="26" name="Audio 25">
            <a:hlinkClick r:id="" action="ppaction://media"/>
            <a:extLst>
              <a:ext uri="{FF2B5EF4-FFF2-40B4-BE49-F238E27FC236}">
                <a16:creationId xmlns:a16="http://schemas.microsoft.com/office/drawing/2014/main" id="{52DA1563-B4A3-1E26-536A-A6E0A9E6786D}"/>
              </a:ext>
            </a:extLst>
          </p:cNvPr>
          <p:cNvPicPr>
            <a:picLocks noChangeAspect="1"/>
          </p:cNvPicPr>
          <p:nvPr>
            <a:audioFile r:link="rId3"/>
            <p:extLst>
              <p:ext uri="{DAA4B4D4-6D71-4841-9C94-3DE7FCFB9230}">
                <p14:media xmlns:p14="http://schemas.microsoft.com/office/powerpoint/2010/main" r:embed="rId2"/>
              </p:ext>
            </p:extLst>
          </p:nvPr>
        </p:nvPicPr>
        <p:blipFill>
          <a:blip r:embed="rId6"/>
          <a:srcRect l="-118750" t="-118750" r="-118750" b="-118750"/>
          <a:stretch>
            <a:fillRect/>
          </a:stretch>
        </p:blipFill>
        <p:spPr>
          <a:xfrm>
            <a:off x="7004304" y="4718304"/>
            <a:ext cx="2057400" cy="2057400"/>
          </a:xfrm>
          <a:prstGeom prst="ellipse">
            <a:avLst/>
          </a:prstGeom>
        </p:spPr>
      </p:pic>
    </p:spTree>
    <p:custDataLst>
      <p:tags r:id="rId1"/>
    </p:custDataLst>
    <p:extLst>
      <p:ext uri="{BB962C8B-B14F-4D97-AF65-F5344CB8AC3E}">
        <p14:creationId xmlns:p14="http://schemas.microsoft.com/office/powerpoint/2010/main" val="2138614946"/>
      </p:ext>
    </p:extLst>
  </p:cSld>
  <p:clrMapOvr>
    <a:masterClrMapping/>
  </p:clrMapOvr>
  <mc:AlternateContent xmlns:mc="http://schemas.openxmlformats.org/markup-compatibility/2006" xmlns:p14="http://schemas.microsoft.com/office/powerpoint/2010/main">
    <mc:Choice Requires="p14">
      <p:transition spd="slow" p14:dur="2000" advTm="51242"/>
    </mc:Choice>
    <mc:Fallback xmlns="">
      <p:transition spd="slow" advTm="512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26"/>
                </p:tgtEl>
              </p:cMediaNode>
            </p:audio>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Coronary artery disease</a:t>
            </a:r>
          </a:p>
        </p:txBody>
      </p:sp>
      <p:sp>
        <p:nvSpPr>
          <p:cNvPr id="3" name="Content Placeholder 2"/>
          <p:cNvSpPr>
            <a:spLocks noGrp="1"/>
          </p:cNvSpPr>
          <p:nvPr>
            <p:ph idx="1"/>
          </p:nvPr>
        </p:nvSpPr>
        <p:spPr>
          <a:xfrm>
            <a:off x="457200" y="1600201"/>
            <a:ext cx="4267200" cy="3048000"/>
          </a:xfrm>
        </p:spPr>
        <p:txBody>
          <a:bodyPr>
            <a:normAutofit fontScale="92500" lnSpcReduction="20000"/>
          </a:bodyPr>
          <a:lstStyle/>
          <a:p>
            <a:r>
              <a:rPr lang="en-US" dirty="0"/>
              <a:t>Most patients with SCD have some form of underlying heart disease.</a:t>
            </a:r>
          </a:p>
          <a:p>
            <a:r>
              <a:rPr lang="en-US" dirty="0"/>
              <a:t>Heart disease is much more common among dialysis patients.</a:t>
            </a:r>
          </a:p>
        </p:txBody>
      </p:sp>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0" y="1676400"/>
            <a:ext cx="3224322" cy="25675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5" name="Content Placeholder 3"/>
          <p:cNvGraphicFramePr>
            <a:graphicFrameLocks/>
          </p:cNvGraphicFramePr>
          <p:nvPr>
            <p:extLst>
              <p:ext uri="{D42A27DB-BD31-4B8C-83A1-F6EECF244321}">
                <p14:modId xmlns:p14="http://schemas.microsoft.com/office/powerpoint/2010/main" val="1130646970"/>
              </p:ext>
            </p:extLst>
          </p:nvPr>
        </p:nvGraphicFramePr>
        <p:xfrm>
          <a:off x="685799" y="4572000"/>
          <a:ext cx="8229600" cy="1747520"/>
        </p:xfrm>
        <a:graphic>
          <a:graphicData uri="http://schemas.openxmlformats.org/drawingml/2006/table">
            <a:tbl>
              <a:tblPr firstRow="1" bandRow="1">
                <a:tableStyleId>{5C22544A-7EE6-4342-B048-85BDC9FD1C3A}</a:tableStyleId>
              </a:tblPr>
              <a:tblGrid>
                <a:gridCol w="2743200">
                  <a:extLst>
                    <a:ext uri="{9D8B030D-6E8A-4147-A177-3AD203B41FA5}">
                      <a16:colId xmlns:a16="http://schemas.microsoft.com/office/drawing/2014/main" val="20000"/>
                    </a:ext>
                  </a:extLst>
                </a:gridCol>
                <a:gridCol w="2743200">
                  <a:extLst>
                    <a:ext uri="{9D8B030D-6E8A-4147-A177-3AD203B41FA5}">
                      <a16:colId xmlns:a16="http://schemas.microsoft.com/office/drawing/2014/main" val="20001"/>
                    </a:ext>
                  </a:extLst>
                </a:gridCol>
                <a:gridCol w="2743200">
                  <a:extLst>
                    <a:ext uri="{9D8B030D-6E8A-4147-A177-3AD203B41FA5}">
                      <a16:colId xmlns:a16="http://schemas.microsoft.com/office/drawing/2014/main" val="20002"/>
                    </a:ext>
                  </a:extLst>
                </a:gridCol>
              </a:tblGrid>
              <a:tr h="137160">
                <a:tc>
                  <a:txBody>
                    <a:bodyPr/>
                    <a:lstStyle/>
                    <a:p>
                      <a:endParaRPr lang="en-US" dirty="0"/>
                    </a:p>
                  </a:txBody>
                  <a:tcPr/>
                </a:tc>
                <a:tc>
                  <a:txBody>
                    <a:bodyPr/>
                    <a:lstStyle/>
                    <a:p>
                      <a:r>
                        <a:rPr lang="en-US" dirty="0"/>
                        <a:t>General Population</a:t>
                      </a:r>
                    </a:p>
                  </a:txBody>
                  <a:tcPr/>
                </a:tc>
                <a:tc>
                  <a:txBody>
                    <a:bodyPr/>
                    <a:lstStyle/>
                    <a:p>
                      <a:r>
                        <a:rPr lang="en-US" dirty="0"/>
                        <a:t>End</a:t>
                      </a:r>
                      <a:r>
                        <a:rPr lang="en-US" baseline="0" dirty="0"/>
                        <a:t> stage renal disease</a:t>
                      </a:r>
                      <a:endParaRPr lang="en-US" dirty="0"/>
                    </a:p>
                  </a:txBody>
                  <a:tcPr/>
                </a:tc>
                <a:extLst>
                  <a:ext uri="{0D108BD9-81ED-4DB2-BD59-A6C34878D82A}">
                    <a16:rowId xmlns:a16="http://schemas.microsoft.com/office/drawing/2014/main" val="10000"/>
                  </a:ext>
                </a:extLst>
              </a:tr>
              <a:tr h="370840">
                <a:tc>
                  <a:txBody>
                    <a:bodyPr/>
                    <a:lstStyle/>
                    <a:p>
                      <a:r>
                        <a:rPr lang="en-US" dirty="0"/>
                        <a:t>Coronary</a:t>
                      </a:r>
                      <a:r>
                        <a:rPr lang="en-US" baseline="0" dirty="0"/>
                        <a:t> artery disease</a:t>
                      </a:r>
                      <a:endParaRPr lang="en-US" dirty="0"/>
                    </a:p>
                  </a:txBody>
                  <a:tcPr/>
                </a:tc>
                <a:tc>
                  <a:txBody>
                    <a:bodyPr/>
                    <a:lstStyle/>
                    <a:p>
                      <a:r>
                        <a:rPr lang="en-US" dirty="0"/>
                        <a:t>12%</a:t>
                      </a:r>
                    </a:p>
                  </a:txBody>
                  <a:tcPr/>
                </a:tc>
                <a:tc>
                  <a:txBody>
                    <a:bodyPr/>
                    <a:lstStyle/>
                    <a:p>
                      <a:r>
                        <a:rPr lang="en-US" dirty="0"/>
                        <a:t>40%</a:t>
                      </a:r>
                    </a:p>
                  </a:txBody>
                  <a:tcPr/>
                </a:tc>
                <a:extLst>
                  <a:ext uri="{0D108BD9-81ED-4DB2-BD59-A6C34878D82A}">
                    <a16:rowId xmlns:a16="http://schemas.microsoft.com/office/drawing/2014/main" val="10001"/>
                  </a:ext>
                </a:extLst>
              </a:tr>
              <a:tr h="370840">
                <a:tc>
                  <a:txBody>
                    <a:bodyPr/>
                    <a:lstStyle/>
                    <a:p>
                      <a:r>
                        <a:rPr lang="en-US" dirty="0"/>
                        <a:t>Left</a:t>
                      </a:r>
                      <a:r>
                        <a:rPr lang="en-US" baseline="0" dirty="0"/>
                        <a:t> ventricular hypertrophy</a:t>
                      </a:r>
                      <a:endParaRPr lang="en-US" dirty="0"/>
                    </a:p>
                  </a:txBody>
                  <a:tcPr/>
                </a:tc>
                <a:tc>
                  <a:txBody>
                    <a:bodyPr/>
                    <a:lstStyle/>
                    <a:p>
                      <a:r>
                        <a:rPr lang="en-US" dirty="0"/>
                        <a:t>20%</a:t>
                      </a:r>
                    </a:p>
                  </a:txBody>
                  <a:tcPr/>
                </a:tc>
                <a:tc>
                  <a:txBody>
                    <a:bodyPr/>
                    <a:lstStyle/>
                    <a:p>
                      <a:r>
                        <a:rPr lang="en-US" dirty="0"/>
                        <a:t>75%</a:t>
                      </a:r>
                    </a:p>
                  </a:txBody>
                  <a:tcPr/>
                </a:tc>
                <a:extLst>
                  <a:ext uri="{0D108BD9-81ED-4DB2-BD59-A6C34878D82A}">
                    <a16:rowId xmlns:a16="http://schemas.microsoft.com/office/drawing/2014/main" val="10002"/>
                  </a:ext>
                </a:extLst>
              </a:tr>
              <a:tr h="370840">
                <a:tc>
                  <a:txBody>
                    <a:bodyPr/>
                    <a:lstStyle/>
                    <a:p>
                      <a:r>
                        <a:rPr lang="en-US" dirty="0"/>
                        <a:t>Congestive heart failure</a:t>
                      </a:r>
                      <a:r>
                        <a:rPr lang="en-US" baseline="0" dirty="0"/>
                        <a:t> </a:t>
                      </a:r>
                      <a:endParaRPr lang="en-US" dirty="0"/>
                    </a:p>
                  </a:txBody>
                  <a:tcPr/>
                </a:tc>
                <a:tc>
                  <a:txBody>
                    <a:bodyPr/>
                    <a:lstStyle/>
                    <a:p>
                      <a:r>
                        <a:rPr lang="en-US" dirty="0"/>
                        <a:t>5%</a:t>
                      </a:r>
                    </a:p>
                  </a:txBody>
                  <a:tcPr/>
                </a:tc>
                <a:tc>
                  <a:txBody>
                    <a:bodyPr/>
                    <a:lstStyle/>
                    <a:p>
                      <a:r>
                        <a:rPr lang="en-US" dirty="0"/>
                        <a:t>40%</a:t>
                      </a:r>
                    </a:p>
                  </a:txBody>
                  <a:tcPr/>
                </a:tc>
                <a:extLst>
                  <a:ext uri="{0D108BD9-81ED-4DB2-BD59-A6C34878D82A}">
                    <a16:rowId xmlns:a16="http://schemas.microsoft.com/office/drawing/2014/main" val="10003"/>
                  </a:ext>
                </a:extLst>
              </a:tr>
            </a:tbl>
          </a:graphicData>
        </a:graphic>
      </p:graphicFrame>
      <p:pic>
        <p:nvPicPr>
          <p:cNvPr id="9" name="Audio 8">
            <a:hlinkClick r:id="" action="ppaction://media"/>
            <a:extLst>
              <a:ext uri="{FF2B5EF4-FFF2-40B4-BE49-F238E27FC236}">
                <a16:creationId xmlns:a16="http://schemas.microsoft.com/office/drawing/2014/main" id="{07FEB01C-2DD2-E110-FA39-8312CE167D3C}"/>
              </a:ext>
            </a:extLst>
          </p:cNvPr>
          <p:cNvPicPr>
            <a:picLocks noChangeAspect="1"/>
          </p:cNvPicPr>
          <p:nvPr>
            <a:audioFile r:link="rId3"/>
            <p:extLst>
              <p:ext uri="{DAA4B4D4-6D71-4841-9C94-3DE7FCFB9230}">
                <p14:media xmlns:p14="http://schemas.microsoft.com/office/powerpoint/2010/main" r:embed="rId2"/>
              </p:ext>
            </p:extLst>
          </p:nvPr>
        </p:nvPicPr>
        <p:blipFill>
          <a:blip r:embed="rId6"/>
          <a:srcRect l="-118750" t="-118750" r="-118750" b="-118750"/>
          <a:stretch>
            <a:fillRect/>
          </a:stretch>
        </p:blipFill>
        <p:spPr>
          <a:xfrm>
            <a:off x="7004304" y="4718304"/>
            <a:ext cx="2057400" cy="2057400"/>
          </a:xfrm>
          <a:prstGeom prst="ellipse">
            <a:avLst/>
          </a:prstGeom>
        </p:spPr>
      </p:pic>
    </p:spTree>
    <p:custDataLst>
      <p:tags r:id="rId1"/>
    </p:custDataLst>
    <p:extLst>
      <p:ext uri="{BB962C8B-B14F-4D97-AF65-F5344CB8AC3E}">
        <p14:creationId xmlns:p14="http://schemas.microsoft.com/office/powerpoint/2010/main" val="1237857026"/>
      </p:ext>
    </p:extLst>
  </p:cSld>
  <p:clrMapOvr>
    <a:masterClrMapping/>
  </p:clrMapOvr>
  <mc:AlternateContent xmlns:mc="http://schemas.openxmlformats.org/markup-compatibility/2006" xmlns:p14="http://schemas.microsoft.com/office/powerpoint/2010/main">
    <mc:Choice Requires="p14">
      <p:transition spd="slow" p14:dur="2000" advTm="33438"/>
    </mc:Choice>
    <mc:Fallback xmlns="">
      <p:transition spd="slow" advTm="334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9"/>
                </p:tgtEl>
              </p:cMediaNode>
            </p:audio>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Coronary artery disease</a:t>
            </a:r>
          </a:p>
        </p:txBody>
      </p:sp>
      <p:sp>
        <p:nvSpPr>
          <p:cNvPr id="3" name="Content Placeholder 2"/>
          <p:cNvSpPr>
            <a:spLocks noGrp="1"/>
          </p:cNvSpPr>
          <p:nvPr>
            <p:ph idx="1"/>
          </p:nvPr>
        </p:nvSpPr>
        <p:spPr>
          <a:xfrm>
            <a:off x="457200" y="1600200"/>
            <a:ext cx="4038600" cy="4525963"/>
          </a:xfrm>
        </p:spPr>
        <p:txBody>
          <a:bodyPr>
            <a:normAutofit fontScale="85000" lnSpcReduction="10000"/>
          </a:bodyPr>
          <a:lstStyle/>
          <a:p>
            <a:r>
              <a:rPr lang="en-US" dirty="0"/>
              <a:t>2 year mortality rate among dialysis patients:</a:t>
            </a:r>
          </a:p>
          <a:p>
            <a:pPr lvl="1"/>
            <a:r>
              <a:rPr lang="en-US" dirty="0"/>
              <a:t>48% after cardiac stent placement</a:t>
            </a:r>
          </a:p>
          <a:p>
            <a:pPr lvl="1"/>
            <a:r>
              <a:rPr lang="en-US" dirty="0"/>
              <a:t>43% after bypass surgery</a:t>
            </a:r>
          </a:p>
          <a:p>
            <a:r>
              <a:rPr lang="en-US" dirty="0"/>
              <a:t>Annual mortality rates from arrhythmias:</a:t>
            </a:r>
          </a:p>
          <a:p>
            <a:pPr lvl="1"/>
            <a:r>
              <a:rPr lang="en-US" dirty="0"/>
              <a:t>8.5% after cardiac stent placement</a:t>
            </a:r>
          </a:p>
          <a:p>
            <a:pPr lvl="1"/>
            <a:r>
              <a:rPr lang="en-US" dirty="0"/>
              <a:t>7% after bypass surgery.</a:t>
            </a:r>
          </a:p>
        </p:txBody>
      </p:sp>
      <p:pic>
        <p:nvPicPr>
          <p:cNvPr id="717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06093" y="1676400"/>
            <a:ext cx="3556000" cy="266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Audio 6">
            <a:hlinkClick r:id="" action="ppaction://media"/>
            <a:extLst>
              <a:ext uri="{FF2B5EF4-FFF2-40B4-BE49-F238E27FC236}">
                <a16:creationId xmlns:a16="http://schemas.microsoft.com/office/drawing/2014/main" id="{38E6C1D3-696C-3EE1-C25C-376DCF271847}"/>
              </a:ext>
            </a:extLst>
          </p:cNvPr>
          <p:cNvPicPr>
            <a:picLocks noChangeAspect="1"/>
          </p:cNvPicPr>
          <p:nvPr>
            <a:audioFile r:link="rId3"/>
            <p:extLst>
              <p:ext uri="{DAA4B4D4-6D71-4841-9C94-3DE7FCFB9230}">
                <p14:media xmlns:p14="http://schemas.microsoft.com/office/powerpoint/2010/main" r:embed="rId2"/>
              </p:ext>
            </p:extLst>
          </p:nvPr>
        </p:nvPicPr>
        <p:blipFill>
          <a:blip r:embed="rId6"/>
          <a:srcRect l="-118750" t="-118750" r="-118750" b="-118750"/>
          <a:stretch>
            <a:fillRect/>
          </a:stretch>
        </p:blipFill>
        <p:spPr>
          <a:xfrm>
            <a:off x="7004304" y="4718304"/>
            <a:ext cx="2057400" cy="2057400"/>
          </a:xfrm>
          <a:prstGeom prst="ellipse">
            <a:avLst/>
          </a:prstGeom>
        </p:spPr>
      </p:pic>
    </p:spTree>
    <p:custDataLst>
      <p:tags r:id="rId1"/>
    </p:custDataLst>
    <p:extLst>
      <p:ext uri="{BB962C8B-B14F-4D97-AF65-F5344CB8AC3E}">
        <p14:creationId xmlns:p14="http://schemas.microsoft.com/office/powerpoint/2010/main" val="1956924991"/>
      </p:ext>
    </p:extLst>
  </p:cSld>
  <p:clrMapOvr>
    <a:masterClrMapping/>
  </p:clrMapOvr>
  <mc:AlternateContent xmlns:mc="http://schemas.openxmlformats.org/markup-compatibility/2006" xmlns:p14="http://schemas.microsoft.com/office/powerpoint/2010/main">
    <mc:Choice Requires="p14">
      <p:transition spd="slow" p14:dur="2000" advTm="23309"/>
    </mc:Choice>
    <mc:Fallback xmlns="">
      <p:transition spd="slow" advTm="233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7"/>
                </p:tgtEl>
              </p:cMediaNode>
            </p:audio>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Left Ventricular Hypertrophy </a:t>
            </a:r>
          </a:p>
        </p:txBody>
      </p:sp>
      <p:sp>
        <p:nvSpPr>
          <p:cNvPr id="3" name="Content Placeholder 2"/>
          <p:cNvSpPr>
            <a:spLocks noGrp="1"/>
          </p:cNvSpPr>
          <p:nvPr>
            <p:ph idx="1"/>
          </p:nvPr>
        </p:nvSpPr>
        <p:spPr>
          <a:xfrm>
            <a:off x="457200" y="1600200"/>
            <a:ext cx="4419600" cy="4525963"/>
          </a:xfrm>
        </p:spPr>
        <p:txBody>
          <a:bodyPr>
            <a:normAutofit fontScale="85000" lnSpcReduction="20000"/>
          </a:bodyPr>
          <a:lstStyle/>
          <a:p>
            <a:r>
              <a:rPr lang="en-US" b="1" dirty="0"/>
              <a:t>Definition</a:t>
            </a:r>
            <a:r>
              <a:rPr lang="en-US" dirty="0"/>
              <a:t>: Thickening of the wall of the heart.</a:t>
            </a:r>
          </a:p>
          <a:p>
            <a:r>
              <a:rPr lang="en-US" b="1" dirty="0"/>
              <a:t>Prevalence</a:t>
            </a:r>
            <a:r>
              <a:rPr lang="en-US" dirty="0"/>
              <a:t>: 75% of dialysis patients!</a:t>
            </a:r>
          </a:p>
          <a:p>
            <a:r>
              <a:rPr lang="en-US" b="1" dirty="0"/>
              <a:t>Causes</a:t>
            </a:r>
            <a:r>
              <a:rPr lang="en-US" dirty="0"/>
              <a:t>: Hypertension, anemia</a:t>
            </a:r>
          </a:p>
          <a:p>
            <a:r>
              <a:rPr lang="en-US" b="1" dirty="0"/>
              <a:t>Significance</a:t>
            </a:r>
            <a:r>
              <a:rPr lang="en-US" dirty="0"/>
              <a:t>: Alters structure and function of heart</a:t>
            </a:r>
          </a:p>
          <a:p>
            <a:pPr lvl="1"/>
            <a:r>
              <a:rPr lang="en-US" dirty="0"/>
              <a:t>Scarring</a:t>
            </a:r>
          </a:p>
          <a:p>
            <a:pPr lvl="1"/>
            <a:r>
              <a:rPr lang="en-US" dirty="0"/>
              <a:t>Diminished tolerance for reduce blood supply.</a:t>
            </a:r>
          </a:p>
        </p:txBody>
      </p:sp>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05400" y="1752600"/>
            <a:ext cx="3973620" cy="259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Audio 5">
            <a:hlinkClick r:id="" action="ppaction://media"/>
            <a:extLst>
              <a:ext uri="{FF2B5EF4-FFF2-40B4-BE49-F238E27FC236}">
                <a16:creationId xmlns:a16="http://schemas.microsoft.com/office/drawing/2014/main" id="{33E59991-3CF1-E3F5-E4DE-34D9EECFB319}"/>
              </a:ext>
            </a:extLst>
          </p:cNvPr>
          <p:cNvPicPr>
            <a:picLocks noChangeAspect="1"/>
          </p:cNvPicPr>
          <p:nvPr>
            <a:audioFile r:link="rId3"/>
            <p:extLst>
              <p:ext uri="{DAA4B4D4-6D71-4841-9C94-3DE7FCFB9230}">
                <p14:media xmlns:p14="http://schemas.microsoft.com/office/powerpoint/2010/main" r:embed="rId2"/>
              </p:ext>
            </p:extLst>
          </p:nvPr>
        </p:nvPicPr>
        <p:blipFill>
          <a:blip r:embed="rId6"/>
          <a:srcRect l="-118750" t="-118750" r="-118750" b="-118750"/>
          <a:stretch>
            <a:fillRect/>
          </a:stretch>
        </p:blipFill>
        <p:spPr>
          <a:xfrm>
            <a:off x="7004304" y="4718304"/>
            <a:ext cx="2057400" cy="2057400"/>
          </a:xfrm>
          <a:prstGeom prst="ellipse">
            <a:avLst/>
          </a:prstGeom>
        </p:spPr>
      </p:pic>
    </p:spTree>
    <p:custDataLst>
      <p:tags r:id="rId1"/>
    </p:custDataLst>
    <p:extLst>
      <p:ext uri="{BB962C8B-B14F-4D97-AF65-F5344CB8AC3E}">
        <p14:creationId xmlns:p14="http://schemas.microsoft.com/office/powerpoint/2010/main" val="2750740614"/>
      </p:ext>
    </p:extLst>
  </p:cSld>
  <p:clrMapOvr>
    <a:masterClrMapping/>
  </p:clrMapOvr>
  <mc:AlternateContent xmlns:mc="http://schemas.openxmlformats.org/markup-compatibility/2006" xmlns:p14="http://schemas.microsoft.com/office/powerpoint/2010/main">
    <mc:Choice Requires="p14">
      <p:transition spd="slow" p14:dur="2000" advTm="46851"/>
    </mc:Choice>
    <mc:Fallback xmlns="">
      <p:transition spd="slow" advTm="468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6"/>
                </p:tgtEl>
              </p:cMediaNode>
            </p:audio>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Long Weekend Between Dialysis Rx</a:t>
            </a:r>
          </a:p>
        </p:txBody>
      </p:sp>
      <p:sp>
        <p:nvSpPr>
          <p:cNvPr id="3" name="Content Placeholder 2"/>
          <p:cNvSpPr>
            <a:spLocks noGrp="1"/>
          </p:cNvSpPr>
          <p:nvPr>
            <p:ph idx="1"/>
          </p:nvPr>
        </p:nvSpPr>
        <p:spPr>
          <a:xfrm>
            <a:off x="457200" y="1600200"/>
            <a:ext cx="8382000" cy="4525963"/>
          </a:xfrm>
        </p:spPr>
        <p:txBody>
          <a:bodyPr>
            <a:normAutofit/>
          </a:bodyPr>
          <a:lstStyle/>
          <a:p>
            <a:r>
              <a:rPr lang="en-US" dirty="0"/>
              <a:t>Highest risk of SCD is around the first hemodialysis session of the week</a:t>
            </a:r>
          </a:p>
          <a:p>
            <a:pPr lvl="1"/>
            <a:r>
              <a:rPr lang="en-US" b="1" dirty="0"/>
              <a:t>Monday</a:t>
            </a:r>
            <a:r>
              <a:rPr lang="en-US" dirty="0"/>
              <a:t>, for Monday, Wednesday, Friday schedule</a:t>
            </a:r>
          </a:p>
          <a:p>
            <a:pPr lvl="1"/>
            <a:r>
              <a:rPr lang="en-US" b="1" dirty="0"/>
              <a:t>Tuesday</a:t>
            </a:r>
            <a:r>
              <a:rPr lang="en-US" dirty="0"/>
              <a:t>, for Tuesday, Thursday, Saturday schedule.</a:t>
            </a:r>
          </a:p>
          <a:p>
            <a:pPr marL="0" indent="0">
              <a:buNone/>
            </a:pPr>
            <a:endParaRPr lang="en-US" dirty="0"/>
          </a:p>
        </p:txBody>
      </p:sp>
      <p:pic>
        <p:nvPicPr>
          <p:cNvPr id="22" name="Audio 21">
            <a:hlinkClick r:id="" action="ppaction://media"/>
            <a:extLst>
              <a:ext uri="{FF2B5EF4-FFF2-40B4-BE49-F238E27FC236}">
                <a16:creationId xmlns:a16="http://schemas.microsoft.com/office/drawing/2014/main" id="{EB180E22-9AD9-B6E5-6EC2-EC58D6BC1F3B}"/>
              </a:ext>
            </a:extLst>
          </p:cNvPr>
          <p:cNvPicPr>
            <a:picLocks noChangeAspect="1"/>
          </p:cNvPicPr>
          <p:nvPr>
            <a:audioFile r:link="rId3"/>
            <p:extLst>
              <p:ext uri="{DAA4B4D4-6D71-4841-9C94-3DE7FCFB9230}">
                <p14:media xmlns:p14="http://schemas.microsoft.com/office/powerpoint/2010/main" r:embed="rId2"/>
              </p:ext>
            </p:extLst>
          </p:nvPr>
        </p:nvPicPr>
        <p:blipFill>
          <a:blip r:embed="rId5"/>
          <a:srcRect l="-118750" t="-118750" r="-118750" b="-118750"/>
          <a:stretch>
            <a:fillRect/>
          </a:stretch>
        </p:blipFill>
        <p:spPr>
          <a:xfrm>
            <a:off x="7004304" y="4718304"/>
            <a:ext cx="2057400" cy="2057400"/>
          </a:xfrm>
          <a:prstGeom prst="ellipse">
            <a:avLst/>
          </a:prstGeom>
        </p:spPr>
      </p:pic>
    </p:spTree>
    <p:custDataLst>
      <p:tags r:id="rId1"/>
    </p:custDataLst>
    <p:extLst>
      <p:ext uri="{BB962C8B-B14F-4D97-AF65-F5344CB8AC3E}">
        <p14:creationId xmlns:p14="http://schemas.microsoft.com/office/powerpoint/2010/main" val="648354976"/>
      </p:ext>
    </p:extLst>
  </p:cSld>
  <p:clrMapOvr>
    <a:masterClrMapping/>
  </p:clrMapOvr>
  <mc:AlternateContent xmlns:mc="http://schemas.openxmlformats.org/markup-compatibility/2006" xmlns:p14="http://schemas.microsoft.com/office/powerpoint/2010/main">
    <mc:Choice Requires="p14">
      <p:transition spd="slow" p14:dur="2000" advTm="21567"/>
    </mc:Choice>
    <mc:Fallback xmlns="">
      <p:transition spd="slow" advTm="215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22"/>
                </p:tgtEl>
              </p:cMediaNode>
            </p:audio>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29369" y="238539"/>
            <a:ext cx="8263890" cy="1434415"/>
          </a:xfrm>
        </p:spPr>
        <p:txBody>
          <a:bodyPr anchor="b">
            <a:normAutofit/>
          </a:bodyPr>
          <a:lstStyle/>
          <a:p>
            <a:r>
              <a:rPr lang="en-US" sz="4700"/>
              <a:t>Seine River, France</a:t>
            </a:r>
          </a:p>
        </p:txBody>
      </p:sp>
      <p:sp>
        <p:nvSpPr>
          <p:cNvPr id="1033"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9369" y="1681544"/>
            <a:ext cx="8229600" cy="18288"/>
          </a:xfrm>
          <a:custGeom>
            <a:avLst/>
            <a:gdLst>
              <a:gd name="connsiteX0" fmla="*/ 0 w 8229600"/>
              <a:gd name="connsiteY0" fmla="*/ 0 h 18288"/>
              <a:gd name="connsiteX1" fmla="*/ 521208 w 8229600"/>
              <a:gd name="connsiteY1" fmla="*/ 0 h 18288"/>
              <a:gd name="connsiteX2" fmla="*/ 1371600 w 8229600"/>
              <a:gd name="connsiteY2" fmla="*/ 0 h 18288"/>
              <a:gd name="connsiteX3" fmla="*/ 2221992 w 8229600"/>
              <a:gd name="connsiteY3" fmla="*/ 0 h 18288"/>
              <a:gd name="connsiteX4" fmla="*/ 3072384 w 8229600"/>
              <a:gd name="connsiteY4" fmla="*/ 0 h 18288"/>
              <a:gd name="connsiteX5" fmla="*/ 3511296 w 8229600"/>
              <a:gd name="connsiteY5" fmla="*/ 0 h 18288"/>
              <a:gd name="connsiteX6" fmla="*/ 4114800 w 8229600"/>
              <a:gd name="connsiteY6" fmla="*/ 0 h 18288"/>
              <a:gd name="connsiteX7" fmla="*/ 4553712 w 8229600"/>
              <a:gd name="connsiteY7" fmla="*/ 0 h 18288"/>
              <a:gd name="connsiteX8" fmla="*/ 5239512 w 8229600"/>
              <a:gd name="connsiteY8" fmla="*/ 0 h 18288"/>
              <a:gd name="connsiteX9" fmla="*/ 5843016 w 8229600"/>
              <a:gd name="connsiteY9" fmla="*/ 0 h 18288"/>
              <a:gd name="connsiteX10" fmla="*/ 6611112 w 8229600"/>
              <a:gd name="connsiteY10" fmla="*/ 0 h 18288"/>
              <a:gd name="connsiteX11" fmla="*/ 7461504 w 8229600"/>
              <a:gd name="connsiteY11" fmla="*/ 0 h 18288"/>
              <a:gd name="connsiteX12" fmla="*/ 8229600 w 8229600"/>
              <a:gd name="connsiteY12" fmla="*/ 0 h 18288"/>
              <a:gd name="connsiteX13" fmla="*/ 8229600 w 8229600"/>
              <a:gd name="connsiteY13" fmla="*/ 18288 h 18288"/>
              <a:gd name="connsiteX14" fmla="*/ 7461504 w 8229600"/>
              <a:gd name="connsiteY14" fmla="*/ 18288 h 18288"/>
              <a:gd name="connsiteX15" fmla="*/ 6940296 w 8229600"/>
              <a:gd name="connsiteY15" fmla="*/ 18288 h 18288"/>
              <a:gd name="connsiteX16" fmla="*/ 6419088 w 8229600"/>
              <a:gd name="connsiteY16" fmla="*/ 18288 h 18288"/>
              <a:gd name="connsiteX17" fmla="*/ 5650992 w 8229600"/>
              <a:gd name="connsiteY17" fmla="*/ 18288 h 18288"/>
              <a:gd name="connsiteX18" fmla="*/ 5129784 w 8229600"/>
              <a:gd name="connsiteY18" fmla="*/ 18288 h 18288"/>
              <a:gd name="connsiteX19" fmla="*/ 4690872 w 8229600"/>
              <a:gd name="connsiteY19" fmla="*/ 18288 h 18288"/>
              <a:gd name="connsiteX20" fmla="*/ 4087368 w 8229600"/>
              <a:gd name="connsiteY20" fmla="*/ 18288 h 18288"/>
              <a:gd name="connsiteX21" fmla="*/ 3401568 w 8229600"/>
              <a:gd name="connsiteY21" fmla="*/ 18288 h 18288"/>
              <a:gd name="connsiteX22" fmla="*/ 2798064 w 8229600"/>
              <a:gd name="connsiteY22" fmla="*/ 18288 h 18288"/>
              <a:gd name="connsiteX23" fmla="*/ 2276856 w 8229600"/>
              <a:gd name="connsiteY23" fmla="*/ 18288 h 18288"/>
              <a:gd name="connsiteX24" fmla="*/ 1426464 w 8229600"/>
              <a:gd name="connsiteY24" fmla="*/ 18288 h 18288"/>
              <a:gd name="connsiteX25" fmla="*/ 740664 w 8229600"/>
              <a:gd name="connsiteY25" fmla="*/ 18288 h 18288"/>
              <a:gd name="connsiteX26" fmla="*/ 0 w 8229600"/>
              <a:gd name="connsiteY26" fmla="*/ 18288 h 18288"/>
              <a:gd name="connsiteX27" fmla="*/ 0 w 8229600"/>
              <a:gd name="connsiteY27" fmla="*/ 0 h 18288"/>
              <a:gd name="connsiteX0" fmla="*/ 0 w 8229600"/>
              <a:gd name="connsiteY0" fmla="*/ 0 h 18288"/>
              <a:gd name="connsiteX1" fmla="*/ 521208 w 8229600"/>
              <a:gd name="connsiteY1" fmla="*/ 0 h 18288"/>
              <a:gd name="connsiteX2" fmla="*/ 960120 w 8229600"/>
              <a:gd name="connsiteY2" fmla="*/ 0 h 18288"/>
              <a:gd name="connsiteX3" fmla="*/ 1481328 w 8229600"/>
              <a:gd name="connsiteY3" fmla="*/ 0 h 18288"/>
              <a:gd name="connsiteX4" fmla="*/ 2167128 w 8229600"/>
              <a:gd name="connsiteY4" fmla="*/ 0 h 18288"/>
              <a:gd name="connsiteX5" fmla="*/ 2935224 w 8229600"/>
              <a:gd name="connsiteY5" fmla="*/ 0 h 18288"/>
              <a:gd name="connsiteX6" fmla="*/ 3785616 w 8229600"/>
              <a:gd name="connsiteY6" fmla="*/ 0 h 18288"/>
              <a:gd name="connsiteX7" fmla="*/ 4636008 w 8229600"/>
              <a:gd name="connsiteY7" fmla="*/ 0 h 18288"/>
              <a:gd name="connsiteX8" fmla="*/ 5239512 w 8229600"/>
              <a:gd name="connsiteY8" fmla="*/ 0 h 18288"/>
              <a:gd name="connsiteX9" fmla="*/ 6007608 w 8229600"/>
              <a:gd name="connsiteY9" fmla="*/ 0 h 18288"/>
              <a:gd name="connsiteX10" fmla="*/ 6693408 w 8229600"/>
              <a:gd name="connsiteY10" fmla="*/ 0 h 18288"/>
              <a:gd name="connsiteX11" fmla="*/ 7296912 w 8229600"/>
              <a:gd name="connsiteY11" fmla="*/ 0 h 18288"/>
              <a:gd name="connsiteX12" fmla="*/ 8229600 w 8229600"/>
              <a:gd name="connsiteY12" fmla="*/ 0 h 18288"/>
              <a:gd name="connsiteX13" fmla="*/ 8229600 w 8229600"/>
              <a:gd name="connsiteY13" fmla="*/ 18288 h 18288"/>
              <a:gd name="connsiteX14" fmla="*/ 7626096 w 8229600"/>
              <a:gd name="connsiteY14" fmla="*/ 18288 h 18288"/>
              <a:gd name="connsiteX15" fmla="*/ 7022592 w 8229600"/>
              <a:gd name="connsiteY15" fmla="*/ 18288 h 18288"/>
              <a:gd name="connsiteX16" fmla="*/ 6172200 w 8229600"/>
              <a:gd name="connsiteY16" fmla="*/ 18288 h 18288"/>
              <a:gd name="connsiteX17" fmla="*/ 5650992 w 8229600"/>
              <a:gd name="connsiteY17" fmla="*/ 18288 h 18288"/>
              <a:gd name="connsiteX18" fmla="*/ 4882896 w 8229600"/>
              <a:gd name="connsiteY18" fmla="*/ 18288 h 18288"/>
              <a:gd name="connsiteX19" fmla="*/ 4443984 w 8229600"/>
              <a:gd name="connsiteY19" fmla="*/ 18288 h 18288"/>
              <a:gd name="connsiteX20" fmla="*/ 3758184 w 8229600"/>
              <a:gd name="connsiteY20" fmla="*/ 18288 h 18288"/>
              <a:gd name="connsiteX21" fmla="*/ 3236976 w 8229600"/>
              <a:gd name="connsiteY21" fmla="*/ 18288 h 18288"/>
              <a:gd name="connsiteX22" fmla="*/ 2386584 w 8229600"/>
              <a:gd name="connsiteY22" fmla="*/ 18288 h 18288"/>
              <a:gd name="connsiteX23" fmla="*/ 1947672 w 8229600"/>
              <a:gd name="connsiteY23" fmla="*/ 18288 h 18288"/>
              <a:gd name="connsiteX24" fmla="*/ 1261872 w 8229600"/>
              <a:gd name="connsiteY24" fmla="*/ 18288 h 18288"/>
              <a:gd name="connsiteX25" fmla="*/ 822960 w 8229600"/>
              <a:gd name="connsiteY25" fmla="*/ 18288 h 18288"/>
              <a:gd name="connsiteX26" fmla="*/ 0 w 8229600"/>
              <a:gd name="connsiteY26" fmla="*/ 18288 h 18288"/>
              <a:gd name="connsiteX27" fmla="*/ 0 w 8229600"/>
              <a:gd name="connsiteY2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229600" h="18288" fill="none" extrusionOk="0">
                <a:moveTo>
                  <a:pt x="0" y="0"/>
                </a:moveTo>
                <a:cubicBezTo>
                  <a:pt x="215278" y="6969"/>
                  <a:pt x="340572" y="21894"/>
                  <a:pt x="521208" y="0"/>
                </a:cubicBezTo>
                <a:cubicBezTo>
                  <a:pt x="745939" y="29643"/>
                  <a:pt x="1127486" y="-40512"/>
                  <a:pt x="1371600" y="0"/>
                </a:cubicBezTo>
                <a:cubicBezTo>
                  <a:pt x="1567490" y="28416"/>
                  <a:pt x="1945702" y="13075"/>
                  <a:pt x="2221992" y="0"/>
                </a:cubicBezTo>
                <a:cubicBezTo>
                  <a:pt x="2446218" y="-17340"/>
                  <a:pt x="2853686" y="-7924"/>
                  <a:pt x="3072384" y="0"/>
                </a:cubicBezTo>
                <a:cubicBezTo>
                  <a:pt x="3286960" y="20656"/>
                  <a:pt x="3324417" y="20174"/>
                  <a:pt x="3511296" y="0"/>
                </a:cubicBezTo>
                <a:cubicBezTo>
                  <a:pt x="3710690" y="-39182"/>
                  <a:pt x="3945457" y="-64074"/>
                  <a:pt x="4114800" y="0"/>
                </a:cubicBezTo>
                <a:cubicBezTo>
                  <a:pt x="4336079" y="28138"/>
                  <a:pt x="4420759" y="12117"/>
                  <a:pt x="4553712" y="0"/>
                </a:cubicBezTo>
                <a:cubicBezTo>
                  <a:pt x="4688252" y="-2224"/>
                  <a:pt x="5047430" y="19664"/>
                  <a:pt x="5239512" y="0"/>
                </a:cubicBezTo>
                <a:cubicBezTo>
                  <a:pt x="5424392" y="-49610"/>
                  <a:pt x="5708717" y="13540"/>
                  <a:pt x="5843016" y="0"/>
                </a:cubicBezTo>
                <a:cubicBezTo>
                  <a:pt x="6005788" y="32949"/>
                  <a:pt x="6198255" y="37080"/>
                  <a:pt x="6611112" y="0"/>
                </a:cubicBezTo>
                <a:cubicBezTo>
                  <a:pt x="6954152" y="635"/>
                  <a:pt x="7244390" y="18057"/>
                  <a:pt x="7461504" y="0"/>
                </a:cubicBezTo>
                <a:cubicBezTo>
                  <a:pt x="7693790" y="9882"/>
                  <a:pt x="7984486" y="17646"/>
                  <a:pt x="8229600" y="0"/>
                </a:cubicBezTo>
                <a:cubicBezTo>
                  <a:pt x="8228428" y="6016"/>
                  <a:pt x="8229853" y="9684"/>
                  <a:pt x="8229600" y="18288"/>
                </a:cubicBezTo>
                <a:cubicBezTo>
                  <a:pt x="7945777" y="19945"/>
                  <a:pt x="7812308" y="-8511"/>
                  <a:pt x="7461504" y="18288"/>
                </a:cubicBezTo>
                <a:cubicBezTo>
                  <a:pt x="7129391" y="53185"/>
                  <a:pt x="7087333" y="41906"/>
                  <a:pt x="6940296" y="18288"/>
                </a:cubicBezTo>
                <a:cubicBezTo>
                  <a:pt x="6810862" y="-23020"/>
                  <a:pt x="6701312" y="19361"/>
                  <a:pt x="6419088" y="18288"/>
                </a:cubicBezTo>
                <a:cubicBezTo>
                  <a:pt x="6152777" y="18855"/>
                  <a:pt x="5868611" y="48802"/>
                  <a:pt x="5650992" y="18288"/>
                </a:cubicBezTo>
                <a:cubicBezTo>
                  <a:pt x="5439747" y="15250"/>
                  <a:pt x="5334901" y="-1044"/>
                  <a:pt x="5129784" y="18288"/>
                </a:cubicBezTo>
                <a:cubicBezTo>
                  <a:pt x="4955906" y="40458"/>
                  <a:pt x="4793216" y="33888"/>
                  <a:pt x="4690872" y="18288"/>
                </a:cubicBezTo>
                <a:cubicBezTo>
                  <a:pt x="4552374" y="31087"/>
                  <a:pt x="4318742" y="6248"/>
                  <a:pt x="4087368" y="18288"/>
                </a:cubicBezTo>
                <a:cubicBezTo>
                  <a:pt x="3849418" y="32625"/>
                  <a:pt x="3751577" y="29688"/>
                  <a:pt x="3401568" y="18288"/>
                </a:cubicBezTo>
                <a:cubicBezTo>
                  <a:pt x="3067953" y="20409"/>
                  <a:pt x="3012425" y="26879"/>
                  <a:pt x="2798064" y="18288"/>
                </a:cubicBezTo>
                <a:cubicBezTo>
                  <a:pt x="2565154" y="16520"/>
                  <a:pt x="2426719" y="-31794"/>
                  <a:pt x="2276856" y="18288"/>
                </a:cubicBezTo>
                <a:cubicBezTo>
                  <a:pt x="2090980" y="4382"/>
                  <a:pt x="1702030" y="-8180"/>
                  <a:pt x="1426464" y="18288"/>
                </a:cubicBezTo>
                <a:cubicBezTo>
                  <a:pt x="1104481" y="69643"/>
                  <a:pt x="985013" y="-7690"/>
                  <a:pt x="740664" y="18288"/>
                </a:cubicBezTo>
                <a:cubicBezTo>
                  <a:pt x="507391" y="41643"/>
                  <a:pt x="191740" y="-11654"/>
                  <a:pt x="0" y="18288"/>
                </a:cubicBezTo>
                <a:cubicBezTo>
                  <a:pt x="714" y="9707"/>
                  <a:pt x="1025" y="3120"/>
                  <a:pt x="0" y="0"/>
                </a:cubicBezTo>
                <a:close/>
              </a:path>
              <a:path w="8229600" h="18288" stroke="0" extrusionOk="0">
                <a:moveTo>
                  <a:pt x="0" y="0"/>
                </a:moveTo>
                <a:cubicBezTo>
                  <a:pt x="270709" y="-27213"/>
                  <a:pt x="397128" y="23656"/>
                  <a:pt x="521208" y="0"/>
                </a:cubicBezTo>
                <a:cubicBezTo>
                  <a:pt x="631319" y="-5947"/>
                  <a:pt x="842157" y="28261"/>
                  <a:pt x="960120" y="0"/>
                </a:cubicBezTo>
                <a:cubicBezTo>
                  <a:pt x="1077930" y="6549"/>
                  <a:pt x="1318669" y="-15893"/>
                  <a:pt x="1481328" y="0"/>
                </a:cubicBezTo>
                <a:cubicBezTo>
                  <a:pt x="1659104" y="-21090"/>
                  <a:pt x="1870243" y="69945"/>
                  <a:pt x="2167128" y="0"/>
                </a:cubicBezTo>
                <a:cubicBezTo>
                  <a:pt x="2460684" y="-5519"/>
                  <a:pt x="2753885" y="-62993"/>
                  <a:pt x="2935224" y="0"/>
                </a:cubicBezTo>
                <a:cubicBezTo>
                  <a:pt x="3115119" y="56580"/>
                  <a:pt x="3535280" y="40687"/>
                  <a:pt x="3785616" y="0"/>
                </a:cubicBezTo>
                <a:cubicBezTo>
                  <a:pt x="4057881" y="25645"/>
                  <a:pt x="4308335" y="-2666"/>
                  <a:pt x="4636008" y="0"/>
                </a:cubicBezTo>
                <a:cubicBezTo>
                  <a:pt x="4987152" y="19805"/>
                  <a:pt x="5025979" y="14149"/>
                  <a:pt x="5239512" y="0"/>
                </a:cubicBezTo>
                <a:cubicBezTo>
                  <a:pt x="5437586" y="211"/>
                  <a:pt x="5752721" y="5618"/>
                  <a:pt x="6007608" y="0"/>
                </a:cubicBezTo>
                <a:cubicBezTo>
                  <a:pt x="6280137" y="-5132"/>
                  <a:pt x="6386079" y="-21510"/>
                  <a:pt x="6693408" y="0"/>
                </a:cubicBezTo>
                <a:cubicBezTo>
                  <a:pt x="6986580" y="4991"/>
                  <a:pt x="7015252" y="-18088"/>
                  <a:pt x="7296912" y="0"/>
                </a:cubicBezTo>
                <a:cubicBezTo>
                  <a:pt x="7569796" y="10390"/>
                  <a:pt x="7895472" y="71473"/>
                  <a:pt x="8229600" y="0"/>
                </a:cubicBezTo>
                <a:cubicBezTo>
                  <a:pt x="8230227" y="7450"/>
                  <a:pt x="8228885" y="11999"/>
                  <a:pt x="8229600" y="18288"/>
                </a:cubicBezTo>
                <a:cubicBezTo>
                  <a:pt x="8094333" y="-5252"/>
                  <a:pt x="7850928" y="37448"/>
                  <a:pt x="7626096" y="18288"/>
                </a:cubicBezTo>
                <a:cubicBezTo>
                  <a:pt x="7448378" y="-569"/>
                  <a:pt x="7315174" y="-1844"/>
                  <a:pt x="7022592" y="18288"/>
                </a:cubicBezTo>
                <a:cubicBezTo>
                  <a:pt x="6686163" y="50499"/>
                  <a:pt x="6352629" y="23510"/>
                  <a:pt x="6172200" y="18288"/>
                </a:cubicBezTo>
                <a:cubicBezTo>
                  <a:pt x="6015590" y="42345"/>
                  <a:pt x="5770309" y="21278"/>
                  <a:pt x="5650992" y="18288"/>
                </a:cubicBezTo>
                <a:cubicBezTo>
                  <a:pt x="5483975" y="12092"/>
                  <a:pt x="5165324" y="68948"/>
                  <a:pt x="4882896" y="18288"/>
                </a:cubicBezTo>
                <a:cubicBezTo>
                  <a:pt x="4568934" y="7053"/>
                  <a:pt x="4556334" y="27676"/>
                  <a:pt x="4443984" y="18288"/>
                </a:cubicBezTo>
                <a:cubicBezTo>
                  <a:pt x="4320775" y="10576"/>
                  <a:pt x="4034988" y="-3490"/>
                  <a:pt x="3758184" y="18288"/>
                </a:cubicBezTo>
                <a:cubicBezTo>
                  <a:pt x="3445155" y="-998"/>
                  <a:pt x="3367892" y="13824"/>
                  <a:pt x="3236976" y="18288"/>
                </a:cubicBezTo>
                <a:cubicBezTo>
                  <a:pt x="3093796" y="26408"/>
                  <a:pt x="2635824" y="24132"/>
                  <a:pt x="2386584" y="18288"/>
                </a:cubicBezTo>
                <a:cubicBezTo>
                  <a:pt x="2139815" y="-3297"/>
                  <a:pt x="2105958" y="25945"/>
                  <a:pt x="1947672" y="18288"/>
                </a:cubicBezTo>
                <a:cubicBezTo>
                  <a:pt x="1801011" y="-19911"/>
                  <a:pt x="1533636" y="14646"/>
                  <a:pt x="1261872" y="18288"/>
                </a:cubicBezTo>
                <a:cubicBezTo>
                  <a:pt x="989528" y="32227"/>
                  <a:pt x="1025848" y="14685"/>
                  <a:pt x="822960" y="18288"/>
                </a:cubicBezTo>
                <a:cubicBezTo>
                  <a:pt x="653456" y="20956"/>
                  <a:pt x="304027" y="8001"/>
                  <a:pt x="0" y="18288"/>
                </a:cubicBezTo>
                <a:cubicBezTo>
                  <a:pt x="-27" y="11611"/>
                  <a:pt x="-1713" y="5475"/>
                  <a:pt x="0" y="0"/>
                </a:cubicBezTo>
                <a:close/>
              </a:path>
              <a:path w="8229600" h="18288" fill="none" stroke="0" extrusionOk="0">
                <a:moveTo>
                  <a:pt x="0" y="0"/>
                </a:moveTo>
                <a:cubicBezTo>
                  <a:pt x="205130" y="6064"/>
                  <a:pt x="324007" y="6684"/>
                  <a:pt x="521208" y="0"/>
                </a:cubicBezTo>
                <a:cubicBezTo>
                  <a:pt x="695888" y="-14632"/>
                  <a:pt x="1101879" y="6017"/>
                  <a:pt x="1371600" y="0"/>
                </a:cubicBezTo>
                <a:cubicBezTo>
                  <a:pt x="1622968" y="4691"/>
                  <a:pt x="1936552" y="-7433"/>
                  <a:pt x="2221992" y="0"/>
                </a:cubicBezTo>
                <a:cubicBezTo>
                  <a:pt x="2498663" y="51226"/>
                  <a:pt x="2885875" y="-8757"/>
                  <a:pt x="3072384" y="0"/>
                </a:cubicBezTo>
                <a:cubicBezTo>
                  <a:pt x="3288944" y="24235"/>
                  <a:pt x="3331110" y="5443"/>
                  <a:pt x="3511296" y="0"/>
                </a:cubicBezTo>
                <a:cubicBezTo>
                  <a:pt x="3687973" y="-19690"/>
                  <a:pt x="3901025" y="-20092"/>
                  <a:pt x="4114800" y="0"/>
                </a:cubicBezTo>
                <a:cubicBezTo>
                  <a:pt x="4336102" y="32988"/>
                  <a:pt x="4416982" y="-5831"/>
                  <a:pt x="4553712" y="0"/>
                </a:cubicBezTo>
                <a:cubicBezTo>
                  <a:pt x="4674310" y="-5056"/>
                  <a:pt x="5080160" y="-12181"/>
                  <a:pt x="5239512" y="0"/>
                </a:cubicBezTo>
                <a:cubicBezTo>
                  <a:pt x="5419031" y="-38513"/>
                  <a:pt x="5691629" y="2226"/>
                  <a:pt x="5843016" y="0"/>
                </a:cubicBezTo>
                <a:cubicBezTo>
                  <a:pt x="5978317" y="-40553"/>
                  <a:pt x="6314754" y="9782"/>
                  <a:pt x="6611112" y="0"/>
                </a:cubicBezTo>
                <a:cubicBezTo>
                  <a:pt x="6973004" y="-17646"/>
                  <a:pt x="7175490" y="18489"/>
                  <a:pt x="7461504" y="0"/>
                </a:cubicBezTo>
                <a:cubicBezTo>
                  <a:pt x="7746737" y="-34159"/>
                  <a:pt x="7962178" y="39853"/>
                  <a:pt x="8229600" y="0"/>
                </a:cubicBezTo>
                <a:cubicBezTo>
                  <a:pt x="8228796" y="5852"/>
                  <a:pt x="8229698" y="10429"/>
                  <a:pt x="8229600" y="18288"/>
                </a:cubicBezTo>
                <a:cubicBezTo>
                  <a:pt x="7944174" y="-29104"/>
                  <a:pt x="7795646" y="-34405"/>
                  <a:pt x="7461504" y="18288"/>
                </a:cubicBezTo>
                <a:cubicBezTo>
                  <a:pt x="7129776" y="51087"/>
                  <a:pt x="7082769" y="31446"/>
                  <a:pt x="6940296" y="18288"/>
                </a:cubicBezTo>
                <a:cubicBezTo>
                  <a:pt x="6799665" y="-15875"/>
                  <a:pt x="6652769" y="31783"/>
                  <a:pt x="6419088" y="18288"/>
                </a:cubicBezTo>
                <a:cubicBezTo>
                  <a:pt x="6143970" y="52275"/>
                  <a:pt x="5863165" y="-16531"/>
                  <a:pt x="5650992" y="18288"/>
                </a:cubicBezTo>
                <a:cubicBezTo>
                  <a:pt x="5419172" y="40606"/>
                  <a:pt x="5309448" y="-405"/>
                  <a:pt x="5129784" y="18288"/>
                </a:cubicBezTo>
                <a:cubicBezTo>
                  <a:pt x="4947928" y="26023"/>
                  <a:pt x="4795021" y="5860"/>
                  <a:pt x="4690872" y="18288"/>
                </a:cubicBezTo>
                <a:cubicBezTo>
                  <a:pt x="4564358" y="-9579"/>
                  <a:pt x="4295485" y="-25280"/>
                  <a:pt x="4087368" y="18288"/>
                </a:cubicBezTo>
                <a:cubicBezTo>
                  <a:pt x="3871704" y="40406"/>
                  <a:pt x="3732927" y="-10898"/>
                  <a:pt x="3401568" y="18288"/>
                </a:cubicBezTo>
                <a:cubicBezTo>
                  <a:pt x="3075889" y="19660"/>
                  <a:pt x="3025898" y="44400"/>
                  <a:pt x="2798064" y="18288"/>
                </a:cubicBezTo>
                <a:cubicBezTo>
                  <a:pt x="2581856" y="-20869"/>
                  <a:pt x="2428311" y="-4900"/>
                  <a:pt x="2276856" y="18288"/>
                </a:cubicBezTo>
                <a:cubicBezTo>
                  <a:pt x="2098246" y="53283"/>
                  <a:pt x="1737531" y="55959"/>
                  <a:pt x="1426464" y="18288"/>
                </a:cubicBezTo>
                <a:cubicBezTo>
                  <a:pt x="1104708" y="26489"/>
                  <a:pt x="1006595" y="15928"/>
                  <a:pt x="740664" y="18288"/>
                </a:cubicBezTo>
                <a:cubicBezTo>
                  <a:pt x="480378" y="33084"/>
                  <a:pt x="202592" y="-12357"/>
                  <a:pt x="0" y="18288"/>
                </a:cubicBezTo>
                <a:cubicBezTo>
                  <a:pt x="888" y="9601"/>
                  <a:pt x="860" y="4150"/>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custGeom>
                    <a:avLst/>
                    <a:gdLst>
                      <a:gd name="connsiteX0" fmla="*/ 0 w 8229600"/>
                      <a:gd name="connsiteY0" fmla="*/ 0 h 18288"/>
                      <a:gd name="connsiteX1" fmla="*/ 521208 w 8229600"/>
                      <a:gd name="connsiteY1" fmla="*/ 0 h 18288"/>
                      <a:gd name="connsiteX2" fmla="*/ 1371600 w 8229600"/>
                      <a:gd name="connsiteY2" fmla="*/ 0 h 18288"/>
                      <a:gd name="connsiteX3" fmla="*/ 2221992 w 8229600"/>
                      <a:gd name="connsiteY3" fmla="*/ 0 h 18288"/>
                      <a:gd name="connsiteX4" fmla="*/ 3072384 w 8229600"/>
                      <a:gd name="connsiteY4" fmla="*/ 0 h 18288"/>
                      <a:gd name="connsiteX5" fmla="*/ 3511296 w 8229600"/>
                      <a:gd name="connsiteY5" fmla="*/ 0 h 18288"/>
                      <a:gd name="connsiteX6" fmla="*/ 4114800 w 8229600"/>
                      <a:gd name="connsiteY6" fmla="*/ 0 h 18288"/>
                      <a:gd name="connsiteX7" fmla="*/ 4553712 w 8229600"/>
                      <a:gd name="connsiteY7" fmla="*/ 0 h 18288"/>
                      <a:gd name="connsiteX8" fmla="*/ 5239512 w 8229600"/>
                      <a:gd name="connsiteY8" fmla="*/ 0 h 18288"/>
                      <a:gd name="connsiteX9" fmla="*/ 5843016 w 8229600"/>
                      <a:gd name="connsiteY9" fmla="*/ 0 h 18288"/>
                      <a:gd name="connsiteX10" fmla="*/ 6611112 w 8229600"/>
                      <a:gd name="connsiteY10" fmla="*/ 0 h 18288"/>
                      <a:gd name="connsiteX11" fmla="*/ 7461504 w 8229600"/>
                      <a:gd name="connsiteY11" fmla="*/ 0 h 18288"/>
                      <a:gd name="connsiteX12" fmla="*/ 8229600 w 8229600"/>
                      <a:gd name="connsiteY12" fmla="*/ 0 h 18288"/>
                      <a:gd name="connsiteX13" fmla="*/ 8229600 w 8229600"/>
                      <a:gd name="connsiteY13" fmla="*/ 18288 h 18288"/>
                      <a:gd name="connsiteX14" fmla="*/ 7461504 w 8229600"/>
                      <a:gd name="connsiteY14" fmla="*/ 18288 h 18288"/>
                      <a:gd name="connsiteX15" fmla="*/ 6940296 w 8229600"/>
                      <a:gd name="connsiteY15" fmla="*/ 18288 h 18288"/>
                      <a:gd name="connsiteX16" fmla="*/ 6419088 w 8229600"/>
                      <a:gd name="connsiteY16" fmla="*/ 18288 h 18288"/>
                      <a:gd name="connsiteX17" fmla="*/ 5650992 w 8229600"/>
                      <a:gd name="connsiteY17" fmla="*/ 18288 h 18288"/>
                      <a:gd name="connsiteX18" fmla="*/ 5129784 w 8229600"/>
                      <a:gd name="connsiteY18" fmla="*/ 18288 h 18288"/>
                      <a:gd name="connsiteX19" fmla="*/ 4690872 w 8229600"/>
                      <a:gd name="connsiteY19" fmla="*/ 18288 h 18288"/>
                      <a:gd name="connsiteX20" fmla="*/ 4087368 w 8229600"/>
                      <a:gd name="connsiteY20" fmla="*/ 18288 h 18288"/>
                      <a:gd name="connsiteX21" fmla="*/ 3401568 w 8229600"/>
                      <a:gd name="connsiteY21" fmla="*/ 18288 h 18288"/>
                      <a:gd name="connsiteX22" fmla="*/ 2798064 w 8229600"/>
                      <a:gd name="connsiteY22" fmla="*/ 18288 h 18288"/>
                      <a:gd name="connsiteX23" fmla="*/ 2276856 w 8229600"/>
                      <a:gd name="connsiteY23" fmla="*/ 18288 h 18288"/>
                      <a:gd name="connsiteX24" fmla="*/ 1426464 w 8229600"/>
                      <a:gd name="connsiteY24" fmla="*/ 18288 h 18288"/>
                      <a:gd name="connsiteX25" fmla="*/ 740664 w 8229600"/>
                      <a:gd name="connsiteY25" fmla="*/ 18288 h 18288"/>
                      <a:gd name="connsiteX26" fmla="*/ 0 w 8229600"/>
                      <a:gd name="connsiteY26" fmla="*/ 18288 h 18288"/>
                      <a:gd name="connsiteX27" fmla="*/ 0 w 8229600"/>
                      <a:gd name="connsiteY2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229600" h="18288" fill="none" extrusionOk="0">
                        <a:moveTo>
                          <a:pt x="0" y="0"/>
                        </a:moveTo>
                        <a:cubicBezTo>
                          <a:pt x="227594" y="-4267"/>
                          <a:pt x="329693" y="13251"/>
                          <a:pt x="521208" y="0"/>
                        </a:cubicBezTo>
                        <a:cubicBezTo>
                          <a:pt x="712723" y="-13251"/>
                          <a:pt x="1137373" y="-13618"/>
                          <a:pt x="1371600" y="0"/>
                        </a:cubicBezTo>
                        <a:cubicBezTo>
                          <a:pt x="1605827" y="13618"/>
                          <a:pt x="1975382" y="-27374"/>
                          <a:pt x="2221992" y="0"/>
                        </a:cubicBezTo>
                        <a:cubicBezTo>
                          <a:pt x="2468602" y="27374"/>
                          <a:pt x="2863316" y="-20517"/>
                          <a:pt x="3072384" y="0"/>
                        </a:cubicBezTo>
                        <a:cubicBezTo>
                          <a:pt x="3281452" y="20517"/>
                          <a:pt x="3331438" y="10793"/>
                          <a:pt x="3511296" y="0"/>
                        </a:cubicBezTo>
                        <a:cubicBezTo>
                          <a:pt x="3691154" y="-10793"/>
                          <a:pt x="3906405" y="-29737"/>
                          <a:pt x="4114800" y="0"/>
                        </a:cubicBezTo>
                        <a:cubicBezTo>
                          <a:pt x="4323195" y="29737"/>
                          <a:pt x="4428852" y="-2234"/>
                          <a:pt x="4553712" y="0"/>
                        </a:cubicBezTo>
                        <a:cubicBezTo>
                          <a:pt x="4678572" y="2234"/>
                          <a:pt x="5065629" y="29368"/>
                          <a:pt x="5239512" y="0"/>
                        </a:cubicBezTo>
                        <a:cubicBezTo>
                          <a:pt x="5413395" y="-29368"/>
                          <a:pt x="5703888" y="11839"/>
                          <a:pt x="5843016" y="0"/>
                        </a:cubicBezTo>
                        <a:cubicBezTo>
                          <a:pt x="5982144" y="-11839"/>
                          <a:pt x="6260765" y="24719"/>
                          <a:pt x="6611112" y="0"/>
                        </a:cubicBezTo>
                        <a:cubicBezTo>
                          <a:pt x="6961459" y="-24719"/>
                          <a:pt x="7228293" y="32959"/>
                          <a:pt x="7461504" y="0"/>
                        </a:cubicBezTo>
                        <a:cubicBezTo>
                          <a:pt x="7694715" y="-32959"/>
                          <a:pt x="7990029" y="-3422"/>
                          <a:pt x="8229600" y="0"/>
                        </a:cubicBezTo>
                        <a:cubicBezTo>
                          <a:pt x="8228940" y="5812"/>
                          <a:pt x="8229447" y="9773"/>
                          <a:pt x="8229600" y="18288"/>
                        </a:cubicBezTo>
                        <a:cubicBezTo>
                          <a:pt x="7940706" y="-9293"/>
                          <a:pt x="7792584" y="-16009"/>
                          <a:pt x="7461504" y="18288"/>
                        </a:cubicBezTo>
                        <a:cubicBezTo>
                          <a:pt x="7130424" y="52585"/>
                          <a:pt x="7080072" y="43845"/>
                          <a:pt x="6940296" y="18288"/>
                        </a:cubicBezTo>
                        <a:cubicBezTo>
                          <a:pt x="6800520" y="-7269"/>
                          <a:pt x="6672872" y="26671"/>
                          <a:pt x="6419088" y="18288"/>
                        </a:cubicBezTo>
                        <a:cubicBezTo>
                          <a:pt x="6165304" y="9905"/>
                          <a:pt x="5869721" y="4987"/>
                          <a:pt x="5650992" y="18288"/>
                        </a:cubicBezTo>
                        <a:cubicBezTo>
                          <a:pt x="5432263" y="31589"/>
                          <a:pt x="5308310" y="3023"/>
                          <a:pt x="5129784" y="18288"/>
                        </a:cubicBezTo>
                        <a:cubicBezTo>
                          <a:pt x="4951258" y="33553"/>
                          <a:pt x="4799696" y="15357"/>
                          <a:pt x="4690872" y="18288"/>
                        </a:cubicBezTo>
                        <a:cubicBezTo>
                          <a:pt x="4582048" y="21219"/>
                          <a:pt x="4311124" y="-7836"/>
                          <a:pt x="4087368" y="18288"/>
                        </a:cubicBezTo>
                        <a:cubicBezTo>
                          <a:pt x="3863612" y="44412"/>
                          <a:pt x="3730288" y="13374"/>
                          <a:pt x="3401568" y="18288"/>
                        </a:cubicBezTo>
                        <a:cubicBezTo>
                          <a:pt x="3072848" y="23202"/>
                          <a:pt x="3020684" y="32425"/>
                          <a:pt x="2798064" y="18288"/>
                        </a:cubicBezTo>
                        <a:cubicBezTo>
                          <a:pt x="2575444" y="4151"/>
                          <a:pt x="2440915" y="-7352"/>
                          <a:pt x="2276856" y="18288"/>
                        </a:cubicBezTo>
                        <a:cubicBezTo>
                          <a:pt x="2112797" y="43928"/>
                          <a:pt x="1726502" y="-9560"/>
                          <a:pt x="1426464" y="18288"/>
                        </a:cubicBezTo>
                        <a:cubicBezTo>
                          <a:pt x="1126426" y="46136"/>
                          <a:pt x="992925" y="21016"/>
                          <a:pt x="740664" y="18288"/>
                        </a:cubicBezTo>
                        <a:cubicBezTo>
                          <a:pt x="488403" y="15560"/>
                          <a:pt x="195650" y="-16061"/>
                          <a:pt x="0" y="18288"/>
                        </a:cubicBezTo>
                        <a:cubicBezTo>
                          <a:pt x="348" y="9455"/>
                          <a:pt x="654" y="3983"/>
                          <a:pt x="0" y="0"/>
                        </a:cubicBezTo>
                        <a:close/>
                      </a:path>
                      <a:path w="8229600" h="18288" stroke="0" extrusionOk="0">
                        <a:moveTo>
                          <a:pt x="0" y="0"/>
                        </a:moveTo>
                        <a:cubicBezTo>
                          <a:pt x="259263" y="-9445"/>
                          <a:pt x="404731" y="4427"/>
                          <a:pt x="521208" y="0"/>
                        </a:cubicBezTo>
                        <a:cubicBezTo>
                          <a:pt x="637685" y="-4427"/>
                          <a:pt x="839187" y="564"/>
                          <a:pt x="960120" y="0"/>
                        </a:cubicBezTo>
                        <a:cubicBezTo>
                          <a:pt x="1081053" y="-564"/>
                          <a:pt x="1313469" y="-16481"/>
                          <a:pt x="1481328" y="0"/>
                        </a:cubicBezTo>
                        <a:cubicBezTo>
                          <a:pt x="1649187" y="16481"/>
                          <a:pt x="1885247" y="26161"/>
                          <a:pt x="2167128" y="0"/>
                        </a:cubicBezTo>
                        <a:cubicBezTo>
                          <a:pt x="2449009" y="-26161"/>
                          <a:pt x="2761875" y="-22202"/>
                          <a:pt x="2935224" y="0"/>
                        </a:cubicBezTo>
                        <a:cubicBezTo>
                          <a:pt x="3108573" y="22202"/>
                          <a:pt x="3540687" y="-2863"/>
                          <a:pt x="3785616" y="0"/>
                        </a:cubicBezTo>
                        <a:cubicBezTo>
                          <a:pt x="4030545" y="2863"/>
                          <a:pt x="4280774" y="-12442"/>
                          <a:pt x="4636008" y="0"/>
                        </a:cubicBezTo>
                        <a:cubicBezTo>
                          <a:pt x="4991242" y="12442"/>
                          <a:pt x="5025483" y="16914"/>
                          <a:pt x="5239512" y="0"/>
                        </a:cubicBezTo>
                        <a:cubicBezTo>
                          <a:pt x="5453541" y="-16914"/>
                          <a:pt x="5754008" y="16592"/>
                          <a:pt x="6007608" y="0"/>
                        </a:cubicBezTo>
                        <a:cubicBezTo>
                          <a:pt x="6261208" y="-16592"/>
                          <a:pt x="6407957" y="-11909"/>
                          <a:pt x="6693408" y="0"/>
                        </a:cubicBezTo>
                        <a:cubicBezTo>
                          <a:pt x="6978859" y="11909"/>
                          <a:pt x="7015437" y="-20890"/>
                          <a:pt x="7296912" y="0"/>
                        </a:cubicBezTo>
                        <a:cubicBezTo>
                          <a:pt x="7578387" y="20890"/>
                          <a:pt x="7859622" y="46406"/>
                          <a:pt x="8229600" y="0"/>
                        </a:cubicBezTo>
                        <a:cubicBezTo>
                          <a:pt x="8230508" y="6337"/>
                          <a:pt x="8228722" y="11778"/>
                          <a:pt x="8229600" y="18288"/>
                        </a:cubicBezTo>
                        <a:cubicBezTo>
                          <a:pt x="8075287" y="35054"/>
                          <a:pt x="7821366" y="21850"/>
                          <a:pt x="7626096" y="18288"/>
                        </a:cubicBezTo>
                        <a:cubicBezTo>
                          <a:pt x="7430826" y="14726"/>
                          <a:pt x="7320004" y="-9669"/>
                          <a:pt x="7022592" y="18288"/>
                        </a:cubicBezTo>
                        <a:cubicBezTo>
                          <a:pt x="6725180" y="46245"/>
                          <a:pt x="6348804" y="-14025"/>
                          <a:pt x="6172200" y="18288"/>
                        </a:cubicBezTo>
                        <a:cubicBezTo>
                          <a:pt x="5995596" y="50601"/>
                          <a:pt x="5788102" y="22890"/>
                          <a:pt x="5650992" y="18288"/>
                        </a:cubicBezTo>
                        <a:cubicBezTo>
                          <a:pt x="5513882" y="13686"/>
                          <a:pt x="5198399" y="29121"/>
                          <a:pt x="4882896" y="18288"/>
                        </a:cubicBezTo>
                        <a:cubicBezTo>
                          <a:pt x="4567393" y="7455"/>
                          <a:pt x="4557008" y="26965"/>
                          <a:pt x="4443984" y="18288"/>
                        </a:cubicBezTo>
                        <a:cubicBezTo>
                          <a:pt x="4330960" y="9611"/>
                          <a:pt x="4061674" y="28891"/>
                          <a:pt x="3758184" y="18288"/>
                        </a:cubicBezTo>
                        <a:cubicBezTo>
                          <a:pt x="3454694" y="7685"/>
                          <a:pt x="3380392" y="19119"/>
                          <a:pt x="3236976" y="18288"/>
                        </a:cubicBezTo>
                        <a:cubicBezTo>
                          <a:pt x="3093560" y="17457"/>
                          <a:pt x="2632116" y="37607"/>
                          <a:pt x="2386584" y="18288"/>
                        </a:cubicBezTo>
                        <a:cubicBezTo>
                          <a:pt x="2141052" y="-1031"/>
                          <a:pt x="2110884" y="28777"/>
                          <a:pt x="1947672" y="18288"/>
                        </a:cubicBezTo>
                        <a:cubicBezTo>
                          <a:pt x="1784460" y="7799"/>
                          <a:pt x="1535467" y="461"/>
                          <a:pt x="1261872" y="18288"/>
                        </a:cubicBezTo>
                        <a:cubicBezTo>
                          <a:pt x="988277" y="36115"/>
                          <a:pt x="1021096" y="10375"/>
                          <a:pt x="822960" y="18288"/>
                        </a:cubicBezTo>
                        <a:cubicBezTo>
                          <a:pt x="624824" y="26201"/>
                          <a:pt x="298309" y="1283"/>
                          <a:pt x="0" y="18288"/>
                        </a:cubicBezTo>
                        <a:cubicBezTo>
                          <a:pt x="-633" y="12278"/>
                          <a:pt x="-757" y="5867"/>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29369" y="2071316"/>
            <a:ext cx="5035164" cy="4119172"/>
          </a:xfrm>
        </p:spPr>
        <p:txBody>
          <a:bodyPr anchor="t">
            <a:normAutofit/>
          </a:bodyPr>
          <a:lstStyle/>
          <a:p>
            <a:pPr>
              <a:lnSpc>
                <a:spcPct val="90000"/>
              </a:lnSpc>
            </a:pPr>
            <a:r>
              <a:rPr lang="en-US" sz="1600" dirty="0"/>
              <a:t>Important commercial waterway within the Paris Basin in the north of France.</a:t>
            </a:r>
          </a:p>
          <a:p>
            <a:pPr>
              <a:lnSpc>
                <a:spcPct val="90000"/>
              </a:lnSpc>
            </a:pPr>
            <a:r>
              <a:rPr lang="en-US" sz="1600" dirty="0"/>
              <a:t>483 miles long; eventually connects to the English Channel.</a:t>
            </a:r>
          </a:p>
          <a:p>
            <a:pPr marL="0" indent="0">
              <a:lnSpc>
                <a:spcPct val="90000"/>
              </a:lnSpc>
              <a:buNone/>
            </a:pPr>
            <a:endParaRPr lang="en-US" sz="1600" u="sng" dirty="0"/>
          </a:p>
          <a:p>
            <a:pPr marL="0" indent="0">
              <a:lnSpc>
                <a:spcPct val="90000"/>
              </a:lnSpc>
              <a:buNone/>
            </a:pPr>
            <a:r>
              <a:rPr lang="en-US" sz="1600" u="sng" dirty="0"/>
              <a:t>Historically significant</a:t>
            </a:r>
            <a:r>
              <a:rPr lang="en-US" sz="1600" dirty="0"/>
              <a:t>:</a:t>
            </a:r>
          </a:p>
          <a:p>
            <a:pPr>
              <a:lnSpc>
                <a:spcPct val="90000"/>
              </a:lnSpc>
            </a:pPr>
            <a:r>
              <a:rPr lang="en-US" sz="1600" dirty="0"/>
              <a:t>Romans built its first bridge in 1 AD; still in place.</a:t>
            </a:r>
          </a:p>
          <a:p>
            <a:pPr>
              <a:lnSpc>
                <a:spcPct val="90000"/>
              </a:lnSpc>
            </a:pPr>
            <a:r>
              <a:rPr lang="en-US" sz="1600" dirty="0"/>
              <a:t>Very important for water trade in the Middle Ages.</a:t>
            </a:r>
          </a:p>
          <a:p>
            <a:pPr>
              <a:lnSpc>
                <a:spcPct val="90000"/>
              </a:lnSpc>
            </a:pPr>
            <a:r>
              <a:rPr lang="en-US" sz="1600" dirty="0"/>
              <a:t>Paris Coat of arms makes reference to shipping </a:t>
            </a:r>
            <a:br>
              <a:rPr lang="en-US" sz="1600" dirty="0"/>
            </a:br>
            <a:r>
              <a:rPr lang="en-US" sz="1600" dirty="0"/>
              <a:t>on the Seine.</a:t>
            </a:r>
          </a:p>
          <a:p>
            <a:pPr>
              <a:lnSpc>
                <a:spcPct val="90000"/>
              </a:lnSpc>
            </a:pPr>
            <a:r>
              <a:rPr lang="en-US" sz="1600" dirty="0"/>
              <a:t>1821: Napoleon requested on his deathbed to be </a:t>
            </a:r>
            <a:br>
              <a:rPr lang="en-US" sz="1600" dirty="0"/>
            </a:br>
            <a:r>
              <a:rPr lang="en-US" sz="1600" dirty="0"/>
              <a:t>buried on the banks of the Seine (request denied).</a:t>
            </a:r>
          </a:p>
          <a:p>
            <a:pPr>
              <a:lnSpc>
                <a:spcPct val="90000"/>
              </a:lnSpc>
            </a:pPr>
            <a:r>
              <a:rPr lang="en-US" sz="1600" dirty="0"/>
              <a:t>Eiffel Tower is located along the left bank.</a:t>
            </a:r>
          </a:p>
          <a:p>
            <a:pPr>
              <a:lnSpc>
                <a:spcPct val="90000"/>
              </a:lnSpc>
            </a:pPr>
            <a:r>
              <a:rPr lang="en-US" sz="1600" dirty="0"/>
              <a:t>Important target of the Allied operation </a:t>
            </a:r>
            <a:br>
              <a:rPr lang="en-US" sz="1600" dirty="0"/>
            </a:br>
            <a:r>
              <a:rPr lang="en-US" sz="1600" dirty="0"/>
              <a:t>in 1944.</a:t>
            </a:r>
          </a:p>
        </p:txBody>
      </p:sp>
      <p:pic>
        <p:nvPicPr>
          <p:cNvPr id="1026"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929" r="2436"/>
          <a:stretch/>
        </p:blipFill>
        <p:spPr bwMode="auto">
          <a:xfrm>
            <a:off x="5756743" y="2093976"/>
            <a:ext cx="2955798" cy="4096512"/>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Audio 5">
            <a:hlinkClick r:id="" action="ppaction://media"/>
            <a:extLst>
              <a:ext uri="{FF2B5EF4-FFF2-40B4-BE49-F238E27FC236}">
                <a16:creationId xmlns:a16="http://schemas.microsoft.com/office/drawing/2014/main" id="{42D03CBB-B5DB-2A01-F84F-FF4449BB4274}"/>
              </a:ext>
            </a:extLst>
          </p:cNvPr>
          <p:cNvPicPr>
            <a:picLocks noChangeAspect="1"/>
          </p:cNvPicPr>
          <p:nvPr>
            <a:audioFile r:link="rId3"/>
            <p:extLst>
              <p:ext uri="{DAA4B4D4-6D71-4841-9C94-3DE7FCFB9230}">
                <p14:media xmlns:p14="http://schemas.microsoft.com/office/powerpoint/2010/main" r:embed="rId2"/>
              </p:ext>
            </p:extLst>
          </p:nvPr>
        </p:nvPicPr>
        <p:blipFill>
          <a:blip r:embed="rId6"/>
          <a:srcRect l="-118750" t="-118750" r="-118750" b="-118750"/>
          <a:stretch>
            <a:fillRect/>
          </a:stretch>
        </p:blipFill>
        <p:spPr>
          <a:xfrm>
            <a:off x="7004304" y="4718304"/>
            <a:ext cx="2057400" cy="2057400"/>
          </a:xfrm>
          <a:prstGeom prst="ellipse">
            <a:avLst/>
          </a:prstGeom>
        </p:spPr>
      </p:pic>
    </p:spTree>
    <p:custDataLst>
      <p:tags r:id="rId1"/>
    </p:custDataLst>
    <p:extLst>
      <p:ext uri="{BB962C8B-B14F-4D97-AF65-F5344CB8AC3E}">
        <p14:creationId xmlns:p14="http://schemas.microsoft.com/office/powerpoint/2010/main" val="3765900021"/>
      </p:ext>
    </p:extLst>
  </p:cSld>
  <p:clrMapOvr>
    <a:masterClrMapping/>
  </p:clrMapOvr>
  <mc:AlternateContent xmlns:mc="http://schemas.openxmlformats.org/markup-compatibility/2006" xmlns:p14="http://schemas.microsoft.com/office/powerpoint/2010/main">
    <mc:Choice Requires="p14">
      <p:transition spd="slow" p14:dur="2000" advTm="42112"/>
    </mc:Choice>
    <mc:Fallback xmlns="">
      <p:transition spd="slow" advTm="421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02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5" fill="hold" display="0">
                  <p:stCondLst>
                    <p:cond delay="indefinite"/>
                  </p:stCondLst>
                  <p:endCondLst>
                    <p:cond evt="onStopAudio" delay="0">
                      <p:tgtEl>
                        <p:sldTgt/>
                      </p:tgtEl>
                    </p:cond>
                  </p:endCondLst>
                </p:cTn>
                <p:tgtEl>
                  <p:spTgt spid="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Long Weekend: Risk of SCD</a:t>
            </a:r>
          </a:p>
        </p:txBody>
      </p:sp>
      <p:sp>
        <p:nvSpPr>
          <p:cNvPr id="3" name="Content Placeholder 2"/>
          <p:cNvSpPr>
            <a:spLocks noGrp="1"/>
          </p:cNvSpPr>
          <p:nvPr>
            <p:ph idx="1"/>
          </p:nvPr>
        </p:nvSpPr>
        <p:spPr/>
        <p:txBody>
          <a:bodyPr/>
          <a:lstStyle/>
          <a:p>
            <a:r>
              <a:rPr lang="en-US" b="1" dirty="0"/>
              <a:t>3-fold</a:t>
            </a:r>
            <a:r>
              <a:rPr lang="en-US" dirty="0"/>
              <a:t> higher in the 12 hours before the end of the long weekend interval</a:t>
            </a:r>
          </a:p>
          <a:p>
            <a:endParaRPr lang="en-US" dirty="0"/>
          </a:p>
          <a:p>
            <a:pPr marL="0" indent="0">
              <a:buNone/>
            </a:pPr>
            <a:endParaRPr lang="en-US" dirty="0"/>
          </a:p>
          <a:p>
            <a:r>
              <a:rPr lang="en-US" b="1" dirty="0"/>
              <a:t>1.7-fold</a:t>
            </a:r>
            <a:r>
              <a:rPr lang="en-US" dirty="0"/>
              <a:t> higher in the 12 hours starting with dialysis after the long weekend.</a:t>
            </a:r>
          </a:p>
          <a:p>
            <a:endParaRPr lang="en-US" dirty="0"/>
          </a:p>
        </p:txBody>
      </p:sp>
      <p:sp>
        <p:nvSpPr>
          <p:cNvPr id="4" name="Rectangle 3"/>
          <p:cNvSpPr/>
          <p:nvPr/>
        </p:nvSpPr>
        <p:spPr>
          <a:xfrm>
            <a:off x="4343400" y="5342752"/>
            <a:ext cx="1143000" cy="4572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1"/>
                </a:solidFill>
              </a:rPr>
              <a:t>Dialysis</a:t>
            </a:r>
          </a:p>
        </p:txBody>
      </p:sp>
      <p:cxnSp>
        <p:nvCxnSpPr>
          <p:cNvPr id="5" name="Straight Connector 4"/>
          <p:cNvCxnSpPr/>
          <p:nvPr/>
        </p:nvCxnSpPr>
        <p:spPr>
          <a:xfrm flipH="1">
            <a:off x="4343400" y="5876152"/>
            <a:ext cx="3657600" cy="0"/>
          </a:xfrm>
          <a:prstGeom prst="line">
            <a:avLst/>
          </a:prstGeom>
          <a:ln w="57150">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5789372" y="5229821"/>
            <a:ext cx="1906828" cy="646331"/>
          </a:xfrm>
          <a:prstGeom prst="rect">
            <a:avLst/>
          </a:prstGeom>
          <a:noFill/>
        </p:spPr>
        <p:txBody>
          <a:bodyPr wrap="square" rtlCol="0">
            <a:spAutoFit/>
          </a:bodyPr>
          <a:lstStyle/>
          <a:p>
            <a:r>
              <a:rPr lang="en-US" dirty="0">
                <a:solidFill>
                  <a:schemeClr val="accent1"/>
                </a:solidFill>
              </a:rPr>
              <a:t>12 hours after dialysis start</a:t>
            </a:r>
          </a:p>
        </p:txBody>
      </p:sp>
      <p:sp>
        <p:nvSpPr>
          <p:cNvPr id="9" name="TextBox 8"/>
          <p:cNvSpPr txBox="1"/>
          <p:nvPr/>
        </p:nvSpPr>
        <p:spPr>
          <a:xfrm>
            <a:off x="5798896" y="5830669"/>
            <a:ext cx="1386230" cy="646331"/>
          </a:xfrm>
          <a:prstGeom prst="rect">
            <a:avLst/>
          </a:prstGeom>
          <a:noFill/>
        </p:spPr>
        <p:txBody>
          <a:bodyPr wrap="square" rtlCol="0">
            <a:spAutoFit/>
          </a:bodyPr>
          <a:lstStyle/>
          <a:p>
            <a:r>
              <a:rPr lang="en-US" dirty="0">
                <a:solidFill>
                  <a:schemeClr val="accent1"/>
                </a:solidFill>
              </a:rPr>
              <a:t>1.7X higher risk of SCD</a:t>
            </a:r>
          </a:p>
        </p:txBody>
      </p:sp>
      <p:sp>
        <p:nvSpPr>
          <p:cNvPr id="11" name="Rectangle 10"/>
          <p:cNvSpPr/>
          <p:nvPr/>
        </p:nvSpPr>
        <p:spPr>
          <a:xfrm>
            <a:off x="4386944" y="3114675"/>
            <a:ext cx="1143000" cy="4572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1"/>
                </a:solidFill>
              </a:rPr>
              <a:t>Dialysis</a:t>
            </a:r>
          </a:p>
        </p:txBody>
      </p:sp>
      <p:sp>
        <p:nvSpPr>
          <p:cNvPr id="12" name="TextBox 11"/>
          <p:cNvSpPr txBox="1"/>
          <p:nvPr/>
        </p:nvSpPr>
        <p:spPr>
          <a:xfrm>
            <a:off x="1415144" y="2971800"/>
            <a:ext cx="1671163" cy="369332"/>
          </a:xfrm>
          <a:prstGeom prst="rect">
            <a:avLst/>
          </a:prstGeom>
          <a:noFill/>
        </p:spPr>
        <p:txBody>
          <a:bodyPr wrap="none" rtlCol="0">
            <a:spAutoFit/>
          </a:bodyPr>
          <a:lstStyle/>
          <a:p>
            <a:r>
              <a:rPr lang="en-US" dirty="0">
                <a:solidFill>
                  <a:schemeClr val="accent1"/>
                </a:solidFill>
              </a:rPr>
              <a:t>12 hours before</a:t>
            </a:r>
          </a:p>
        </p:txBody>
      </p:sp>
      <p:sp>
        <p:nvSpPr>
          <p:cNvPr id="13" name="TextBox 12"/>
          <p:cNvSpPr txBox="1"/>
          <p:nvPr/>
        </p:nvSpPr>
        <p:spPr>
          <a:xfrm>
            <a:off x="1415144" y="3297793"/>
            <a:ext cx="2125903" cy="369332"/>
          </a:xfrm>
          <a:prstGeom prst="rect">
            <a:avLst/>
          </a:prstGeom>
          <a:noFill/>
        </p:spPr>
        <p:txBody>
          <a:bodyPr wrap="none" rtlCol="0">
            <a:spAutoFit/>
          </a:bodyPr>
          <a:lstStyle/>
          <a:p>
            <a:r>
              <a:rPr lang="en-US" dirty="0">
                <a:solidFill>
                  <a:schemeClr val="accent1"/>
                </a:solidFill>
              </a:rPr>
              <a:t>3X higher risk of SCD</a:t>
            </a:r>
          </a:p>
        </p:txBody>
      </p:sp>
      <p:cxnSp>
        <p:nvCxnSpPr>
          <p:cNvPr id="14" name="Straight Connector 13"/>
          <p:cNvCxnSpPr/>
          <p:nvPr/>
        </p:nvCxnSpPr>
        <p:spPr>
          <a:xfrm flipH="1">
            <a:off x="1491344" y="3343275"/>
            <a:ext cx="2895600" cy="0"/>
          </a:xfrm>
          <a:prstGeom prst="line">
            <a:avLst/>
          </a:prstGeom>
          <a:ln w="57150">
            <a:headEnd type="triangle" w="med" len="med"/>
            <a:tailEnd type="none" w="med" len="med"/>
          </a:ln>
        </p:spPr>
        <p:style>
          <a:lnRef idx="1">
            <a:schemeClr val="accent1"/>
          </a:lnRef>
          <a:fillRef idx="0">
            <a:schemeClr val="accent1"/>
          </a:fillRef>
          <a:effectRef idx="0">
            <a:schemeClr val="accent1"/>
          </a:effectRef>
          <a:fontRef idx="minor">
            <a:schemeClr val="tx1"/>
          </a:fontRef>
        </p:style>
      </p:cxnSp>
      <p:pic>
        <p:nvPicPr>
          <p:cNvPr id="25" name="Audio 24">
            <a:hlinkClick r:id="" action="ppaction://media"/>
            <a:extLst>
              <a:ext uri="{FF2B5EF4-FFF2-40B4-BE49-F238E27FC236}">
                <a16:creationId xmlns:a16="http://schemas.microsoft.com/office/drawing/2014/main" id="{E2A3F813-2F61-C604-90D0-DFD3662544FA}"/>
              </a:ext>
            </a:extLst>
          </p:cNvPr>
          <p:cNvPicPr>
            <a:picLocks noChangeAspect="1"/>
          </p:cNvPicPr>
          <p:nvPr>
            <a:audioFile r:link="rId3"/>
            <p:extLst>
              <p:ext uri="{DAA4B4D4-6D71-4841-9C94-3DE7FCFB9230}">
                <p14:media xmlns:p14="http://schemas.microsoft.com/office/powerpoint/2010/main" r:embed="rId2"/>
              </p:ext>
            </p:extLst>
          </p:nvPr>
        </p:nvPicPr>
        <p:blipFill>
          <a:blip r:embed="rId5"/>
          <a:srcRect l="-118750" t="-118750" r="-118750" b="-118750"/>
          <a:stretch>
            <a:fillRect/>
          </a:stretch>
        </p:blipFill>
        <p:spPr>
          <a:xfrm>
            <a:off x="7004304" y="4718304"/>
            <a:ext cx="2057400" cy="2057400"/>
          </a:xfrm>
          <a:prstGeom prst="ellipse">
            <a:avLst/>
          </a:prstGeom>
        </p:spPr>
      </p:pic>
    </p:spTree>
    <p:custDataLst>
      <p:tags r:id="rId1"/>
    </p:custDataLst>
    <p:extLst>
      <p:ext uri="{BB962C8B-B14F-4D97-AF65-F5344CB8AC3E}">
        <p14:creationId xmlns:p14="http://schemas.microsoft.com/office/powerpoint/2010/main" val="2130346385"/>
      </p:ext>
    </p:extLst>
  </p:cSld>
  <p:clrMapOvr>
    <a:masterClrMapping/>
  </p:clrMapOvr>
  <mc:AlternateContent xmlns:mc="http://schemas.openxmlformats.org/markup-compatibility/2006" xmlns:p14="http://schemas.microsoft.com/office/powerpoint/2010/main">
    <mc:Choice Requires="p14">
      <p:transition spd="slow" p14:dur="2000" advTm="20581"/>
    </mc:Choice>
    <mc:Fallback xmlns="">
      <p:transition spd="slow" advTm="205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25"/>
                </p:tgtEl>
              </p:cMediaNode>
            </p:audio>
          </p:childTnLst>
        </p:cTn>
      </p:par>
    </p:tnLst>
    <p:bldLst>
      <p:bldP spid="4" grpId="0" animBg="1"/>
      <p:bldP spid="8" grpId="0"/>
      <p:bldP spid="9" grpId="0"/>
      <p:bldP spid="11" grpId="0" animBg="1"/>
      <p:bldP spid="12" grpId="0"/>
      <p:bldP spid="13"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71350" y="762001"/>
            <a:ext cx="4000647" cy="1708242"/>
          </a:xfrm>
        </p:spPr>
        <p:txBody>
          <a:bodyPr anchor="ctr">
            <a:normAutofit/>
          </a:bodyPr>
          <a:lstStyle/>
          <a:p>
            <a:r>
              <a:rPr lang="en-US" sz="3500"/>
              <a:t>Why the higher risk?</a:t>
            </a:r>
          </a:p>
        </p:txBody>
      </p:sp>
      <p:sp>
        <p:nvSpPr>
          <p:cNvPr id="3" name="Content Placeholder 2"/>
          <p:cNvSpPr>
            <a:spLocks noGrp="1"/>
          </p:cNvSpPr>
          <p:nvPr>
            <p:ph idx="1"/>
          </p:nvPr>
        </p:nvSpPr>
        <p:spPr>
          <a:xfrm>
            <a:off x="571350" y="2470244"/>
            <a:ext cx="4000647" cy="3769835"/>
          </a:xfrm>
        </p:spPr>
        <p:txBody>
          <a:bodyPr anchor="ctr">
            <a:normAutofit/>
          </a:bodyPr>
          <a:lstStyle/>
          <a:p>
            <a:r>
              <a:rPr lang="en-US" sz="1700"/>
              <a:t>Probably due to electrolyte abnormalities, particularly potassium.</a:t>
            </a:r>
          </a:p>
          <a:p>
            <a:endParaRPr lang="en-US" sz="1700"/>
          </a:p>
          <a:p>
            <a:r>
              <a:rPr lang="en-US" sz="1700"/>
              <a:t>Before dialysis: </a:t>
            </a:r>
            <a:r>
              <a:rPr lang="en-US" sz="1700" b="1"/>
              <a:t>hyperkalemia</a:t>
            </a:r>
          </a:p>
          <a:p>
            <a:r>
              <a:rPr lang="en-US" sz="1700"/>
              <a:t>After dialysis: </a:t>
            </a:r>
            <a:r>
              <a:rPr lang="en-US" sz="1700" b="1"/>
              <a:t>hypokalemia</a:t>
            </a:r>
          </a:p>
        </p:txBody>
      </p:sp>
      <p:pic>
        <p:nvPicPr>
          <p:cNvPr id="5" name="Picture 4">
            <a:extLst>
              <a:ext uri="{FF2B5EF4-FFF2-40B4-BE49-F238E27FC236}">
                <a16:creationId xmlns:a16="http://schemas.microsoft.com/office/drawing/2014/main" id="{D512DB48-4A74-DBA5-8A3C-86D3EC3C7DDA}"/>
              </a:ext>
            </a:extLst>
          </p:cNvPr>
          <p:cNvPicPr>
            <a:picLocks noChangeAspect="1"/>
          </p:cNvPicPr>
          <p:nvPr/>
        </p:nvPicPr>
        <p:blipFill rotWithShape="1">
          <a:blip r:embed="rId5"/>
          <a:srcRect l="16414" r="50823" b="-1"/>
          <a:stretch/>
        </p:blipFill>
        <p:spPr>
          <a:xfrm>
            <a:off x="5143347" y="-10886"/>
            <a:ext cx="4000653" cy="6868886"/>
          </a:xfrm>
          <a:prstGeom prst="rect">
            <a:avLst/>
          </a:prstGeom>
          <a:effectLst>
            <a:outerShdw blurRad="127000" dist="50800" dir="10800000" sx="99000" sy="99000" algn="r" rotWithShape="0">
              <a:prstClr val="black">
                <a:alpha val="40000"/>
              </a:prstClr>
            </a:outerShdw>
          </a:effectLst>
        </p:spPr>
      </p:pic>
      <p:pic>
        <p:nvPicPr>
          <p:cNvPr id="13" name="Audio 12">
            <a:hlinkClick r:id="" action="ppaction://media"/>
            <a:extLst>
              <a:ext uri="{FF2B5EF4-FFF2-40B4-BE49-F238E27FC236}">
                <a16:creationId xmlns:a16="http://schemas.microsoft.com/office/drawing/2014/main" id="{EF0CF6E2-4D3B-4433-2EAB-90339000FC7F}"/>
              </a:ext>
            </a:extLst>
          </p:cNvPr>
          <p:cNvPicPr>
            <a:picLocks noChangeAspect="1"/>
          </p:cNvPicPr>
          <p:nvPr>
            <a:audioFile r:link="rId3"/>
            <p:extLst>
              <p:ext uri="{DAA4B4D4-6D71-4841-9C94-3DE7FCFB9230}">
                <p14:media xmlns:p14="http://schemas.microsoft.com/office/powerpoint/2010/main" r:embed="rId2"/>
              </p:ext>
            </p:extLst>
          </p:nvPr>
        </p:nvPicPr>
        <p:blipFill>
          <a:blip r:embed="rId6"/>
          <a:srcRect l="-118750" t="-118750" r="-118750" b="-118750"/>
          <a:stretch>
            <a:fillRect/>
          </a:stretch>
        </p:blipFill>
        <p:spPr>
          <a:xfrm>
            <a:off x="7004304" y="4718304"/>
            <a:ext cx="2057400" cy="2057400"/>
          </a:xfrm>
          <a:prstGeom prst="ellipse">
            <a:avLst/>
          </a:prstGeom>
        </p:spPr>
      </p:pic>
    </p:spTree>
    <p:custDataLst>
      <p:tags r:id="rId1"/>
    </p:custDataLst>
    <p:extLst>
      <p:ext uri="{BB962C8B-B14F-4D97-AF65-F5344CB8AC3E}">
        <p14:creationId xmlns:p14="http://schemas.microsoft.com/office/powerpoint/2010/main" val="3352105505"/>
      </p:ext>
    </p:extLst>
  </p:cSld>
  <p:clrMapOvr>
    <a:masterClrMapping/>
  </p:clrMapOvr>
  <mc:AlternateContent xmlns:mc="http://schemas.openxmlformats.org/markup-compatibility/2006" xmlns:p14="http://schemas.microsoft.com/office/powerpoint/2010/main">
    <mc:Choice Requires="p14">
      <p:transition spd="slow" p14:dur="2000" advTm="26829"/>
    </mc:Choice>
    <mc:Fallback xmlns="">
      <p:transition spd="slow" advTm="268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13"/>
                </p:tgtEl>
              </p:cMediaNode>
            </p:audio>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Dialysis Vintage</a:t>
            </a:r>
            <a:br>
              <a:rPr lang="en-US" dirty="0"/>
            </a:br>
            <a:r>
              <a:rPr lang="en-US" sz="2200" dirty="0"/>
              <a:t>(How Many Years on Dialysis)</a:t>
            </a:r>
          </a:p>
        </p:txBody>
      </p:sp>
      <p:sp>
        <p:nvSpPr>
          <p:cNvPr id="3" name="Content Placeholder 2"/>
          <p:cNvSpPr>
            <a:spLocks noGrp="1"/>
          </p:cNvSpPr>
          <p:nvPr>
            <p:ph idx="1"/>
          </p:nvPr>
        </p:nvSpPr>
        <p:spPr/>
        <p:txBody>
          <a:bodyPr/>
          <a:lstStyle/>
          <a:p>
            <a:pPr marL="0" indent="0">
              <a:buNone/>
            </a:pPr>
            <a:r>
              <a:rPr lang="en-US" u="sng" dirty="0"/>
              <a:t>USRDS cohort study (1995 – 1999)</a:t>
            </a:r>
          </a:p>
          <a:p>
            <a:r>
              <a:rPr lang="en-US" dirty="0"/>
              <a:t>Rates of SCD increases with number of years on dialysis.</a:t>
            </a:r>
          </a:p>
          <a:p>
            <a:r>
              <a:rPr lang="en-US" b="1" dirty="0"/>
              <a:t>2 years</a:t>
            </a:r>
            <a:r>
              <a:rPr lang="en-US" dirty="0"/>
              <a:t>: 93 events/1000 patient-years</a:t>
            </a:r>
          </a:p>
          <a:p>
            <a:r>
              <a:rPr lang="en-US" b="1" dirty="0"/>
              <a:t>5 years</a:t>
            </a:r>
            <a:r>
              <a:rPr lang="en-US" dirty="0"/>
              <a:t>: 164 events/1000 patient-years</a:t>
            </a:r>
          </a:p>
        </p:txBody>
      </p:sp>
      <p:pic>
        <p:nvPicPr>
          <p:cNvPr id="7" name="Audio 6">
            <a:hlinkClick r:id="" action="ppaction://media"/>
            <a:extLst>
              <a:ext uri="{FF2B5EF4-FFF2-40B4-BE49-F238E27FC236}">
                <a16:creationId xmlns:a16="http://schemas.microsoft.com/office/drawing/2014/main" id="{2B4F2EC5-4A09-539B-8EFC-E23794EABC30}"/>
              </a:ext>
            </a:extLst>
          </p:cNvPr>
          <p:cNvPicPr>
            <a:picLocks noChangeAspect="1"/>
          </p:cNvPicPr>
          <p:nvPr>
            <a:audioFile r:link="rId3"/>
            <p:extLst>
              <p:ext uri="{DAA4B4D4-6D71-4841-9C94-3DE7FCFB9230}">
                <p14:media xmlns:p14="http://schemas.microsoft.com/office/powerpoint/2010/main" r:embed="rId2"/>
              </p:ext>
            </p:extLst>
          </p:nvPr>
        </p:nvPicPr>
        <p:blipFill>
          <a:blip r:embed="rId5"/>
          <a:srcRect l="-118750" t="-118750" r="-118750" b="-118750"/>
          <a:stretch>
            <a:fillRect/>
          </a:stretch>
        </p:blipFill>
        <p:spPr>
          <a:xfrm>
            <a:off x="7004304" y="4718304"/>
            <a:ext cx="2057400" cy="2057400"/>
          </a:xfrm>
          <a:prstGeom prst="ellipse">
            <a:avLst/>
          </a:prstGeom>
        </p:spPr>
      </p:pic>
    </p:spTree>
    <p:custDataLst>
      <p:tags r:id="rId1"/>
    </p:custDataLst>
    <p:extLst>
      <p:ext uri="{BB962C8B-B14F-4D97-AF65-F5344CB8AC3E}">
        <p14:creationId xmlns:p14="http://schemas.microsoft.com/office/powerpoint/2010/main" val="4176480267"/>
      </p:ext>
    </p:extLst>
  </p:cSld>
  <p:clrMapOvr>
    <a:masterClrMapping/>
  </p:clrMapOvr>
  <mc:AlternateContent xmlns:mc="http://schemas.openxmlformats.org/markup-compatibility/2006" xmlns:p14="http://schemas.microsoft.com/office/powerpoint/2010/main">
    <mc:Choice Requires="p14">
      <p:transition spd="slow" p14:dur="2000" advTm="29755"/>
    </mc:Choice>
    <mc:Fallback xmlns="">
      <p:transition spd="slow" advTm="297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7"/>
                </p:tgtEl>
              </p:cMediaNode>
            </p:audio>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Dialysis prescription</a:t>
            </a:r>
          </a:p>
        </p:txBody>
      </p:sp>
      <p:sp>
        <p:nvSpPr>
          <p:cNvPr id="3" name="Content Placeholder 2"/>
          <p:cNvSpPr>
            <a:spLocks noGrp="1"/>
          </p:cNvSpPr>
          <p:nvPr>
            <p:ph idx="1"/>
          </p:nvPr>
        </p:nvSpPr>
        <p:spPr>
          <a:xfrm>
            <a:off x="813707" y="1600200"/>
            <a:ext cx="7949293" cy="4525963"/>
          </a:xfrm>
        </p:spPr>
        <p:txBody>
          <a:bodyPr>
            <a:normAutofit fontScale="92500" lnSpcReduction="10000"/>
          </a:bodyPr>
          <a:lstStyle/>
          <a:p>
            <a:pPr marL="0" indent="0">
              <a:buNone/>
            </a:pPr>
            <a:r>
              <a:rPr lang="en-US" sz="2600" u="sng" dirty="0" err="1"/>
              <a:t>Jadoul</a:t>
            </a:r>
            <a:r>
              <a:rPr lang="en-US" sz="2600" u="sng" dirty="0"/>
              <a:t> et al. Clin J Am </a:t>
            </a:r>
            <a:r>
              <a:rPr lang="en-US" sz="2600" u="sng" dirty="0" err="1"/>
              <a:t>Soc</a:t>
            </a:r>
            <a:r>
              <a:rPr lang="en-US" sz="2600" u="sng" dirty="0"/>
              <a:t> </a:t>
            </a:r>
            <a:r>
              <a:rPr lang="en-US" sz="2600" u="sng" dirty="0" err="1"/>
              <a:t>Nephro</a:t>
            </a:r>
            <a:r>
              <a:rPr lang="en-US" sz="2600" u="sng" dirty="0"/>
              <a:t> 2012;7(5): 765-774.</a:t>
            </a:r>
          </a:p>
          <a:p>
            <a:r>
              <a:rPr lang="en-US" sz="2800" dirty="0"/>
              <a:t>Prospective, observational study.</a:t>
            </a:r>
          </a:p>
          <a:p>
            <a:r>
              <a:rPr lang="en-US" sz="2800" dirty="0"/>
              <a:t>N=37,765 hemodialysis pts from 930 dialysis facilities. </a:t>
            </a:r>
          </a:p>
          <a:p>
            <a:pPr marL="0" indent="0">
              <a:buNone/>
            </a:pPr>
            <a:endParaRPr lang="en-US" sz="2600" i="1" dirty="0"/>
          </a:p>
          <a:p>
            <a:pPr marL="0" indent="0">
              <a:buNone/>
            </a:pPr>
            <a:r>
              <a:rPr lang="en-US" sz="2600" i="1" dirty="0"/>
              <a:t>Risk factors</a:t>
            </a:r>
          </a:p>
          <a:p>
            <a:r>
              <a:rPr lang="en-US" sz="2600" b="1" dirty="0"/>
              <a:t>Dialysate</a:t>
            </a:r>
            <a:r>
              <a:rPr lang="en-US" sz="2600" dirty="0"/>
              <a:t>: Low potassium, low calcium</a:t>
            </a:r>
          </a:p>
          <a:p>
            <a:pPr lvl="1"/>
            <a:r>
              <a:rPr lang="en-US" sz="2600" dirty="0"/>
              <a:t>2-fold increase in sudden death for patients dialyzed with a potassium bath &lt; 2 </a:t>
            </a:r>
            <a:r>
              <a:rPr lang="en-US" sz="2600" dirty="0" err="1"/>
              <a:t>mEq</a:t>
            </a:r>
            <a:r>
              <a:rPr lang="en-US" sz="2600" dirty="0"/>
              <a:t>/L.</a:t>
            </a:r>
          </a:p>
          <a:p>
            <a:r>
              <a:rPr lang="en-US" sz="2600" b="1" dirty="0"/>
              <a:t>High fluid removal </a:t>
            </a:r>
            <a:r>
              <a:rPr lang="en-US" sz="2600" dirty="0"/>
              <a:t>(&gt; 5.7% of post-dialysis weight)</a:t>
            </a:r>
          </a:p>
          <a:p>
            <a:r>
              <a:rPr lang="en-US" sz="2600" b="1" dirty="0"/>
              <a:t>Treatment time </a:t>
            </a:r>
            <a:r>
              <a:rPr lang="en-US" sz="2600" dirty="0"/>
              <a:t>&lt; 3.5 hours</a:t>
            </a:r>
          </a:p>
          <a:p>
            <a:r>
              <a:rPr lang="en-US" sz="2600" b="1" dirty="0"/>
              <a:t>Low </a:t>
            </a:r>
            <a:r>
              <a:rPr lang="en-US" sz="2600" b="1" dirty="0" err="1"/>
              <a:t>Kt</a:t>
            </a:r>
            <a:r>
              <a:rPr lang="en-US" sz="2600" b="1" dirty="0"/>
              <a:t>/V </a:t>
            </a:r>
            <a:r>
              <a:rPr lang="en-US" sz="2600" dirty="0"/>
              <a:t>(measure of how well we clean the blood)</a:t>
            </a:r>
          </a:p>
        </p:txBody>
      </p:sp>
      <p:pic>
        <p:nvPicPr>
          <p:cNvPr id="14" name="Audio 13">
            <a:hlinkClick r:id="" action="ppaction://media"/>
            <a:extLst>
              <a:ext uri="{FF2B5EF4-FFF2-40B4-BE49-F238E27FC236}">
                <a16:creationId xmlns:a16="http://schemas.microsoft.com/office/drawing/2014/main" id="{E0C865B2-5415-C530-176E-BF0073E64E72}"/>
              </a:ext>
            </a:extLst>
          </p:cNvPr>
          <p:cNvPicPr>
            <a:picLocks noChangeAspect="1"/>
          </p:cNvPicPr>
          <p:nvPr>
            <a:audioFile r:link="rId3"/>
            <p:extLst>
              <p:ext uri="{DAA4B4D4-6D71-4841-9C94-3DE7FCFB9230}">
                <p14:media xmlns:p14="http://schemas.microsoft.com/office/powerpoint/2010/main" r:embed="rId2"/>
              </p:ext>
            </p:extLst>
          </p:nvPr>
        </p:nvPicPr>
        <p:blipFill>
          <a:blip r:embed="rId5"/>
          <a:srcRect l="-118750" t="-118750" r="-118750" b="-118750"/>
          <a:stretch>
            <a:fillRect/>
          </a:stretch>
        </p:blipFill>
        <p:spPr>
          <a:xfrm>
            <a:off x="7004304" y="4718304"/>
            <a:ext cx="2057400" cy="2057400"/>
          </a:xfrm>
          <a:prstGeom prst="ellipse">
            <a:avLst/>
          </a:prstGeom>
        </p:spPr>
      </p:pic>
    </p:spTree>
    <p:custDataLst>
      <p:tags r:id="rId1"/>
    </p:custDataLst>
    <p:extLst>
      <p:ext uri="{BB962C8B-B14F-4D97-AF65-F5344CB8AC3E}">
        <p14:creationId xmlns:p14="http://schemas.microsoft.com/office/powerpoint/2010/main" val="3121064874"/>
      </p:ext>
    </p:extLst>
  </p:cSld>
  <p:clrMapOvr>
    <a:masterClrMapping/>
  </p:clrMapOvr>
  <mc:AlternateContent xmlns:mc="http://schemas.openxmlformats.org/markup-compatibility/2006" xmlns:p14="http://schemas.microsoft.com/office/powerpoint/2010/main">
    <mc:Choice Requires="p14">
      <p:transition spd="slow" p14:dur="2000" advTm="36983"/>
    </mc:Choice>
    <mc:Fallback xmlns="">
      <p:transition spd="slow" advTm="369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1" fill="hold" display="0">
                  <p:stCondLst>
                    <p:cond delay="indefinite"/>
                  </p:stCondLst>
                  <p:endCondLst>
                    <p:cond evt="onStopAudio" delay="0">
                      <p:tgtEl>
                        <p:sldTgt/>
                      </p:tgtEl>
                    </p:cond>
                  </p:endCondLst>
                </p:cTn>
                <p:tgtEl>
                  <p:spTgt spid="14"/>
                </p:tgtEl>
              </p:cMediaNode>
            </p:audio>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Medications</a:t>
            </a:r>
          </a:p>
        </p:txBody>
      </p:sp>
      <p:sp>
        <p:nvSpPr>
          <p:cNvPr id="3" name="Content Placeholder 2"/>
          <p:cNvSpPr>
            <a:spLocks noGrp="1"/>
          </p:cNvSpPr>
          <p:nvPr>
            <p:ph idx="1"/>
          </p:nvPr>
        </p:nvSpPr>
        <p:spPr/>
        <p:txBody>
          <a:bodyPr/>
          <a:lstStyle/>
          <a:p>
            <a:r>
              <a:rPr lang="en-US" dirty="0"/>
              <a:t>May increase risk of sudden death.</a:t>
            </a:r>
          </a:p>
          <a:p>
            <a:r>
              <a:rPr lang="en-US" dirty="0"/>
              <a:t>Probable mechanism: Prolonged QT-interval</a:t>
            </a:r>
          </a:p>
          <a:p>
            <a:pPr marL="457200" lvl="1" indent="0">
              <a:buNone/>
            </a:pPr>
            <a:endParaRPr lang="en-US" dirty="0"/>
          </a:p>
        </p:txBody>
      </p:sp>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57400" y="3048000"/>
            <a:ext cx="4419600" cy="36419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Audio 9">
            <a:hlinkClick r:id="" action="ppaction://media"/>
            <a:extLst>
              <a:ext uri="{FF2B5EF4-FFF2-40B4-BE49-F238E27FC236}">
                <a16:creationId xmlns:a16="http://schemas.microsoft.com/office/drawing/2014/main" id="{99EC854C-74C6-2011-E581-9C811B726797}"/>
              </a:ext>
            </a:extLst>
          </p:cNvPr>
          <p:cNvPicPr>
            <a:picLocks noChangeAspect="1"/>
          </p:cNvPicPr>
          <p:nvPr>
            <a:audioFile r:link="rId3"/>
            <p:extLst>
              <p:ext uri="{DAA4B4D4-6D71-4841-9C94-3DE7FCFB9230}">
                <p14:media xmlns:p14="http://schemas.microsoft.com/office/powerpoint/2010/main" r:embed="rId2"/>
              </p:ext>
            </p:extLst>
          </p:nvPr>
        </p:nvPicPr>
        <p:blipFill>
          <a:blip r:embed="rId6"/>
          <a:srcRect l="-118750" t="-118750" r="-118750" b="-118750"/>
          <a:stretch>
            <a:fillRect/>
          </a:stretch>
        </p:blipFill>
        <p:spPr>
          <a:xfrm>
            <a:off x="7004304" y="4718304"/>
            <a:ext cx="2057400" cy="2057400"/>
          </a:xfrm>
          <a:prstGeom prst="ellipse">
            <a:avLst/>
          </a:prstGeom>
        </p:spPr>
      </p:pic>
    </p:spTree>
    <p:custDataLst>
      <p:tags r:id="rId1"/>
    </p:custDataLst>
    <p:extLst>
      <p:ext uri="{BB962C8B-B14F-4D97-AF65-F5344CB8AC3E}">
        <p14:creationId xmlns:p14="http://schemas.microsoft.com/office/powerpoint/2010/main" val="2965842898"/>
      </p:ext>
    </p:extLst>
  </p:cSld>
  <p:clrMapOvr>
    <a:masterClrMapping/>
  </p:clrMapOvr>
  <mc:AlternateContent xmlns:mc="http://schemas.openxmlformats.org/markup-compatibility/2006" xmlns:p14="http://schemas.microsoft.com/office/powerpoint/2010/main">
    <mc:Choice Requires="p14">
      <p:transition spd="slow" p14:dur="2000" advTm="10358"/>
    </mc:Choice>
    <mc:Fallback xmlns="">
      <p:transition spd="slow" advTm="103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10"/>
                </p:tgtEl>
              </p:cMediaNode>
            </p:audio>
          </p:childTnLst>
        </p:cTn>
      </p:par>
    </p:tnLst>
    <p:bldLst>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QT Interval</a:t>
            </a:r>
          </a:p>
        </p:txBody>
      </p:sp>
      <p:sp>
        <p:nvSpPr>
          <p:cNvPr id="3" name="Content Placeholder 2"/>
          <p:cNvSpPr>
            <a:spLocks noGrp="1"/>
          </p:cNvSpPr>
          <p:nvPr>
            <p:ph idx="1"/>
          </p:nvPr>
        </p:nvSpPr>
        <p:spPr/>
        <p:txBody>
          <a:bodyPr/>
          <a:lstStyle/>
          <a:p>
            <a:r>
              <a:rPr lang="en-US" dirty="0"/>
              <a:t>Time it takes for the electrical system to fire an impulse through the ventricles and then recharge.</a:t>
            </a:r>
          </a:p>
          <a:p>
            <a:pPr lvl="1"/>
            <a:r>
              <a:rPr lang="en-US" dirty="0"/>
              <a:t>That is, time it takes for the heart muscle to contract and then recover.</a:t>
            </a:r>
          </a:p>
          <a:p>
            <a:r>
              <a:rPr lang="en-US" dirty="0"/>
              <a:t>&gt; 480 milliseconds: Risk of ventricular fibrillation.</a:t>
            </a:r>
          </a:p>
        </p:txBody>
      </p:sp>
      <p:pic>
        <p:nvPicPr>
          <p:cNvPr id="6" name="Audio 5">
            <a:hlinkClick r:id="" action="ppaction://media"/>
            <a:extLst>
              <a:ext uri="{FF2B5EF4-FFF2-40B4-BE49-F238E27FC236}">
                <a16:creationId xmlns:a16="http://schemas.microsoft.com/office/drawing/2014/main" id="{5707A1D2-1AA2-F040-6E53-B3E050E82DB3}"/>
              </a:ext>
            </a:extLst>
          </p:cNvPr>
          <p:cNvPicPr>
            <a:picLocks noChangeAspect="1"/>
          </p:cNvPicPr>
          <p:nvPr>
            <a:audioFile r:link="rId3"/>
            <p:extLst>
              <p:ext uri="{DAA4B4D4-6D71-4841-9C94-3DE7FCFB9230}">
                <p14:media xmlns:p14="http://schemas.microsoft.com/office/powerpoint/2010/main" r:embed="rId2"/>
              </p:ext>
            </p:extLst>
          </p:nvPr>
        </p:nvPicPr>
        <p:blipFill>
          <a:blip r:embed="rId5"/>
          <a:srcRect l="-118750" t="-118750" r="-118750" b="-118750"/>
          <a:stretch>
            <a:fillRect/>
          </a:stretch>
        </p:blipFill>
        <p:spPr>
          <a:xfrm>
            <a:off x="7004304" y="4718304"/>
            <a:ext cx="2057400" cy="2057400"/>
          </a:xfrm>
          <a:prstGeom prst="ellipse">
            <a:avLst/>
          </a:prstGeom>
        </p:spPr>
      </p:pic>
    </p:spTree>
    <p:custDataLst>
      <p:tags r:id="rId1"/>
    </p:custDataLst>
    <p:extLst>
      <p:ext uri="{BB962C8B-B14F-4D97-AF65-F5344CB8AC3E}">
        <p14:creationId xmlns:p14="http://schemas.microsoft.com/office/powerpoint/2010/main" val="244210508"/>
      </p:ext>
    </p:extLst>
  </p:cSld>
  <p:clrMapOvr>
    <a:masterClrMapping/>
  </p:clrMapOvr>
  <mc:AlternateContent xmlns:mc="http://schemas.openxmlformats.org/markup-compatibility/2006" xmlns:p14="http://schemas.microsoft.com/office/powerpoint/2010/main">
    <mc:Choice Requires="p14">
      <p:transition spd="slow" p14:dur="2000" advTm="17646"/>
    </mc:Choice>
    <mc:Fallback xmlns="">
      <p:transition spd="slow" advTm="176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6"/>
                </p:tgtEl>
              </p:cMediaNode>
            </p:audio>
          </p:childTnLst>
        </p:cTn>
      </p:par>
    </p:tnLst>
    <p:bldLst>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Medications that Prolong QT-interval</a:t>
            </a:r>
          </a:p>
        </p:txBody>
      </p:sp>
      <p:sp>
        <p:nvSpPr>
          <p:cNvPr id="3" name="Content Placeholder 2"/>
          <p:cNvSpPr>
            <a:spLocks noGrp="1"/>
          </p:cNvSpPr>
          <p:nvPr>
            <p:ph idx="1"/>
          </p:nvPr>
        </p:nvSpPr>
        <p:spPr/>
        <p:txBody>
          <a:bodyPr/>
          <a:lstStyle/>
          <a:p>
            <a:r>
              <a:rPr lang="en-US" dirty="0"/>
              <a:t>Levofloxacin, Ciprofloxacin, Erythromycin, Bactrim, Fluconazole</a:t>
            </a:r>
          </a:p>
          <a:p>
            <a:r>
              <a:rPr lang="en-US" dirty="0"/>
              <a:t>Sertraline, Lithium, Trazodone</a:t>
            </a:r>
          </a:p>
          <a:p>
            <a:r>
              <a:rPr lang="en-US" dirty="0"/>
              <a:t>Amitriptyline, Nortriptyline, Methadone</a:t>
            </a:r>
          </a:p>
          <a:p>
            <a:r>
              <a:rPr lang="en-US" dirty="0"/>
              <a:t>Amiodarone</a:t>
            </a:r>
          </a:p>
          <a:p>
            <a:r>
              <a:rPr lang="en-US" dirty="0"/>
              <a:t>Among many others!</a:t>
            </a:r>
          </a:p>
        </p:txBody>
      </p:sp>
      <p:pic>
        <p:nvPicPr>
          <p:cNvPr id="10" name="Audio 9">
            <a:hlinkClick r:id="" action="ppaction://media"/>
            <a:extLst>
              <a:ext uri="{FF2B5EF4-FFF2-40B4-BE49-F238E27FC236}">
                <a16:creationId xmlns:a16="http://schemas.microsoft.com/office/drawing/2014/main" id="{4DCE0A83-BF01-2643-66D6-E598913255CB}"/>
              </a:ext>
            </a:extLst>
          </p:cNvPr>
          <p:cNvPicPr>
            <a:picLocks noChangeAspect="1"/>
          </p:cNvPicPr>
          <p:nvPr>
            <a:audioFile r:link="rId3"/>
            <p:extLst>
              <p:ext uri="{DAA4B4D4-6D71-4841-9C94-3DE7FCFB9230}">
                <p14:media xmlns:p14="http://schemas.microsoft.com/office/powerpoint/2010/main" r:embed="rId2"/>
              </p:ext>
            </p:extLst>
          </p:nvPr>
        </p:nvPicPr>
        <p:blipFill>
          <a:blip r:embed="rId5"/>
          <a:srcRect l="-118750" t="-118750" r="-118750" b="-118750"/>
          <a:stretch>
            <a:fillRect/>
          </a:stretch>
        </p:blipFill>
        <p:spPr>
          <a:xfrm>
            <a:off x="7004304" y="4718304"/>
            <a:ext cx="2057400" cy="2057400"/>
          </a:xfrm>
          <a:prstGeom prst="ellipse">
            <a:avLst/>
          </a:prstGeom>
        </p:spPr>
      </p:pic>
    </p:spTree>
    <p:custDataLst>
      <p:tags r:id="rId1"/>
    </p:custDataLst>
    <p:extLst>
      <p:ext uri="{BB962C8B-B14F-4D97-AF65-F5344CB8AC3E}">
        <p14:creationId xmlns:p14="http://schemas.microsoft.com/office/powerpoint/2010/main" val="2562724876"/>
      </p:ext>
    </p:extLst>
  </p:cSld>
  <p:clrMapOvr>
    <a:masterClrMapping/>
  </p:clrMapOvr>
  <mc:AlternateContent xmlns:mc="http://schemas.openxmlformats.org/markup-compatibility/2006" xmlns:p14="http://schemas.microsoft.com/office/powerpoint/2010/main">
    <mc:Choice Requires="p14">
      <p:transition spd="slow" p14:dur="2000" advTm="31147"/>
    </mc:Choice>
    <mc:Fallback xmlns="">
      <p:transition spd="slow" advTm="311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10"/>
                </p:tgtEl>
              </p:cMediaNode>
            </p:audio>
          </p:childTnLst>
        </p:cTn>
      </p:par>
    </p:tnLst>
    <p:bldLst>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Digoxin</a:t>
            </a:r>
          </a:p>
        </p:txBody>
      </p:sp>
      <p:sp>
        <p:nvSpPr>
          <p:cNvPr id="3" name="Content Placeholder 2"/>
          <p:cNvSpPr>
            <a:spLocks noGrp="1"/>
          </p:cNvSpPr>
          <p:nvPr>
            <p:ph idx="1"/>
          </p:nvPr>
        </p:nvSpPr>
        <p:spPr>
          <a:xfrm>
            <a:off x="457200" y="1600200"/>
            <a:ext cx="4495800" cy="4525963"/>
          </a:xfrm>
        </p:spPr>
        <p:txBody>
          <a:bodyPr>
            <a:normAutofit/>
          </a:bodyPr>
          <a:lstStyle/>
          <a:p>
            <a:r>
              <a:rPr lang="en-US" dirty="0"/>
              <a:t>Use associated with increased mortality in dialysis patients with a predialysis serum potassium &lt; 4.3 </a:t>
            </a:r>
            <a:r>
              <a:rPr lang="en-US" dirty="0" err="1"/>
              <a:t>mEq</a:t>
            </a:r>
            <a:r>
              <a:rPr lang="en-US" dirty="0"/>
              <a:t>/L.</a:t>
            </a:r>
          </a:p>
          <a:p>
            <a:r>
              <a:rPr lang="en-US" dirty="0"/>
              <a:t>Risk of mortality lower if serum potassium is &gt; 4.6 </a:t>
            </a:r>
            <a:r>
              <a:rPr lang="en-US" dirty="0" err="1"/>
              <a:t>mEq</a:t>
            </a:r>
            <a:r>
              <a:rPr lang="en-US" dirty="0"/>
              <a:t>/L.</a:t>
            </a:r>
          </a:p>
        </p:txBody>
      </p:sp>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4686" y="1752600"/>
            <a:ext cx="3962400" cy="3962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Audio 14">
            <a:hlinkClick r:id="" action="ppaction://media"/>
            <a:extLst>
              <a:ext uri="{FF2B5EF4-FFF2-40B4-BE49-F238E27FC236}">
                <a16:creationId xmlns:a16="http://schemas.microsoft.com/office/drawing/2014/main" id="{621EB30E-E3A9-7140-1691-EC44FDB99A22}"/>
              </a:ext>
            </a:extLst>
          </p:cNvPr>
          <p:cNvPicPr>
            <a:picLocks noChangeAspect="1"/>
          </p:cNvPicPr>
          <p:nvPr>
            <a:audioFile r:link="rId3"/>
            <p:extLst>
              <p:ext uri="{DAA4B4D4-6D71-4841-9C94-3DE7FCFB9230}">
                <p14:media xmlns:p14="http://schemas.microsoft.com/office/powerpoint/2010/main" r:embed="rId2"/>
              </p:ext>
            </p:extLst>
          </p:nvPr>
        </p:nvPicPr>
        <p:blipFill>
          <a:blip r:embed="rId6"/>
          <a:srcRect l="-118750" t="-118750" r="-118750" b="-118750"/>
          <a:stretch>
            <a:fillRect/>
          </a:stretch>
        </p:blipFill>
        <p:spPr>
          <a:xfrm>
            <a:off x="7004304" y="4718304"/>
            <a:ext cx="2057400" cy="2057400"/>
          </a:xfrm>
          <a:prstGeom prst="ellipse">
            <a:avLst/>
          </a:prstGeom>
        </p:spPr>
      </p:pic>
    </p:spTree>
    <p:custDataLst>
      <p:tags r:id="rId1"/>
    </p:custDataLst>
    <p:extLst>
      <p:ext uri="{BB962C8B-B14F-4D97-AF65-F5344CB8AC3E}">
        <p14:creationId xmlns:p14="http://schemas.microsoft.com/office/powerpoint/2010/main" val="3433628939"/>
      </p:ext>
    </p:extLst>
  </p:cSld>
  <p:clrMapOvr>
    <a:masterClrMapping/>
  </p:clrMapOvr>
  <mc:AlternateContent xmlns:mc="http://schemas.openxmlformats.org/markup-compatibility/2006" xmlns:p14="http://schemas.microsoft.com/office/powerpoint/2010/main">
    <mc:Choice Requires="p14">
      <p:transition spd="slow" p14:dur="2000" advTm="46678"/>
    </mc:Choice>
    <mc:Fallback xmlns="">
      <p:transition spd="slow" advTm="466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15"/>
                </p:tgtEl>
              </p:cMediaNode>
            </p:audio>
          </p:childTnLst>
        </p:cTn>
      </p:par>
    </p:tnLst>
    <p:bldLst>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 y="0"/>
            <a:ext cx="91821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itle 1"/>
          <p:cNvSpPr txBox="1">
            <a:spLocks/>
          </p:cNvSpPr>
          <p:nvPr/>
        </p:nvSpPr>
        <p:spPr>
          <a:xfrm>
            <a:off x="715736" y="1349375"/>
            <a:ext cx="7772400" cy="2384425"/>
          </a:xfrm>
          <a:prstGeom prst="rect">
            <a:avLst/>
          </a:prstGeom>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solidFill>
                  <a:schemeClr val="bg1"/>
                </a:solidFill>
              </a:rPr>
              <a:t>Objective 2: </a:t>
            </a:r>
          </a:p>
          <a:p>
            <a:endParaRPr lang="en-US" dirty="0">
              <a:solidFill>
                <a:schemeClr val="bg1"/>
              </a:solidFill>
            </a:endParaRPr>
          </a:p>
          <a:p>
            <a:pPr lvl="0"/>
            <a:r>
              <a:rPr lang="en-US" sz="3600" dirty="0">
                <a:solidFill>
                  <a:schemeClr val="bg1"/>
                </a:solidFill>
              </a:rPr>
              <a:t>Clinical Management of </a:t>
            </a:r>
          </a:p>
          <a:p>
            <a:pPr lvl="0"/>
            <a:r>
              <a:rPr lang="en-US" sz="3600" dirty="0">
                <a:solidFill>
                  <a:schemeClr val="bg1"/>
                </a:solidFill>
              </a:rPr>
              <a:t>Sudden Cardiac Death</a:t>
            </a:r>
          </a:p>
          <a:p>
            <a:endParaRPr lang="en-US" sz="3600" dirty="0">
              <a:solidFill>
                <a:schemeClr val="bg1"/>
              </a:solidFill>
            </a:endParaRPr>
          </a:p>
        </p:txBody>
      </p:sp>
      <p:pic>
        <p:nvPicPr>
          <p:cNvPr id="9218"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81400" y="3581400"/>
            <a:ext cx="2090357" cy="30246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Audio 4">
            <a:hlinkClick r:id="" action="ppaction://media"/>
            <a:extLst>
              <a:ext uri="{FF2B5EF4-FFF2-40B4-BE49-F238E27FC236}">
                <a16:creationId xmlns:a16="http://schemas.microsoft.com/office/drawing/2014/main" id="{D0DAC8E3-6F33-7A5C-975A-3D4FCDB543C6}"/>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4127100044"/>
      </p:ext>
    </p:extLst>
  </p:cSld>
  <p:clrMapOvr>
    <a:masterClrMapping/>
  </p:clrMapOvr>
  <mc:AlternateContent xmlns:mc="http://schemas.openxmlformats.org/markup-compatibility/2006" xmlns:p14="http://schemas.microsoft.com/office/powerpoint/2010/main">
    <mc:Choice Requires="p14">
      <p:transition spd="slow" p14:dur="2000" advTm="5282"/>
    </mc:Choice>
    <mc:Fallback xmlns="">
      <p:transition spd="slow" advTm="52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b="1" dirty="0"/>
              <a:t>Survival from out-of-hospital cardiac arrest</a:t>
            </a:r>
          </a:p>
        </p:txBody>
      </p:sp>
      <p:sp>
        <p:nvSpPr>
          <p:cNvPr id="3" name="Content Placeholder 2"/>
          <p:cNvSpPr>
            <a:spLocks noGrp="1"/>
          </p:cNvSpPr>
          <p:nvPr>
            <p:ph idx="1"/>
          </p:nvPr>
        </p:nvSpPr>
        <p:spPr/>
        <p:txBody>
          <a:bodyPr>
            <a:normAutofit fontScale="85000" lnSpcReduction="10000"/>
          </a:bodyPr>
          <a:lstStyle/>
          <a:p>
            <a:pPr marL="0" indent="0">
              <a:buNone/>
            </a:pPr>
            <a:r>
              <a:rPr lang="en-US" u="sng" dirty="0"/>
              <a:t>Television</a:t>
            </a:r>
          </a:p>
          <a:p>
            <a:r>
              <a:rPr lang="en-US" dirty="0"/>
              <a:t>On TV: People pump a victim’s chest, and in the next scene, the patient is sitting up talking with detectives.</a:t>
            </a:r>
          </a:p>
          <a:p>
            <a:r>
              <a:rPr lang="en-US" dirty="0"/>
              <a:t>1996: NEJM study – 2/3 of victims survive cardiac arrest on TV shows (ER, Chicago Hope, Rescue 911)</a:t>
            </a:r>
          </a:p>
          <a:p>
            <a:pPr marL="0" indent="0">
              <a:buNone/>
            </a:pPr>
            <a:r>
              <a:rPr lang="en-US" u="sng" dirty="0"/>
              <a:t>Real world</a:t>
            </a:r>
          </a:p>
          <a:p>
            <a:r>
              <a:rPr lang="en-US" dirty="0"/>
              <a:t>&lt; 8% of people survive out-of-hospital cardiac arrests; much lower than on television.</a:t>
            </a:r>
          </a:p>
          <a:p>
            <a:r>
              <a:rPr lang="en-US" dirty="0"/>
              <a:t>Dialysis patients: 30-50% - why?</a:t>
            </a:r>
          </a:p>
        </p:txBody>
      </p:sp>
      <p:pic>
        <p:nvPicPr>
          <p:cNvPr id="10" name="Audio 9">
            <a:hlinkClick r:id="" action="ppaction://media"/>
            <a:extLst>
              <a:ext uri="{FF2B5EF4-FFF2-40B4-BE49-F238E27FC236}">
                <a16:creationId xmlns:a16="http://schemas.microsoft.com/office/drawing/2014/main" id="{F46A74C1-433F-21BD-912F-61FBF1F8EF1A}"/>
              </a:ext>
            </a:extLst>
          </p:cNvPr>
          <p:cNvPicPr>
            <a:picLocks noChangeAspect="1"/>
          </p:cNvPicPr>
          <p:nvPr>
            <a:audioFile r:link="rId3"/>
            <p:extLst>
              <p:ext uri="{DAA4B4D4-6D71-4841-9C94-3DE7FCFB9230}">
                <p14:media xmlns:p14="http://schemas.microsoft.com/office/powerpoint/2010/main" r:embed="rId2"/>
              </p:ext>
            </p:extLst>
          </p:nvPr>
        </p:nvPicPr>
        <p:blipFill>
          <a:blip r:embed="rId5"/>
          <a:srcRect l="-118750" t="-118750" r="-118750" b="-118750"/>
          <a:stretch>
            <a:fillRect/>
          </a:stretch>
        </p:blipFill>
        <p:spPr>
          <a:xfrm>
            <a:off x="7004304" y="4718304"/>
            <a:ext cx="2057400" cy="2057400"/>
          </a:xfrm>
          <a:prstGeom prst="ellipse">
            <a:avLst/>
          </a:prstGeom>
        </p:spPr>
      </p:pic>
    </p:spTree>
    <p:custDataLst>
      <p:tags r:id="rId1"/>
    </p:custDataLst>
    <p:extLst>
      <p:ext uri="{BB962C8B-B14F-4D97-AF65-F5344CB8AC3E}">
        <p14:creationId xmlns:p14="http://schemas.microsoft.com/office/powerpoint/2010/main" val="2121738422"/>
      </p:ext>
    </p:extLst>
  </p:cSld>
  <p:clrMapOvr>
    <a:masterClrMapping/>
  </p:clrMapOvr>
  <mc:AlternateContent xmlns:mc="http://schemas.openxmlformats.org/markup-compatibility/2006" xmlns:p14="http://schemas.microsoft.com/office/powerpoint/2010/main">
    <mc:Choice Requires="p14">
      <p:transition spd="slow" p14:dur="2000" advTm="48706"/>
    </mc:Choice>
    <mc:Fallback xmlns="">
      <p:transition spd="slow" advTm="487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10"/>
                </p:tgtEl>
              </p:cMediaNode>
            </p:audio>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485478" y="1128094"/>
            <a:ext cx="3946790" cy="1415270"/>
          </a:xfrm>
        </p:spPr>
        <p:txBody>
          <a:bodyPr anchor="t">
            <a:normAutofit/>
          </a:bodyPr>
          <a:lstStyle/>
          <a:p>
            <a:r>
              <a:rPr lang="en-US" sz="2800"/>
              <a:t>Seine River, France</a:t>
            </a:r>
          </a:p>
        </p:txBody>
      </p:sp>
      <p:pic>
        <p:nvPicPr>
          <p:cNvPr id="3075"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rcRect l="4765" r="1" b="1"/>
          <a:stretch/>
        </p:blipFill>
        <p:spPr bwMode="auto">
          <a:xfrm>
            <a:off x="20" y="1"/>
            <a:ext cx="3946770" cy="342900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080" name="Straight Connector 3079">
            <a:extLst>
              <a:ext uri="{FF2B5EF4-FFF2-40B4-BE49-F238E27FC236}">
                <a16:creationId xmlns:a16="http://schemas.microsoft.com/office/drawing/2014/main" id="{249EDD1B-F94D-B4E6-ACAA-566B9A26FDE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71410" y="871146"/>
            <a:ext cx="552704"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3074"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l="10890" r="2666"/>
          <a:stretch/>
        </p:blipFill>
        <p:spPr bwMode="auto">
          <a:xfrm>
            <a:off x="-5439" y="3429000"/>
            <a:ext cx="3952229" cy="342900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ontent Placeholder 2"/>
          <p:cNvSpPr>
            <a:spLocks noGrp="1"/>
          </p:cNvSpPr>
          <p:nvPr>
            <p:ph idx="1"/>
          </p:nvPr>
        </p:nvSpPr>
        <p:spPr>
          <a:xfrm>
            <a:off x="4485478" y="2543364"/>
            <a:ext cx="3946789" cy="3599019"/>
          </a:xfrm>
        </p:spPr>
        <p:txBody>
          <a:bodyPr>
            <a:normAutofit/>
          </a:bodyPr>
          <a:lstStyle/>
          <a:p>
            <a:r>
              <a:rPr lang="en-US" sz="1700"/>
              <a:t>River in which Javert (Victor Hugo's 1862 novel Les Misérables) drowned himself.</a:t>
            </a:r>
          </a:p>
          <a:p>
            <a:r>
              <a:rPr lang="en-US" sz="1700"/>
              <a:t>Popular site for both suicides and the disposal of bodies of murder victims.</a:t>
            </a:r>
          </a:p>
          <a:p>
            <a:r>
              <a:rPr lang="en-US" sz="1700"/>
              <a:t>2007: 55 bodies were retrieved from its waters.</a:t>
            </a:r>
          </a:p>
          <a:p>
            <a:r>
              <a:rPr lang="en-US" sz="1700"/>
              <a:t>2008: Body of supermodel Katoucha Niane was found there.</a:t>
            </a:r>
          </a:p>
          <a:p>
            <a:r>
              <a:rPr lang="en-US" sz="1700"/>
              <a:t>2019: Four bodies pulled out of the water in January alone.</a:t>
            </a:r>
          </a:p>
        </p:txBody>
      </p:sp>
      <p:pic>
        <p:nvPicPr>
          <p:cNvPr id="19" name="Audio 18">
            <a:hlinkClick r:id="" action="ppaction://media"/>
            <a:extLst>
              <a:ext uri="{FF2B5EF4-FFF2-40B4-BE49-F238E27FC236}">
                <a16:creationId xmlns:a16="http://schemas.microsoft.com/office/drawing/2014/main" id="{EDF2A9E4-F7E7-3CC4-378D-13FBD6113965}"/>
              </a:ext>
            </a:extLst>
          </p:cNvPr>
          <p:cNvPicPr>
            <a:picLocks noChangeAspect="1"/>
          </p:cNvPicPr>
          <p:nvPr>
            <a:audioFile r:link="rId3"/>
            <p:extLst>
              <p:ext uri="{DAA4B4D4-6D71-4841-9C94-3DE7FCFB9230}">
                <p14:media xmlns:p14="http://schemas.microsoft.com/office/powerpoint/2010/main" r:embed="rId2"/>
              </p:ext>
            </p:extLst>
          </p:nvPr>
        </p:nvPicPr>
        <p:blipFill>
          <a:blip r:embed="rId8"/>
          <a:srcRect l="-118750" t="-118750" r="-118750" b="-118750"/>
          <a:stretch>
            <a:fillRect/>
          </a:stretch>
        </p:blipFill>
        <p:spPr>
          <a:xfrm>
            <a:off x="7004304" y="4718304"/>
            <a:ext cx="2057400" cy="2057400"/>
          </a:xfrm>
          <a:prstGeom prst="ellipse">
            <a:avLst/>
          </a:prstGeom>
        </p:spPr>
      </p:pic>
    </p:spTree>
    <p:custDataLst>
      <p:tags r:id="rId1"/>
    </p:custDataLst>
    <p:extLst>
      <p:ext uri="{BB962C8B-B14F-4D97-AF65-F5344CB8AC3E}">
        <p14:creationId xmlns:p14="http://schemas.microsoft.com/office/powerpoint/2010/main" val="3581983365"/>
      </p:ext>
    </p:extLst>
  </p:cSld>
  <p:clrMapOvr>
    <a:masterClrMapping/>
  </p:clrMapOvr>
  <mc:AlternateContent xmlns:mc="http://schemas.openxmlformats.org/markup-compatibility/2006" xmlns:p14="http://schemas.microsoft.com/office/powerpoint/2010/main">
    <mc:Choice Requires="p14">
      <p:transition spd="slow" p14:dur="2000" advTm="35487"/>
    </mc:Choice>
    <mc:Fallback xmlns="">
      <p:transition spd="slow" advTm="354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19"/>
                </p:tgtEl>
              </p:cMediaNode>
            </p:audio>
          </p:childTnLst>
        </p:cTn>
      </p:par>
    </p:tnLst>
    <p:bldLst>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a:t>Automated External Defibrillators (AEDs)</a:t>
            </a:r>
          </a:p>
        </p:txBody>
      </p:sp>
      <p:sp>
        <p:nvSpPr>
          <p:cNvPr id="3" name="Content Placeholder 2"/>
          <p:cNvSpPr>
            <a:spLocks noGrp="1"/>
          </p:cNvSpPr>
          <p:nvPr>
            <p:ph idx="1"/>
          </p:nvPr>
        </p:nvSpPr>
        <p:spPr>
          <a:xfrm>
            <a:off x="457200" y="1600200"/>
            <a:ext cx="4801507" cy="4525963"/>
          </a:xfrm>
        </p:spPr>
        <p:txBody>
          <a:bodyPr>
            <a:normAutofit/>
          </a:bodyPr>
          <a:lstStyle/>
          <a:p>
            <a:r>
              <a:rPr lang="en-US" dirty="0"/>
              <a:t>Portable electronic device that automatically diagnoses VF and VT.</a:t>
            </a:r>
          </a:p>
          <a:p>
            <a:r>
              <a:rPr lang="en-US" dirty="0"/>
              <a:t>Applies electrical therapy which stops the arrhythmia</a:t>
            </a:r>
          </a:p>
          <a:p>
            <a:pPr lvl="1"/>
            <a:r>
              <a:rPr lang="en-US" dirty="0"/>
              <a:t>Allows the heart to reestablish an effective rhythm.</a:t>
            </a:r>
          </a:p>
        </p:txBody>
      </p:sp>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81600" y="1690914"/>
            <a:ext cx="3733800" cy="3733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Audio 5">
            <a:hlinkClick r:id="" action="ppaction://media"/>
            <a:extLst>
              <a:ext uri="{FF2B5EF4-FFF2-40B4-BE49-F238E27FC236}">
                <a16:creationId xmlns:a16="http://schemas.microsoft.com/office/drawing/2014/main" id="{7DD9F624-C857-7EF4-9968-F03B2AE78F25}"/>
              </a:ext>
            </a:extLst>
          </p:cNvPr>
          <p:cNvPicPr>
            <a:picLocks noChangeAspect="1"/>
          </p:cNvPicPr>
          <p:nvPr>
            <a:audioFile r:link="rId3"/>
            <p:extLst>
              <p:ext uri="{DAA4B4D4-6D71-4841-9C94-3DE7FCFB9230}">
                <p14:media xmlns:p14="http://schemas.microsoft.com/office/powerpoint/2010/main" r:embed="rId2"/>
              </p:ext>
            </p:extLst>
          </p:nvPr>
        </p:nvPicPr>
        <p:blipFill>
          <a:blip r:embed="rId6"/>
          <a:srcRect l="-118750" t="-118750" r="-118750" b="-118750"/>
          <a:stretch>
            <a:fillRect/>
          </a:stretch>
        </p:blipFill>
        <p:spPr>
          <a:xfrm>
            <a:off x="7004304" y="4718304"/>
            <a:ext cx="2057400" cy="2057400"/>
          </a:xfrm>
          <a:prstGeom prst="ellipse">
            <a:avLst/>
          </a:prstGeom>
        </p:spPr>
      </p:pic>
    </p:spTree>
    <p:custDataLst>
      <p:tags r:id="rId1"/>
    </p:custDataLst>
    <p:extLst>
      <p:ext uri="{BB962C8B-B14F-4D97-AF65-F5344CB8AC3E}">
        <p14:creationId xmlns:p14="http://schemas.microsoft.com/office/powerpoint/2010/main" val="1064360571"/>
      </p:ext>
    </p:extLst>
  </p:cSld>
  <p:clrMapOvr>
    <a:masterClrMapping/>
  </p:clrMapOvr>
  <mc:AlternateContent xmlns:mc="http://schemas.openxmlformats.org/markup-compatibility/2006" xmlns:p14="http://schemas.microsoft.com/office/powerpoint/2010/main">
    <mc:Choice Requires="p14">
      <p:transition spd="slow" p14:dur="2000" advTm="23054"/>
    </mc:Choice>
    <mc:Fallback xmlns="">
      <p:transition spd="slow" advTm="230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6"/>
                </p:tgtEl>
              </p:cMediaNode>
            </p:audio>
          </p:childTnLst>
        </p:cTn>
      </p:par>
    </p:tnLst>
    <p:bldLst>
      <p:bldP spid="3"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a:t>Automated External Defibrillators (AEDs)</a:t>
            </a:r>
          </a:p>
        </p:txBody>
      </p:sp>
      <p:sp>
        <p:nvSpPr>
          <p:cNvPr id="3" name="Content Placeholder 2"/>
          <p:cNvSpPr>
            <a:spLocks noGrp="1"/>
          </p:cNvSpPr>
          <p:nvPr>
            <p:ph idx="1"/>
          </p:nvPr>
        </p:nvSpPr>
        <p:spPr/>
        <p:txBody>
          <a:bodyPr>
            <a:normAutofit fontScale="92500" lnSpcReduction="20000"/>
          </a:bodyPr>
          <a:lstStyle/>
          <a:p>
            <a:r>
              <a:rPr lang="en-US" dirty="0"/>
              <a:t>Most helpful in VF and VT.</a:t>
            </a:r>
          </a:p>
          <a:p>
            <a:r>
              <a:rPr lang="en-US" dirty="0"/>
              <a:t>AED is available in every dialysis unit.</a:t>
            </a:r>
          </a:p>
          <a:p>
            <a:pPr marL="0" indent="0">
              <a:buNone/>
            </a:pPr>
            <a:r>
              <a:rPr lang="en-US" u="sng" dirty="0"/>
              <a:t>More important than</a:t>
            </a:r>
            <a:r>
              <a:rPr lang="en-US" dirty="0"/>
              <a:t>:</a:t>
            </a:r>
          </a:p>
          <a:p>
            <a:r>
              <a:rPr lang="en-US" dirty="0"/>
              <a:t>Stopping dialysis</a:t>
            </a:r>
          </a:p>
          <a:p>
            <a:r>
              <a:rPr lang="en-US" dirty="0"/>
              <a:t>Disconnecting the needles</a:t>
            </a:r>
          </a:p>
          <a:p>
            <a:r>
              <a:rPr lang="en-US" dirty="0"/>
              <a:t>Getting patient to the floor.</a:t>
            </a:r>
          </a:p>
          <a:p>
            <a:r>
              <a:rPr lang="en-US" dirty="0"/>
              <a:t>Starting CPR</a:t>
            </a:r>
          </a:p>
          <a:p>
            <a:pPr marL="0" indent="0">
              <a:buNone/>
            </a:pPr>
            <a:r>
              <a:rPr lang="en-US" u="sng" dirty="0"/>
              <a:t>Success of AEDs</a:t>
            </a:r>
          </a:p>
          <a:p>
            <a:r>
              <a:rPr lang="en-US" b="1" dirty="0"/>
              <a:t>Depends primarily on how quickly defibrillation is performed.</a:t>
            </a:r>
          </a:p>
        </p:txBody>
      </p:sp>
      <p:pic>
        <p:nvPicPr>
          <p:cNvPr id="6" name="Audio 5">
            <a:hlinkClick r:id="" action="ppaction://media"/>
            <a:extLst>
              <a:ext uri="{FF2B5EF4-FFF2-40B4-BE49-F238E27FC236}">
                <a16:creationId xmlns:a16="http://schemas.microsoft.com/office/drawing/2014/main" id="{E7A96488-8051-9BEB-7491-D58FA00905C4}"/>
              </a:ext>
            </a:extLst>
          </p:cNvPr>
          <p:cNvPicPr>
            <a:picLocks noChangeAspect="1"/>
          </p:cNvPicPr>
          <p:nvPr>
            <a:audioFile r:link="rId3"/>
            <p:extLst>
              <p:ext uri="{DAA4B4D4-6D71-4841-9C94-3DE7FCFB9230}">
                <p14:media xmlns:p14="http://schemas.microsoft.com/office/powerpoint/2010/main" r:embed="rId2"/>
              </p:ext>
            </p:extLst>
          </p:nvPr>
        </p:nvPicPr>
        <p:blipFill>
          <a:blip r:embed="rId5"/>
          <a:srcRect l="-118750" t="-118750" r="-118750" b="-118750"/>
          <a:stretch>
            <a:fillRect/>
          </a:stretch>
        </p:blipFill>
        <p:spPr>
          <a:xfrm>
            <a:off x="7004304" y="4718304"/>
            <a:ext cx="2057400" cy="2057400"/>
          </a:xfrm>
          <a:prstGeom prst="ellipse">
            <a:avLst/>
          </a:prstGeom>
        </p:spPr>
      </p:pic>
    </p:spTree>
    <p:custDataLst>
      <p:tags r:id="rId1"/>
    </p:custDataLst>
    <p:extLst>
      <p:ext uri="{BB962C8B-B14F-4D97-AF65-F5344CB8AC3E}">
        <p14:creationId xmlns:p14="http://schemas.microsoft.com/office/powerpoint/2010/main" val="3197860113"/>
      </p:ext>
    </p:extLst>
  </p:cSld>
  <p:clrMapOvr>
    <a:masterClrMapping/>
  </p:clrMapOvr>
  <mc:AlternateContent xmlns:mc="http://schemas.openxmlformats.org/markup-compatibility/2006" xmlns:p14="http://schemas.microsoft.com/office/powerpoint/2010/main">
    <mc:Choice Requires="p14">
      <p:transition spd="slow" p14:dur="2000" advTm="24174"/>
    </mc:Choice>
    <mc:Fallback xmlns="">
      <p:transition spd="slow" advTm="241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3" fill="hold" display="0">
                  <p:stCondLst>
                    <p:cond delay="indefinite"/>
                  </p:stCondLst>
                  <p:endCondLst>
                    <p:cond evt="onStopAudio" delay="0">
                      <p:tgtEl>
                        <p:sldTgt/>
                      </p:tgtEl>
                    </p:cond>
                  </p:endCondLst>
                </p:cTn>
                <p:tgtEl>
                  <p:spTgt spid="6"/>
                </p:tgtEl>
              </p:cMediaNode>
            </p:audio>
          </p:childTnLst>
        </p:cTn>
      </p:par>
    </p:tnLst>
    <p:bldLst>
      <p:bldP spid="3"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57519" y="741391"/>
            <a:ext cx="2591866" cy="1616203"/>
          </a:xfrm>
        </p:spPr>
        <p:txBody>
          <a:bodyPr anchor="b">
            <a:normAutofit/>
          </a:bodyPr>
          <a:lstStyle/>
          <a:p>
            <a:r>
              <a:rPr lang="en-US" sz="2800"/>
              <a:t>AEDs in Dialysis Units</a:t>
            </a:r>
          </a:p>
        </p:txBody>
      </p:sp>
      <p:sp>
        <p:nvSpPr>
          <p:cNvPr id="3" name="Content Placeholder 2"/>
          <p:cNvSpPr>
            <a:spLocks noGrp="1"/>
          </p:cNvSpPr>
          <p:nvPr>
            <p:ph idx="1"/>
          </p:nvPr>
        </p:nvSpPr>
        <p:spPr>
          <a:xfrm>
            <a:off x="657519" y="2533476"/>
            <a:ext cx="2591866" cy="3447832"/>
          </a:xfrm>
        </p:spPr>
        <p:txBody>
          <a:bodyPr anchor="t">
            <a:normAutofit/>
          </a:bodyPr>
          <a:lstStyle/>
          <a:p>
            <a:pPr marL="0" indent="0">
              <a:buNone/>
            </a:pPr>
            <a:r>
              <a:rPr lang="en-US" sz="1700" u="sng"/>
              <a:t>Davis TR et al (KI, 2008)</a:t>
            </a:r>
          </a:p>
          <a:p>
            <a:r>
              <a:rPr lang="en-US" sz="1700"/>
              <a:t>UW study of local dialysis units.</a:t>
            </a:r>
          </a:p>
          <a:p>
            <a:r>
              <a:rPr lang="en-US" sz="1700"/>
              <a:t>AED attached prior to EMS arrival in </a:t>
            </a:r>
            <a:r>
              <a:rPr lang="en-US" sz="1700" b="1"/>
              <a:t>only 50% </a:t>
            </a:r>
            <a:r>
              <a:rPr lang="en-US" sz="1700"/>
              <a:t>of dialysis patients with SCD in centers with AEDs.</a:t>
            </a:r>
          </a:p>
        </p:txBody>
      </p:sp>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3740754" y="1678582"/>
            <a:ext cx="4792009" cy="3510146"/>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035" name="Group 1034">
            <a:extLst>
              <a:ext uri="{FF2B5EF4-FFF2-40B4-BE49-F238E27FC236}">
                <a16:creationId xmlns:a16="http://schemas.microsoft.com/office/drawing/2014/main" id="{6258F736-B256-8039-9DC6-F4E49A5C5AD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9051478" y="0"/>
            <a:ext cx="92522" cy="6858000"/>
            <a:chOff x="12068638" y="0"/>
            <a:chExt cx="123362" cy="6858000"/>
          </a:xfrm>
        </p:grpSpPr>
        <p:sp>
          <p:nvSpPr>
            <p:cNvPr id="1033" name="Rectangle 1032">
              <a:extLst>
                <a:ext uri="{FF2B5EF4-FFF2-40B4-BE49-F238E27FC236}">
                  <a16:creationId xmlns:a16="http://schemas.microsoft.com/office/drawing/2014/main" id="{10B4520A-996E-330C-99DA-69CA4D89E9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4" name="Rectangle 1033">
              <a:extLst>
                <a:ext uri="{FF2B5EF4-FFF2-40B4-BE49-F238E27FC236}">
                  <a16:creationId xmlns:a16="http://schemas.microsoft.com/office/drawing/2014/main" id="{EC8FA945-E356-695F-18D6-CAD4EF34FE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3527553"/>
              <a:ext cx="123362" cy="3330447"/>
            </a:xfrm>
            <a:prstGeom prst="rect">
              <a:avLst/>
            </a:prstGeom>
            <a:gradFill>
              <a:gsLst>
                <a:gs pos="19000">
                  <a:schemeClr val="accent5">
                    <a:lumMod val="60000"/>
                    <a:lumOff val="40000"/>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4" name="Audio 13">
            <a:hlinkClick r:id="" action="ppaction://media"/>
            <a:extLst>
              <a:ext uri="{FF2B5EF4-FFF2-40B4-BE49-F238E27FC236}">
                <a16:creationId xmlns:a16="http://schemas.microsoft.com/office/drawing/2014/main" id="{E5F99057-2096-C3EA-3C93-6F7E6DA9324A}"/>
              </a:ext>
            </a:extLst>
          </p:cNvPr>
          <p:cNvPicPr>
            <a:picLocks noChangeAspect="1"/>
          </p:cNvPicPr>
          <p:nvPr>
            <a:audioFile r:link="rId3"/>
            <p:extLst>
              <p:ext uri="{DAA4B4D4-6D71-4841-9C94-3DE7FCFB9230}">
                <p14:media xmlns:p14="http://schemas.microsoft.com/office/powerpoint/2010/main" r:embed="rId2"/>
              </p:ext>
            </p:extLst>
          </p:nvPr>
        </p:nvPicPr>
        <p:blipFill>
          <a:blip r:embed="rId6"/>
          <a:srcRect l="-118750" t="-118750" r="-118750" b="-118750"/>
          <a:stretch>
            <a:fillRect/>
          </a:stretch>
        </p:blipFill>
        <p:spPr>
          <a:xfrm>
            <a:off x="7004304" y="4718304"/>
            <a:ext cx="2057400" cy="2057400"/>
          </a:xfrm>
          <a:prstGeom prst="ellipse">
            <a:avLst/>
          </a:prstGeom>
        </p:spPr>
      </p:pic>
    </p:spTree>
    <p:custDataLst>
      <p:tags r:id="rId1"/>
    </p:custDataLst>
    <p:extLst>
      <p:ext uri="{BB962C8B-B14F-4D97-AF65-F5344CB8AC3E}">
        <p14:creationId xmlns:p14="http://schemas.microsoft.com/office/powerpoint/2010/main" val="281761767"/>
      </p:ext>
    </p:extLst>
  </p:cSld>
  <p:clrMapOvr>
    <a:masterClrMapping/>
  </p:clrMapOvr>
  <mc:AlternateContent xmlns:mc="http://schemas.openxmlformats.org/markup-compatibility/2006" xmlns:p14="http://schemas.microsoft.com/office/powerpoint/2010/main">
    <mc:Choice Requires="p14">
      <p:transition spd="slow" p14:dur="2000" advTm="39714"/>
    </mc:Choice>
    <mc:Fallback xmlns="">
      <p:transition spd="slow" advTm="397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14"/>
                </p:tgtEl>
              </p:cMediaNode>
            </p:audio>
          </p:childTnLst>
        </p:cTn>
      </p:par>
    </p:tnLst>
    <p:bldLst>
      <p:bldP spid="3"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tint">
            <a:extLst>
              <a:ext uri="{FF2B5EF4-FFF2-40B4-BE49-F238E27FC236}">
                <a16:creationId xmlns:a16="http://schemas.microsoft.com/office/drawing/2014/main" id="{18EEE165-BC21-B37E-CF1E-0E1E2D1383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19240" y="1"/>
            <a:ext cx="3224760" cy="6858000"/>
          </a:xfrm>
          <a:prstGeom prst="rect">
            <a:avLst/>
          </a:prstGeom>
          <a:solidFill>
            <a:schemeClr val="bg2">
              <a:alpha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033" name="Rectangle 1032">
            <a:extLst>
              <a:ext uri="{FF2B5EF4-FFF2-40B4-BE49-F238E27FC236}">
                <a16:creationId xmlns:a16="http://schemas.microsoft.com/office/drawing/2014/main" id="{13A48C6C-3CC4-4EE5-A773-EC1EB7F59C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562310" cy="6858000"/>
          </a:xfrm>
          <a:prstGeom prst="rect">
            <a:avLst/>
          </a:prstGeom>
          <a:ln>
            <a:noFill/>
          </a:ln>
          <a:effectLst>
            <a:outerShdw blurRad="368300" dist="139700" sx="97000" sy="97000" algn="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69214" y="777240"/>
            <a:ext cx="3027225" cy="2964610"/>
          </a:xfrm>
        </p:spPr>
        <p:txBody>
          <a:bodyPr vert="horz" lIns="91440" tIns="45720" rIns="91440" bIns="45720" rtlCol="0" anchor="t">
            <a:normAutofit/>
          </a:bodyPr>
          <a:lstStyle/>
          <a:p>
            <a:pPr algn="l">
              <a:lnSpc>
                <a:spcPct val="90000"/>
              </a:lnSpc>
            </a:pPr>
            <a:r>
              <a:rPr lang="en-US" sz="4200" kern="1200">
                <a:solidFill>
                  <a:schemeClr val="tx1"/>
                </a:solidFill>
                <a:latin typeface="+mj-lt"/>
                <a:ea typeface="+mj-ea"/>
                <a:cs typeface="+mj-cs"/>
              </a:rPr>
              <a:t>Implantable Cardiac Defibrillators</a:t>
            </a:r>
          </a:p>
        </p:txBody>
      </p:sp>
      <p:sp>
        <p:nvSpPr>
          <p:cNvPr id="3" name="Content Placeholder 2"/>
          <p:cNvSpPr>
            <a:spLocks noGrp="1"/>
          </p:cNvSpPr>
          <p:nvPr>
            <p:ph idx="1"/>
          </p:nvPr>
        </p:nvSpPr>
        <p:spPr>
          <a:xfrm>
            <a:off x="569214" y="4182341"/>
            <a:ext cx="3027225" cy="1982670"/>
          </a:xfrm>
        </p:spPr>
        <p:txBody>
          <a:bodyPr vert="horz" lIns="91440" tIns="45720" rIns="91440" bIns="45720" rtlCol="0" anchor="b">
            <a:normAutofit/>
          </a:bodyPr>
          <a:lstStyle/>
          <a:p>
            <a:pPr marL="0" indent="0">
              <a:lnSpc>
                <a:spcPct val="90000"/>
              </a:lnSpc>
              <a:spcBef>
                <a:spcPts val="1000"/>
              </a:spcBef>
              <a:buNone/>
            </a:pPr>
            <a:r>
              <a:rPr lang="en-US" sz="2400" kern="1200">
                <a:solidFill>
                  <a:schemeClr val="tx1"/>
                </a:solidFill>
                <a:latin typeface="+mn-lt"/>
                <a:ea typeface="+mn-ea"/>
                <a:cs typeface="+mn-cs"/>
              </a:rPr>
              <a:t>Should we use more of them in dialysis patients?</a:t>
            </a:r>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4055883" y="1872659"/>
            <a:ext cx="3794154" cy="311268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Audio 6">
            <a:hlinkClick r:id="" action="ppaction://media"/>
            <a:extLst>
              <a:ext uri="{FF2B5EF4-FFF2-40B4-BE49-F238E27FC236}">
                <a16:creationId xmlns:a16="http://schemas.microsoft.com/office/drawing/2014/main" id="{81EBC8F6-B85C-0266-A4C0-567CB55F0CD4}"/>
              </a:ext>
            </a:extLst>
          </p:cNvPr>
          <p:cNvPicPr>
            <a:picLocks noChangeAspect="1"/>
          </p:cNvPicPr>
          <p:nvPr>
            <a:audioFile r:link="rId3"/>
            <p:extLst>
              <p:ext uri="{DAA4B4D4-6D71-4841-9C94-3DE7FCFB9230}">
                <p14:media xmlns:p14="http://schemas.microsoft.com/office/powerpoint/2010/main" r:embed="rId2"/>
              </p:ext>
            </p:extLst>
          </p:nvPr>
        </p:nvPicPr>
        <p:blipFill>
          <a:blip r:embed="rId6"/>
          <a:srcRect l="-118750" t="-118750" r="-118750" b="-118750"/>
          <a:stretch>
            <a:fillRect/>
          </a:stretch>
        </p:blipFill>
        <p:spPr>
          <a:xfrm>
            <a:off x="7004304" y="4718304"/>
            <a:ext cx="2057400" cy="2057400"/>
          </a:xfrm>
          <a:prstGeom prst="ellipse">
            <a:avLst/>
          </a:prstGeom>
        </p:spPr>
      </p:pic>
    </p:spTree>
    <p:custDataLst>
      <p:tags r:id="rId1"/>
    </p:custDataLst>
    <p:extLst>
      <p:ext uri="{BB962C8B-B14F-4D97-AF65-F5344CB8AC3E}">
        <p14:creationId xmlns:p14="http://schemas.microsoft.com/office/powerpoint/2010/main" val="3193935110"/>
      </p:ext>
    </p:extLst>
  </p:cSld>
  <p:clrMapOvr>
    <a:masterClrMapping/>
  </p:clrMapOvr>
  <mc:AlternateContent xmlns:mc="http://schemas.openxmlformats.org/markup-compatibility/2006" xmlns:p14="http://schemas.microsoft.com/office/powerpoint/2010/main">
    <mc:Choice Requires="p14">
      <p:transition spd="slow" p14:dur="2000" advTm="20536"/>
    </mc:Choice>
    <mc:Fallback xmlns="">
      <p:transition spd="slow" advTm="205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7"/>
                </p:tgtEl>
              </p:cMediaNode>
            </p:audio>
          </p:childTnLst>
        </p:cTn>
      </p:par>
    </p:tnLst>
    <p:bldLst>
      <p:bldP spid="3"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ICDs for Primary Prevention in the </a:t>
            </a:r>
            <a:r>
              <a:rPr lang="en-US" b="1" dirty="0"/>
              <a:t>General Population</a:t>
            </a:r>
          </a:p>
        </p:txBody>
      </p:sp>
      <p:sp>
        <p:nvSpPr>
          <p:cNvPr id="3" name="Content Placeholder 2"/>
          <p:cNvSpPr>
            <a:spLocks noGrp="1"/>
          </p:cNvSpPr>
          <p:nvPr>
            <p:ph idx="1"/>
          </p:nvPr>
        </p:nvSpPr>
        <p:spPr/>
        <p:txBody>
          <a:bodyPr>
            <a:normAutofit/>
          </a:bodyPr>
          <a:lstStyle/>
          <a:p>
            <a:r>
              <a:rPr lang="en-US" sz="3000" dirty="0"/>
              <a:t>Meta-analysis, n= 4306 patients from six randomized trials comparing ICDs with medical therapy for primary prevention of SCD (MADIT, MADIT II, DEFINITE, SCD </a:t>
            </a:r>
            <a:r>
              <a:rPr lang="en-US" sz="3000" dirty="0" err="1"/>
              <a:t>HeFT</a:t>
            </a:r>
            <a:r>
              <a:rPr lang="en-US" sz="3000" dirty="0"/>
              <a:t>, AMIOVIRT, and CAT)</a:t>
            </a:r>
          </a:p>
          <a:p>
            <a:r>
              <a:rPr lang="en-US" sz="3000" dirty="0"/>
              <a:t>Results: ICD therapy resulted in a 29% reduction (95% CI 20-37 percent) in overall mortality compared with standard medical therapy.</a:t>
            </a:r>
          </a:p>
        </p:txBody>
      </p:sp>
      <p:sp>
        <p:nvSpPr>
          <p:cNvPr id="4" name="Rectangle 3"/>
          <p:cNvSpPr/>
          <p:nvPr/>
        </p:nvSpPr>
        <p:spPr>
          <a:xfrm>
            <a:off x="4267200" y="5867400"/>
            <a:ext cx="4556953" cy="369332"/>
          </a:xfrm>
          <a:prstGeom prst="rect">
            <a:avLst/>
          </a:prstGeom>
        </p:spPr>
        <p:txBody>
          <a:bodyPr wrap="none">
            <a:spAutoFit/>
          </a:bodyPr>
          <a:lstStyle/>
          <a:p>
            <a:r>
              <a:rPr lang="en-US" dirty="0"/>
              <a:t>Woods et al. Heart. 2015 Nov;101(22):1800-6. </a:t>
            </a:r>
          </a:p>
        </p:txBody>
      </p:sp>
      <p:pic>
        <p:nvPicPr>
          <p:cNvPr id="7" name="Audio 6">
            <a:hlinkClick r:id="" action="ppaction://media"/>
            <a:extLst>
              <a:ext uri="{FF2B5EF4-FFF2-40B4-BE49-F238E27FC236}">
                <a16:creationId xmlns:a16="http://schemas.microsoft.com/office/drawing/2014/main" id="{4A275D55-832D-4521-E7B5-D80DE2F8EC17}"/>
              </a:ext>
            </a:extLst>
          </p:cNvPr>
          <p:cNvPicPr>
            <a:picLocks noChangeAspect="1"/>
          </p:cNvPicPr>
          <p:nvPr>
            <a:audioFile r:link="rId3"/>
            <p:extLst>
              <p:ext uri="{DAA4B4D4-6D71-4841-9C94-3DE7FCFB9230}">
                <p14:media xmlns:p14="http://schemas.microsoft.com/office/powerpoint/2010/main" r:embed="rId2"/>
              </p:ext>
            </p:extLst>
          </p:nvPr>
        </p:nvPicPr>
        <p:blipFill>
          <a:blip r:embed="rId5"/>
          <a:srcRect l="-118750" t="-118750" r="-118750" b="-118750"/>
          <a:stretch>
            <a:fillRect/>
          </a:stretch>
        </p:blipFill>
        <p:spPr>
          <a:xfrm>
            <a:off x="7004304" y="4718304"/>
            <a:ext cx="2057400" cy="2057400"/>
          </a:xfrm>
          <a:prstGeom prst="ellipse">
            <a:avLst/>
          </a:prstGeom>
        </p:spPr>
      </p:pic>
    </p:spTree>
    <p:custDataLst>
      <p:tags r:id="rId1"/>
    </p:custDataLst>
    <p:extLst>
      <p:ext uri="{BB962C8B-B14F-4D97-AF65-F5344CB8AC3E}">
        <p14:creationId xmlns:p14="http://schemas.microsoft.com/office/powerpoint/2010/main" val="3728393268"/>
      </p:ext>
    </p:extLst>
  </p:cSld>
  <p:clrMapOvr>
    <a:masterClrMapping/>
  </p:clrMapOvr>
  <mc:AlternateContent xmlns:mc="http://schemas.openxmlformats.org/markup-compatibility/2006" xmlns:p14="http://schemas.microsoft.com/office/powerpoint/2010/main">
    <mc:Choice Requires="p14">
      <p:transition spd="slow" p14:dur="2000" advTm="33269"/>
    </mc:Choice>
    <mc:Fallback xmlns="">
      <p:transition spd="slow" advTm="332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7"/>
                </p:tgtEl>
              </p:cMediaNode>
            </p:audio>
          </p:childTnLst>
        </p:cTn>
      </p:par>
    </p:tnLst>
    <p:bldLst>
      <p:bldP spid="3"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800" dirty="0"/>
              <a:t>Implantable ICDs for Primary Prevention in the </a:t>
            </a:r>
            <a:r>
              <a:rPr lang="en-US" sz="3800" b="1" dirty="0"/>
              <a:t>Dialysis Population</a:t>
            </a:r>
          </a:p>
        </p:txBody>
      </p:sp>
      <p:sp>
        <p:nvSpPr>
          <p:cNvPr id="3" name="Content Placeholder 2"/>
          <p:cNvSpPr>
            <a:spLocks noGrp="1"/>
          </p:cNvSpPr>
          <p:nvPr>
            <p:ph idx="1"/>
          </p:nvPr>
        </p:nvSpPr>
        <p:spPr/>
        <p:txBody>
          <a:bodyPr>
            <a:normAutofit/>
          </a:bodyPr>
          <a:lstStyle/>
          <a:p>
            <a:r>
              <a:rPr lang="en-US" dirty="0"/>
              <a:t>N=108 dialysis patients receiving primary prevention ICDs and 195 comparable dialysis patients.</a:t>
            </a:r>
          </a:p>
          <a:p>
            <a:r>
              <a:rPr lang="en-US" dirty="0"/>
              <a:t>Data from National Cardiovascular Data ICD Registry</a:t>
            </a:r>
          </a:p>
        </p:txBody>
      </p:sp>
      <p:sp>
        <p:nvSpPr>
          <p:cNvPr id="4" name="Rectangle 3"/>
          <p:cNvSpPr/>
          <p:nvPr/>
        </p:nvSpPr>
        <p:spPr>
          <a:xfrm>
            <a:off x="3962400" y="4933184"/>
            <a:ext cx="4572000" cy="923330"/>
          </a:xfrm>
          <a:prstGeom prst="rect">
            <a:avLst/>
          </a:prstGeom>
        </p:spPr>
        <p:txBody>
          <a:bodyPr>
            <a:spAutoFit/>
          </a:bodyPr>
          <a:lstStyle/>
          <a:p>
            <a:r>
              <a:rPr lang="en-US" dirty="0"/>
              <a:t>Pun et al. </a:t>
            </a:r>
            <a:r>
              <a:rPr lang="en-US" u="sng" dirty="0"/>
              <a:t>Primary prevention implantable cardiac defibrillators in ESRD patients on dialysis</a:t>
            </a:r>
            <a:r>
              <a:rPr lang="en-US" dirty="0"/>
              <a:t>. NDT 2015 May;30(5):829-35.</a:t>
            </a:r>
            <a:endParaRPr lang="en-US" u="sng" dirty="0"/>
          </a:p>
        </p:txBody>
      </p:sp>
      <p:pic>
        <p:nvPicPr>
          <p:cNvPr id="7" name="Audio 6">
            <a:hlinkClick r:id="" action="ppaction://media"/>
            <a:extLst>
              <a:ext uri="{FF2B5EF4-FFF2-40B4-BE49-F238E27FC236}">
                <a16:creationId xmlns:a16="http://schemas.microsoft.com/office/drawing/2014/main" id="{95F717D3-290C-0C36-F2E6-0B2F4DA8BB2B}"/>
              </a:ext>
            </a:extLst>
          </p:cNvPr>
          <p:cNvPicPr>
            <a:picLocks noChangeAspect="1"/>
          </p:cNvPicPr>
          <p:nvPr>
            <a:audioFile r:link="rId3"/>
            <p:extLst>
              <p:ext uri="{DAA4B4D4-6D71-4841-9C94-3DE7FCFB9230}">
                <p14:media xmlns:p14="http://schemas.microsoft.com/office/powerpoint/2010/main" r:embed="rId2"/>
              </p:ext>
            </p:extLst>
          </p:nvPr>
        </p:nvPicPr>
        <p:blipFill>
          <a:blip r:embed="rId5"/>
          <a:srcRect l="-118750" t="-118750" r="-118750" b="-118750"/>
          <a:stretch>
            <a:fillRect/>
          </a:stretch>
        </p:blipFill>
        <p:spPr>
          <a:xfrm>
            <a:off x="7004304" y="4718304"/>
            <a:ext cx="2057400" cy="2057400"/>
          </a:xfrm>
          <a:prstGeom prst="ellipse">
            <a:avLst/>
          </a:prstGeom>
        </p:spPr>
      </p:pic>
    </p:spTree>
    <p:custDataLst>
      <p:tags r:id="rId1"/>
    </p:custDataLst>
    <p:extLst>
      <p:ext uri="{BB962C8B-B14F-4D97-AF65-F5344CB8AC3E}">
        <p14:creationId xmlns:p14="http://schemas.microsoft.com/office/powerpoint/2010/main" val="3623520071"/>
      </p:ext>
    </p:extLst>
  </p:cSld>
  <p:clrMapOvr>
    <a:masterClrMapping/>
  </p:clrMapOvr>
  <mc:AlternateContent xmlns:mc="http://schemas.openxmlformats.org/markup-compatibility/2006" xmlns:p14="http://schemas.microsoft.com/office/powerpoint/2010/main">
    <mc:Choice Requires="p14">
      <p:transition spd="slow" p14:dur="2000" advTm="26371"/>
    </mc:Choice>
    <mc:Fallback xmlns="">
      <p:transition spd="slow" advTm="263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7"/>
                </p:tgtEl>
              </p:cMediaNode>
            </p:audio>
          </p:childTnLst>
        </p:cTn>
      </p:par>
    </p:tnLst>
    <p:bldLst>
      <p:bldP spid="3"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Survival, Pun et al (2015)</a:t>
            </a:r>
          </a:p>
        </p:txBody>
      </p:sp>
      <p:pic>
        <p:nvPicPr>
          <p:cNvPr id="1026" name="Picture 2" descr="An external file that holds a picture, illustration, etc.&#10;Object name is gfu27403.jpg"/>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118353" y="2057400"/>
            <a:ext cx="3878094" cy="35052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n external file that holds a picture, illustration, etc.&#10;Object name is gfu2740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95800" y="2095906"/>
            <a:ext cx="4479302" cy="346669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261774" y="1635034"/>
            <a:ext cx="1530291" cy="369332"/>
          </a:xfrm>
          <a:prstGeom prst="rect">
            <a:avLst/>
          </a:prstGeom>
        </p:spPr>
        <p:txBody>
          <a:bodyPr wrap="none">
            <a:spAutoFit/>
          </a:bodyPr>
          <a:lstStyle/>
          <a:p>
            <a:r>
              <a:rPr lang="en-US" dirty="0"/>
              <a:t>1 year survival</a:t>
            </a:r>
          </a:p>
        </p:txBody>
      </p:sp>
      <p:sp>
        <p:nvSpPr>
          <p:cNvPr id="6" name="Rectangle 5"/>
          <p:cNvSpPr/>
          <p:nvPr/>
        </p:nvSpPr>
        <p:spPr>
          <a:xfrm>
            <a:off x="6096000" y="1674322"/>
            <a:ext cx="1530291" cy="369332"/>
          </a:xfrm>
          <a:prstGeom prst="rect">
            <a:avLst/>
          </a:prstGeom>
        </p:spPr>
        <p:txBody>
          <a:bodyPr wrap="none">
            <a:spAutoFit/>
          </a:bodyPr>
          <a:lstStyle/>
          <a:p>
            <a:r>
              <a:rPr lang="en-US" dirty="0"/>
              <a:t>3 year survival</a:t>
            </a:r>
          </a:p>
        </p:txBody>
      </p:sp>
      <p:sp>
        <p:nvSpPr>
          <p:cNvPr id="4" name="Rectangle 3"/>
          <p:cNvSpPr/>
          <p:nvPr/>
        </p:nvSpPr>
        <p:spPr>
          <a:xfrm>
            <a:off x="898072" y="2112234"/>
            <a:ext cx="3048000" cy="27808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5399312" y="2120398"/>
            <a:ext cx="3516088" cy="27808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Audio 8">
            <a:hlinkClick r:id="" action="ppaction://media"/>
            <a:extLst>
              <a:ext uri="{FF2B5EF4-FFF2-40B4-BE49-F238E27FC236}">
                <a16:creationId xmlns:a16="http://schemas.microsoft.com/office/drawing/2014/main" id="{D8D6F014-04CF-9C04-0EB6-BBD7AF5CE790}"/>
              </a:ext>
            </a:extLst>
          </p:cNvPr>
          <p:cNvPicPr>
            <a:picLocks noChangeAspect="1"/>
          </p:cNvPicPr>
          <p:nvPr>
            <a:audioFile r:link="rId3"/>
            <p:extLst>
              <p:ext uri="{DAA4B4D4-6D71-4841-9C94-3DE7FCFB9230}">
                <p14:media xmlns:p14="http://schemas.microsoft.com/office/powerpoint/2010/main" r:embed="rId2"/>
              </p:ext>
            </p:extLst>
          </p:nvPr>
        </p:nvPicPr>
        <p:blipFill>
          <a:blip r:embed="rId6"/>
          <a:srcRect l="-118750" t="-118750" r="-118750" b="-118750"/>
          <a:stretch>
            <a:fillRect/>
          </a:stretch>
        </p:blipFill>
        <p:spPr>
          <a:xfrm>
            <a:off x="7004304" y="4718304"/>
            <a:ext cx="2057400" cy="2057400"/>
          </a:xfrm>
          <a:prstGeom prst="ellipse">
            <a:avLst/>
          </a:prstGeom>
        </p:spPr>
      </p:pic>
    </p:spTree>
    <p:custDataLst>
      <p:tags r:id="rId1"/>
    </p:custDataLst>
    <p:extLst>
      <p:ext uri="{BB962C8B-B14F-4D97-AF65-F5344CB8AC3E}">
        <p14:creationId xmlns:p14="http://schemas.microsoft.com/office/powerpoint/2010/main" val="2618772996"/>
      </p:ext>
    </p:extLst>
  </p:cSld>
  <p:clrMapOvr>
    <a:masterClrMapping/>
  </p:clrMapOvr>
  <mc:AlternateContent xmlns:mc="http://schemas.openxmlformats.org/markup-compatibility/2006" xmlns:p14="http://schemas.microsoft.com/office/powerpoint/2010/main">
    <mc:Choice Requires="p14">
      <p:transition spd="slow" p14:dur="2000" advTm="22188"/>
    </mc:Choice>
    <mc:Fallback xmlns="">
      <p:transition spd="slow" advTm="221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9"/>
                </p:tgtEl>
              </p:cMediaNode>
            </p:audio>
          </p:childTnLst>
        </p:cTn>
      </p:par>
    </p:tnLst>
    <p:bldLst>
      <p:bldP spid="4" grpId="0" animBg="1"/>
      <p:bldP spid="8"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a:t>Jukema</a:t>
            </a:r>
            <a:r>
              <a:rPr lang="en-US" dirty="0"/>
              <a:t> et al. </a:t>
            </a:r>
            <a:r>
              <a:rPr lang="en-US" dirty="0" err="1"/>
              <a:t>Prophylatic</a:t>
            </a:r>
            <a:r>
              <a:rPr lang="en-US" dirty="0"/>
              <a:t> ICD in ESRD patients. Circulation June 2019.</a:t>
            </a:r>
          </a:p>
        </p:txBody>
      </p:sp>
      <p:sp>
        <p:nvSpPr>
          <p:cNvPr id="3" name="Content Placeholder 2"/>
          <p:cNvSpPr>
            <a:spLocks noGrp="1"/>
          </p:cNvSpPr>
          <p:nvPr>
            <p:ph idx="1"/>
          </p:nvPr>
        </p:nvSpPr>
        <p:spPr/>
        <p:txBody>
          <a:bodyPr/>
          <a:lstStyle/>
          <a:p>
            <a:r>
              <a:rPr lang="en-US" dirty="0"/>
              <a:t>Prospective RCT. N=200 dialysis patients with LVEF </a:t>
            </a:r>
            <a:r>
              <a:rPr lang="en-US" u="sng" dirty="0"/>
              <a:t>&gt;</a:t>
            </a:r>
            <a:r>
              <a:rPr lang="en-US" dirty="0"/>
              <a:t> 35%, half randomized to ICD placement.</a:t>
            </a:r>
          </a:p>
          <a:p>
            <a:r>
              <a:rPr lang="en-US" dirty="0"/>
              <a:t>Outcome: SCD (primary); all cause mortality and ICD complications (secondary)</a:t>
            </a:r>
          </a:p>
          <a:p>
            <a:r>
              <a:rPr lang="en-US" dirty="0"/>
              <a:t>Results: No difference in 5-year survival (50.6% in ICD group; 54.5% in control group); 25 adverse events related to ICD complication.</a:t>
            </a:r>
          </a:p>
        </p:txBody>
      </p:sp>
      <p:pic>
        <p:nvPicPr>
          <p:cNvPr id="10" name="Audio 9">
            <a:hlinkClick r:id="" action="ppaction://media"/>
            <a:extLst>
              <a:ext uri="{FF2B5EF4-FFF2-40B4-BE49-F238E27FC236}">
                <a16:creationId xmlns:a16="http://schemas.microsoft.com/office/drawing/2014/main" id="{94FEF763-A2F1-B128-6738-34AC3B5C6F4D}"/>
              </a:ext>
            </a:extLst>
          </p:cNvPr>
          <p:cNvPicPr>
            <a:picLocks noChangeAspect="1"/>
          </p:cNvPicPr>
          <p:nvPr>
            <a:audioFile r:link="rId3"/>
            <p:extLst>
              <p:ext uri="{DAA4B4D4-6D71-4841-9C94-3DE7FCFB9230}">
                <p14:media xmlns:p14="http://schemas.microsoft.com/office/powerpoint/2010/main" r:embed="rId2"/>
              </p:ext>
            </p:extLst>
          </p:nvPr>
        </p:nvPicPr>
        <p:blipFill>
          <a:blip r:embed="rId5"/>
          <a:srcRect l="-118750" t="-118750" r="-118750" b="-118750"/>
          <a:stretch>
            <a:fillRect/>
          </a:stretch>
        </p:blipFill>
        <p:spPr>
          <a:xfrm>
            <a:off x="7004304" y="4718304"/>
            <a:ext cx="2057400" cy="2057400"/>
          </a:xfrm>
          <a:prstGeom prst="ellipse">
            <a:avLst/>
          </a:prstGeom>
        </p:spPr>
      </p:pic>
    </p:spTree>
    <p:custDataLst>
      <p:tags r:id="rId1"/>
    </p:custDataLst>
    <p:extLst>
      <p:ext uri="{BB962C8B-B14F-4D97-AF65-F5344CB8AC3E}">
        <p14:creationId xmlns:p14="http://schemas.microsoft.com/office/powerpoint/2010/main" val="2934922280"/>
      </p:ext>
    </p:extLst>
  </p:cSld>
  <p:clrMapOvr>
    <a:masterClrMapping/>
  </p:clrMapOvr>
  <mc:AlternateContent xmlns:mc="http://schemas.openxmlformats.org/markup-compatibility/2006" xmlns:p14="http://schemas.microsoft.com/office/powerpoint/2010/main">
    <mc:Choice Requires="p14">
      <p:transition spd="slow" p14:dur="2000" advTm="30876"/>
    </mc:Choice>
    <mc:Fallback xmlns="">
      <p:transition spd="slow" advTm="308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10"/>
                </p:tgtEl>
              </p:cMediaNode>
            </p:audio>
          </p:childTnLst>
        </p:cTn>
      </p:par>
    </p:tnLst>
    <p:bldLst>
      <p:bldP spid="3"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Conclusion</a:t>
            </a:r>
          </a:p>
        </p:txBody>
      </p:sp>
      <p:sp>
        <p:nvSpPr>
          <p:cNvPr id="3" name="Content Placeholder 2"/>
          <p:cNvSpPr>
            <a:spLocks noGrp="1"/>
          </p:cNvSpPr>
          <p:nvPr>
            <p:ph idx="1"/>
          </p:nvPr>
        </p:nvSpPr>
        <p:spPr/>
        <p:txBody>
          <a:bodyPr/>
          <a:lstStyle/>
          <a:p>
            <a:r>
              <a:rPr lang="en-US" dirty="0"/>
              <a:t>No survival benefit in the dialysis population when ICDs are used for primary prevention of mortality.</a:t>
            </a:r>
          </a:p>
          <a:p>
            <a:r>
              <a:rPr lang="en-US" dirty="0"/>
              <a:t>Not clear why this is the case.</a:t>
            </a:r>
          </a:p>
        </p:txBody>
      </p:sp>
      <p:pic>
        <p:nvPicPr>
          <p:cNvPr id="11" name="Audio 10">
            <a:hlinkClick r:id="" action="ppaction://media"/>
            <a:extLst>
              <a:ext uri="{FF2B5EF4-FFF2-40B4-BE49-F238E27FC236}">
                <a16:creationId xmlns:a16="http://schemas.microsoft.com/office/drawing/2014/main" id="{917AB29A-8BCB-848B-8991-4273F722794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737087083"/>
      </p:ext>
    </p:extLst>
  </p:cSld>
  <p:clrMapOvr>
    <a:masterClrMapping/>
  </p:clrMapOvr>
  <mc:AlternateContent xmlns:mc="http://schemas.openxmlformats.org/markup-compatibility/2006" xmlns:p14="http://schemas.microsoft.com/office/powerpoint/2010/main">
    <mc:Choice Requires="p14">
      <p:transition spd="slow" p14:dur="2000" advTm="27771"/>
    </mc:Choice>
    <mc:Fallback xmlns="">
      <p:transition spd="slow" advTm="277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p>
        </p:txBody>
      </p:sp>
      <p:pic>
        <p:nvPicPr>
          <p:cNvPr id="1026" name="Picture 2" descr="http://1.bp.blogspot.com/-Thqf-D-mxh8/UfBePB3Ms_I/AAAAAAAADyA/985blPg8wcM/s640/SC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2001838"/>
            <a:ext cx="6096000" cy="3838576"/>
          </a:xfrm>
          <a:prstGeom prst="rect">
            <a:avLst/>
          </a:prstGeom>
          <a:noFill/>
          <a:extLst>
            <a:ext uri="{909E8E84-426E-40DD-AFC4-6F175D3DCCD1}">
              <a14:hiddenFill xmlns:a14="http://schemas.microsoft.com/office/drawing/2010/main">
                <a:solidFill>
                  <a:srgbClr val="FFFFFF"/>
                </a:solidFill>
              </a14:hiddenFill>
            </a:ext>
          </a:extLst>
        </p:spPr>
      </p:pic>
      <p:pic>
        <p:nvPicPr>
          <p:cNvPr id="5" name="Audio 4">
            <a:hlinkClick r:id="" action="ppaction://media"/>
            <a:extLst>
              <a:ext uri="{FF2B5EF4-FFF2-40B4-BE49-F238E27FC236}">
                <a16:creationId xmlns:a16="http://schemas.microsoft.com/office/drawing/2014/main" id="{9A32A7CB-3167-FA22-1857-F4B520B5BABF}"/>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3524526408"/>
      </p:ext>
    </p:extLst>
  </p:cSld>
  <p:clrMapOvr>
    <a:masterClrMapping/>
  </p:clrMapOvr>
  <mc:AlternateContent xmlns:mc="http://schemas.openxmlformats.org/markup-compatibility/2006" xmlns:p14="http://schemas.microsoft.com/office/powerpoint/2010/main">
    <mc:Choice Requires="p14">
      <p:transition spd="slow" p14:dur="2000" advTm="2569"/>
    </mc:Choice>
    <mc:Fallback xmlns="">
      <p:transition spd="slow" advTm="25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399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033" name="Rectangle 1032">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391835"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71352" y="350196"/>
            <a:ext cx="3485178" cy="1624520"/>
          </a:xfrm>
        </p:spPr>
        <p:txBody>
          <a:bodyPr anchor="ctr">
            <a:normAutofit/>
          </a:bodyPr>
          <a:lstStyle/>
          <a:p>
            <a:r>
              <a:rPr lang="en-US" sz="3500"/>
              <a:t>Seine River, 130 years ago</a:t>
            </a:r>
          </a:p>
        </p:txBody>
      </p:sp>
      <p:sp>
        <p:nvSpPr>
          <p:cNvPr id="3" name="Content Placeholder 2"/>
          <p:cNvSpPr>
            <a:spLocks noGrp="1"/>
          </p:cNvSpPr>
          <p:nvPr>
            <p:ph idx="1"/>
          </p:nvPr>
        </p:nvSpPr>
        <p:spPr>
          <a:xfrm>
            <a:off x="571351" y="2743200"/>
            <a:ext cx="3485179" cy="3613149"/>
          </a:xfrm>
        </p:spPr>
        <p:txBody>
          <a:bodyPr anchor="ctr">
            <a:normAutofit/>
          </a:bodyPr>
          <a:lstStyle/>
          <a:p>
            <a:r>
              <a:rPr lang="en-US" sz="1700"/>
              <a:t>1880s: Body of a young woman, estimated to be 16 years’ old, was pulled out of the Seine River in Paris.</a:t>
            </a:r>
          </a:p>
          <a:p>
            <a:r>
              <a:rPr lang="en-US" sz="1700"/>
              <a:t>Suicide was suspected as the body showed no signs of violence.</a:t>
            </a:r>
          </a:p>
          <a:p>
            <a:endParaRPr lang="en-US" sz="1700"/>
          </a:p>
        </p:txBody>
      </p:sp>
      <p:pic>
        <p:nvPicPr>
          <p:cNvPr id="1026"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17484" r="17278" b="2"/>
          <a:stretch/>
        </p:blipFill>
        <p:spPr bwMode="auto">
          <a:xfrm>
            <a:off x="4572000" y="1"/>
            <a:ext cx="4577118" cy="685800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Audio 17">
            <a:hlinkClick r:id="" action="ppaction://media"/>
            <a:extLst>
              <a:ext uri="{FF2B5EF4-FFF2-40B4-BE49-F238E27FC236}">
                <a16:creationId xmlns:a16="http://schemas.microsoft.com/office/drawing/2014/main" id="{D773151F-46B6-7D89-ECBE-6812A68D2BFE}"/>
              </a:ext>
            </a:extLst>
          </p:cNvPr>
          <p:cNvPicPr>
            <a:picLocks noChangeAspect="1"/>
          </p:cNvPicPr>
          <p:nvPr>
            <a:audioFile r:link="rId3"/>
            <p:extLst>
              <p:ext uri="{DAA4B4D4-6D71-4841-9C94-3DE7FCFB9230}">
                <p14:media xmlns:p14="http://schemas.microsoft.com/office/powerpoint/2010/main" r:embed="rId2"/>
              </p:ext>
            </p:extLst>
          </p:nvPr>
        </p:nvPicPr>
        <p:blipFill>
          <a:blip r:embed="rId6"/>
          <a:srcRect l="-118750" t="-118750" r="-118750" b="-118750"/>
          <a:stretch>
            <a:fillRect/>
          </a:stretch>
        </p:blipFill>
        <p:spPr>
          <a:xfrm>
            <a:off x="7004304" y="4718304"/>
            <a:ext cx="2057400" cy="2057400"/>
          </a:xfrm>
          <a:prstGeom prst="ellipse">
            <a:avLst/>
          </a:prstGeom>
        </p:spPr>
      </p:pic>
    </p:spTree>
    <p:custDataLst>
      <p:tags r:id="rId1"/>
    </p:custDataLst>
    <p:extLst>
      <p:ext uri="{BB962C8B-B14F-4D97-AF65-F5344CB8AC3E}">
        <p14:creationId xmlns:p14="http://schemas.microsoft.com/office/powerpoint/2010/main" val="677352461"/>
      </p:ext>
    </p:extLst>
  </p:cSld>
  <p:clrMapOvr>
    <a:masterClrMapping/>
  </p:clrMapOvr>
  <mc:AlternateContent xmlns:mc="http://schemas.openxmlformats.org/markup-compatibility/2006" xmlns:p14="http://schemas.microsoft.com/office/powerpoint/2010/main">
    <mc:Choice Requires="p14">
      <p:transition spd="slow" p14:dur="2000" advTm="18007"/>
    </mc:Choice>
    <mc:Fallback xmlns="">
      <p:transition spd="slow" advTm="180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18"/>
                </p:tgtEl>
              </p:cMediaNode>
            </p:audio>
          </p:childTnLst>
        </p:cTn>
      </p:par>
    </p:tnLst>
    <p:bldLst>
      <p:bldP spid="3"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p>
        </p:txBody>
      </p:sp>
      <p:sp>
        <p:nvSpPr>
          <p:cNvPr id="3" name="Content Placeholder 2"/>
          <p:cNvSpPr>
            <a:spLocks noGrp="1"/>
          </p:cNvSpPr>
          <p:nvPr>
            <p:ph idx="1"/>
          </p:nvPr>
        </p:nvSpPr>
        <p:spPr/>
        <p:txBody>
          <a:bodyPr>
            <a:normAutofit fontScale="92500" lnSpcReduction="20000"/>
          </a:bodyPr>
          <a:lstStyle/>
          <a:p>
            <a:r>
              <a:rPr lang="en-US" dirty="0"/>
              <a:t>Sudden Cardiac Death (SCD) is 30X more likely to occur in dialysis patients than the general population.</a:t>
            </a:r>
          </a:p>
          <a:p>
            <a:r>
              <a:rPr lang="en-US" dirty="0"/>
              <a:t>Many risk factors in dialysis patients, including the dialysis prescription.</a:t>
            </a:r>
          </a:p>
          <a:p>
            <a:r>
              <a:rPr lang="en-US" dirty="0"/>
              <a:t>Approximately 70% of cases are ventricular fibrillation or ventricular tachycardia.</a:t>
            </a:r>
          </a:p>
          <a:p>
            <a:r>
              <a:rPr lang="en-US" dirty="0"/>
              <a:t>AED use is the most important intervention.</a:t>
            </a:r>
          </a:p>
          <a:p>
            <a:r>
              <a:rPr lang="en-US" dirty="0"/>
              <a:t>No benefit to prophylactic ICD placement in </a:t>
            </a:r>
            <a:r>
              <a:rPr lang="en-US"/>
              <a:t>dialysis patients.</a:t>
            </a:r>
            <a:endParaRPr lang="en-US" dirty="0"/>
          </a:p>
        </p:txBody>
      </p:sp>
      <p:pic>
        <p:nvPicPr>
          <p:cNvPr id="6" name="Audio 5">
            <a:hlinkClick r:id="" action="ppaction://media"/>
            <a:extLst>
              <a:ext uri="{FF2B5EF4-FFF2-40B4-BE49-F238E27FC236}">
                <a16:creationId xmlns:a16="http://schemas.microsoft.com/office/drawing/2014/main" id="{66F3F666-53EB-A17D-F294-B00EF437AA3B}"/>
              </a:ext>
            </a:extLst>
          </p:cNvPr>
          <p:cNvPicPr>
            <a:picLocks noChangeAspect="1"/>
          </p:cNvPicPr>
          <p:nvPr>
            <a:audioFile r:link="rId3"/>
            <p:extLst>
              <p:ext uri="{DAA4B4D4-6D71-4841-9C94-3DE7FCFB9230}">
                <p14:media xmlns:p14="http://schemas.microsoft.com/office/powerpoint/2010/main" r:embed="rId2"/>
              </p:ext>
            </p:extLst>
          </p:nvPr>
        </p:nvPicPr>
        <p:blipFill>
          <a:blip r:embed="rId5"/>
          <a:srcRect l="-118750" t="-118750" r="-118750" b="-118750"/>
          <a:stretch>
            <a:fillRect/>
          </a:stretch>
        </p:blipFill>
        <p:spPr>
          <a:xfrm>
            <a:off x="7004304" y="4718304"/>
            <a:ext cx="2057400" cy="2057400"/>
          </a:xfrm>
          <a:prstGeom prst="ellipse">
            <a:avLst/>
          </a:prstGeom>
        </p:spPr>
      </p:pic>
    </p:spTree>
    <p:custDataLst>
      <p:tags r:id="rId1"/>
    </p:custDataLst>
    <p:extLst>
      <p:ext uri="{BB962C8B-B14F-4D97-AF65-F5344CB8AC3E}">
        <p14:creationId xmlns:p14="http://schemas.microsoft.com/office/powerpoint/2010/main" val="2573427352"/>
      </p:ext>
    </p:extLst>
  </p:cSld>
  <p:clrMapOvr>
    <a:masterClrMapping/>
  </p:clrMapOvr>
  <mc:AlternateContent xmlns:mc="http://schemas.openxmlformats.org/markup-compatibility/2006" xmlns:p14="http://schemas.microsoft.com/office/powerpoint/2010/main">
    <mc:Choice Requires="p14">
      <p:transition spd="slow" p14:dur="2000" advTm="41423"/>
    </mc:Choice>
    <mc:Fallback xmlns="">
      <p:transition spd="slow" advTm="414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6"/>
                </p:tgtEl>
              </p:cMediaNode>
            </p:audio>
          </p:childTnLst>
        </p:cTn>
      </p:par>
    </p:tnLst>
    <p:bldLst>
      <p:bldP spid="3"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1A5A4-2375-F64E-663E-6C7891644A5F}"/>
              </a:ext>
            </a:extLst>
          </p:cNvPr>
          <p:cNvSpPr>
            <a:spLocks noGrp="1"/>
          </p:cNvSpPr>
          <p:nvPr>
            <p:ph type="title"/>
          </p:nvPr>
        </p:nvSpPr>
        <p:spPr/>
        <p:txBody>
          <a:bodyPr/>
          <a:lstStyle/>
          <a:p>
            <a:r>
              <a:rPr lang="en-US" dirty="0"/>
              <a:t>Quiz Time!</a:t>
            </a:r>
          </a:p>
        </p:txBody>
      </p:sp>
      <p:pic>
        <p:nvPicPr>
          <p:cNvPr id="4" name="Content Placeholder 3">
            <a:extLst>
              <a:ext uri="{FF2B5EF4-FFF2-40B4-BE49-F238E27FC236}">
                <a16:creationId xmlns:a16="http://schemas.microsoft.com/office/drawing/2014/main" id="{BEB0733E-4106-2E6D-5601-904F5A96D0A5}"/>
              </a:ext>
            </a:extLst>
          </p:cNvPr>
          <p:cNvPicPr>
            <a:picLocks noGrp="1" noChangeAspect="1"/>
          </p:cNvPicPr>
          <p:nvPr>
            <p:ph idx="1"/>
          </p:nvPr>
        </p:nvPicPr>
        <p:blipFill>
          <a:blip r:embed="rId4"/>
          <a:stretch>
            <a:fillRect/>
          </a:stretch>
        </p:blipFill>
        <p:spPr>
          <a:xfrm>
            <a:off x="2309018" y="1600200"/>
            <a:ext cx="4525963" cy="4525963"/>
          </a:xfrm>
          <a:prstGeom prst="rect">
            <a:avLst/>
          </a:prstGeom>
        </p:spPr>
      </p:pic>
      <p:pic>
        <p:nvPicPr>
          <p:cNvPr id="6" name="Audio 5">
            <a:hlinkClick r:id="" action="ppaction://media"/>
            <a:extLst>
              <a:ext uri="{FF2B5EF4-FFF2-40B4-BE49-F238E27FC236}">
                <a16:creationId xmlns:a16="http://schemas.microsoft.com/office/drawing/2014/main" id="{74397E4F-7644-3347-BF91-0DF2492F539F}"/>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4132331264"/>
      </p:ext>
    </p:extLst>
  </p:cSld>
  <p:clrMapOvr>
    <a:masterClrMapping/>
  </p:clrMapOvr>
  <mc:AlternateContent xmlns:mc="http://schemas.openxmlformats.org/markup-compatibility/2006" xmlns:p14="http://schemas.microsoft.com/office/powerpoint/2010/main">
    <mc:Choice Requires="p14">
      <p:transition spd="slow" p14:dur="2000" advTm="2925"/>
    </mc:Choice>
    <mc:Fallback xmlns="">
      <p:transition spd="slow" advTm="29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F7B1C8-5887-4A12-C35D-55DF33E39AF9}"/>
              </a:ext>
            </a:extLst>
          </p:cNvPr>
          <p:cNvSpPr>
            <a:spLocks noGrp="1"/>
          </p:cNvSpPr>
          <p:nvPr>
            <p:ph type="title"/>
          </p:nvPr>
        </p:nvSpPr>
        <p:spPr/>
        <p:txBody>
          <a:bodyPr>
            <a:normAutofit fontScale="90000"/>
          </a:bodyPr>
          <a:lstStyle/>
          <a:p>
            <a:r>
              <a:rPr lang="en-US" dirty="0"/>
              <a:t>What percentage of dialysis patients die from sudden cardiac death? </a:t>
            </a:r>
          </a:p>
        </p:txBody>
      </p:sp>
      <p:pic>
        <p:nvPicPr>
          <p:cNvPr id="2054" name="Picture 6">
            <a:extLst>
              <a:ext uri="{FF2B5EF4-FFF2-40B4-BE49-F238E27FC236}">
                <a16:creationId xmlns:a16="http://schemas.microsoft.com/office/drawing/2014/main" id="{81BF3F84-5A81-AB30-0106-488238F1BE8C}"/>
              </a:ext>
            </a:extLst>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1600200" y="1905000"/>
            <a:ext cx="6400800" cy="5293894"/>
          </a:xfrm>
          <a:prstGeom prst="rect">
            <a:avLst/>
          </a:prstGeom>
          <a:noFill/>
          <a:extLst>
            <a:ext uri="{909E8E84-426E-40DD-AFC4-6F175D3DCCD1}">
              <a14:hiddenFill xmlns:a14="http://schemas.microsoft.com/office/drawing/2010/main">
                <a:solidFill>
                  <a:srgbClr val="FFFFFF"/>
                </a:solidFill>
              </a14:hiddenFill>
            </a:ext>
          </a:extLst>
        </p:spPr>
      </p:pic>
      <p:pic>
        <p:nvPicPr>
          <p:cNvPr id="10" name="Audio 9">
            <a:hlinkClick r:id="" action="ppaction://media"/>
            <a:extLst>
              <a:ext uri="{FF2B5EF4-FFF2-40B4-BE49-F238E27FC236}">
                <a16:creationId xmlns:a16="http://schemas.microsoft.com/office/drawing/2014/main" id="{B4688EEC-D3FA-67B2-07FB-5B40BCA30853}"/>
              </a:ext>
            </a:extLst>
          </p:cNvPr>
          <p:cNvPicPr>
            <a:picLocks noChangeAspect="1"/>
          </p:cNvPicPr>
          <p:nvPr>
            <a:audioFile r:link="rId3"/>
            <p:extLst>
              <p:ext uri="{DAA4B4D4-6D71-4841-9C94-3DE7FCFB9230}">
                <p14:media xmlns:p14="http://schemas.microsoft.com/office/powerpoint/2010/main" r:embed="rId2"/>
              </p:ext>
            </p:extLst>
          </p:nvPr>
        </p:nvPicPr>
        <p:blipFill>
          <a:blip r:embed="rId6"/>
          <a:srcRect l="-118750" t="-118750" r="-118750" b="-118750"/>
          <a:stretch>
            <a:fillRect/>
          </a:stretch>
        </p:blipFill>
        <p:spPr>
          <a:xfrm>
            <a:off x="7004304" y="4718304"/>
            <a:ext cx="2057400" cy="2057400"/>
          </a:xfrm>
          <a:prstGeom prst="ellipse">
            <a:avLst/>
          </a:prstGeom>
        </p:spPr>
      </p:pic>
    </p:spTree>
    <p:custDataLst>
      <p:tags r:id="rId1"/>
    </p:custDataLst>
    <p:extLst>
      <p:ext uri="{BB962C8B-B14F-4D97-AF65-F5344CB8AC3E}">
        <p14:creationId xmlns:p14="http://schemas.microsoft.com/office/powerpoint/2010/main" val="2512549701"/>
      </p:ext>
    </p:extLst>
  </p:cSld>
  <p:clrMapOvr>
    <a:masterClrMapping/>
  </p:clrMapOvr>
  <mc:AlternateContent xmlns:mc="http://schemas.openxmlformats.org/markup-compatibility/2006" xmlns:p14="http://schemas.microsoft.com/office/powerpoint/2010/main">
    <mc:Choice Requires="p14">
      <p:transition spd="slow" p14:dur="2000" advTm="27667"/>
    </mc:Choice>
    <mc:Fallback xmlns="">
      <p:transition spd="slow" advTm="276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10"/>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F607C5-9811-8499-D5D2-CA3B3143E959}"/>
              </a:ext>
            </a:extLst>
          </p:cNvPr>
          <p:cNvSpPr>
            <a:spLocks noGrp="1"/>
          </p:cNvSpPr>
          <p:nvPr>
            <p:ph type="title"/>
          </p:nvPr>
        </p:nvSpPr>
        <p:spPr>
          <a:xfrm>
            <a:off x="457200" y="274638"/>
            <a:ext cx="8229600" cy="1706562"/>
          </a:xfrm>
        </p:spPr>
        <p:txBody>
          <a:bodyPr>
            <a:normAutofit fontScale="90000"/>
          </a:bodyPr>
          <a:lstStyle/>
          <a:p>
            <a:r>
              <a:rPr lang="en-US" dirty="0"/>
              <a:t>What is the most common arrythmia in dialysis patients at the time of cardiac arrest?</a:t>
            </a:r>
          </a:p>
        </p:txBody>
      </p:sp>
      <p:sp>
        <p:nvSpPr>
          <p:cNvPr id="3" name="Content Placeholder 2">
            <a:extLst>
              <a:ext uri="{FF2B5EF4-FFF2-40B4-BE49-F238E27FC236}">
                <a16:creationId xmlns:a16="http://schemas.microsoft.com/office/drawing/2014/main" id="{5ED13FB7-FE1C-A1CD-EDB5-79DDE1AE7EA3}"/>
              </a:ext>
            </a:extLst>
          </p:cNvPr>
          <p:cNvSpPr>
            <a:spLocks noGrp="1"/>
          </p:cNvSpPr>
          <p:nvPr>
            <p:ph idx="1"/>
          </p:nvPr>
        </p:nvSpPr>
        <p:spPr>
          <a:xfrm>
            <a:off x="457200" y="2209800"/>
            <a:ext cx="8229600" cy="3916363"/>
          </a:xfrm>
        </p:spPr>
        <p:txBody>
          <a:bodyPr/>
          <a:lstStyle/>
          <a:p>
            <a:pPr marL="0" indent="0">
              <a:buNone/>
            </a:pPr>
            <a:r>
              <a:rPr lang="en-US" dirty="0"/>
              <a:t>VT or VF</a:t>
            </a:r>
          </a:p>
        </p:txBody>
      </p:sp>
      <p:pic>
        <p:nvPicPr>
          <p:cNvPr id="3074" name="Picture 2">
            <a:extLst>
              <a:ext uri="{FF2B5EF4-FFF2-40B4-BE49-F238E27FC236}">
                <a16:creationId xmlns:a16="http://schemas.microsoft.com/office/drawing/2014/main" id="{D8645BB3-7554-259C-E705-4C580EB625A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90800" y="2377281"/>
            <a:ext cx="6430240" cy="3581400"/>
          </a:xfrm>
          <a:prstGeom prst="rect">
            <a:avLst/>
          </a:prstGeom>
          <a:noFill/>
          <a:extLst>
            <a:ext uri="{909E8E84-426E-40DD-AFC4-6F175D3DCCD1}">
              <a14:hiddenFill xmlns:a14="http://schemas.microsoft.com/office/drawing/2010/main">
                <a:solidFill>
                  <a:srgbClr val="FFFFFF"/>
                </a:solidFill>
              </a14:hiddenFill>
            </a:ext>
          </a:extLst>
        </p:spPr>
      </p:pic>
      <p:pic>
        <p:nvPicPr>
          <p:cNvPr id="7" name="Audio 6">
            <a:hlinkClick r:id="" action="ppaction://media"/>
            <a:extLst>
              <a:ext uri="{FF2B5EF4-FFF2-40B4-BE49-F238E27FC236}">
                <a16:creationId xmlns:a16="http://schemas.microsoft.com/office/drawing/2014/main" id="{F56EC11E-40F7-782E-3BEC-D7B5B9D1192F}"/>
              </a:ext>
            </a:extLst>
          </p:cNvPr>
          <p:cNvPicPr>
            <a:picLocks noChangeAspect="1"/>
          </p:cNvPicPr>
          <p:nvPr>
            <a:audioFile r:link="rId3"/>
            <p:extLst>
              <p:ext uri="{DAA4B4D4-6D71-4841-9C94-3DE7FCFB9230}">
                <p14:media xmlns:p14="http://schemas.microsoft.com/office/powerpoint/2010/main" r:embed="rId2"/>
              </p:ext>
            </p:extLst>
          </p:nvPr>
        </p:nvPicPr>
        <p:blipFill>
          <a:blip r:embed="rId6"/>
          <a:srcRect l="-118750" t="-118750" r="-118750" b="-118750"/>
          <a:stretch>
            <a:fillRect/>
          </a:stretch>
        </p:blipFill>
        <p:spPr>
          <a:xfrm>
            <a:off x="7004304" y="4718304"/>
            <a:ext cx="2057400" cy="2057400"/>
          </a:xfrm>
          <a:prstGeom prst="ellipse">
            <a:avLst/>
          </a:prstGeom>
        </p:spPr>
      </p:pic>
    </p:spTree>
    <p:custDataLst>
      <p:tags r:id="rId1"/>
    </p:custDataLst>
    <p:extLst>
      <p:ext uri="{BB962C8B-B14F-4D97-AF65-F5344CB8AC3E}">
        <p14:creationId xmlns:p14="http://schemas.microsoft.com/office/powerpoint/2010/main" val="1749653317"/>
      </p:ext>
    </p:extLst>
  </p:cSld>
  <p:clrMapOvr>
    <a:masterClrMapping/>
  </p:clrMapOvr>
  <mc:AlternateContent xmlns:mc="http://schemas.openxmlformats.org/markup-compatibility/2006" xmlns:p14="http://schemas.microsoft.com/office/powerpoint/2010/main">
    <mc:Choice Requires="p14">
      <p:transition spd="slow" p14:dur="2000" advTm="33579"/>
    </mc:Choice>
    <mc:Fallback xmlns="">
      <p:transition spd="slow" advTm="335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0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7"/>
                </p:tgtEl>
              </p:cMediaNode>
            </p:audio>
          </p:childTnLst>
        </p:cTn>
      </p:par>
    </p:tnLst>
    <p:bldLst>
      <p:bldP spid="3"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8D6FB8-ED04-023D-ED4C-E0BAC29048BE}"/>
              </a:ext>
            </a:extLst>
          </p:cNvPr>
          <p:cNvSpPr>
            <a:spLocks noGrp="1"/>
          </p:cNvSpPr>
          <p:nvPr>
            <p:ph type="title"/>
          </p:nvPr>
        </p:nvSpPr>
        <p:spPr>
          <a:xfrm>
            <a:off x="457200" y="274638"/>
            <a:ext cx="8229600" cy="2087562"/>
          </a:xfrm>
        </p:spPr>
        <p:txBody>
          <a:bodyPr>
            <a:normAutofit fontScale="90000"/>
          </a:bodyPr>
          <a:lstStyle/>
          <a:p>
            <a:r>
              <a:rPr lang="en-US" dirty="0"/>
              <a:t>On what days of the week do dialysis patients most often have cardiac arrests?</a:t>
            </a:r>
          </a:p>
        </p:txBody>
      </p:sp>
      <p:sp>
        <p:nvSpPr>
          <p:cNvPr id="3" name="Content Placeholder 2">
            <a:extLst>
              <a:ext uri="{FF2B5EF4-FFF2-40B4-BE49-F238E27FC236}">
                <a16:creationId xmlns:a16="http://schemas.microsoft.com/office/drawing/2014/main" id="{B1AB9677-0352-1AAB-2C7C-1D385E1C19B7}"/>
              </a:ext>
            </a:extLst>
          </p:cNvPr>
          <p:cNvSpPr>
            <a:spLocks noGrp="1"/>
          </p:cNvSpPr>
          <p:nvPr>
            <p:ph idx="1"/>
          </p:nvPr>
        </p:nvSpPr>
        <p:spPr/>
        <p:txBody>
          <a:bodyPr/>
          <a:lstStyle/>
          <a:p>
            <a:pPr marL="0" indent="0">
              <a:buNone/>
            </a:pPr>
            <a:endParaRPr lang="en-US" dirty="0"/>
          </a:p>
          <a:p>
            <a:pPr marL="0" indent="0">
              <a:buNone/>
            </a:pPr>
            <a:endParaRPr lang="en-US" dirty="0"/>
          </a:p>
          <a:p>
            <a:r>
              <a:rPr lang="en-US" dirty="0"/>
              <a:t>Monday (if MWF schedule)</a:t>
            </a:r>
          </a:p>
          <a:p>
            <a:r>
              <a:rPr lang="en-US" dirty="0"/>
              <a:t>Tuesday (if TTS schedule).</a:t>
            </a:r>
          </a:p>
        </p:txBody>
      </p:sp>
      <p:pic>
        <p:nvPicPr>
          <p:cNvPr id="7" name="Audio 6">
            <a:hlinkClick r:id="" action="ppaction://media"/>
            <a:extLst>
              <a:ext uri="{FF2B5EF4-FFF2-40B4-BE49-F238E27FC236}">
                <a16:creationId xmlns:a16="http://schemas.microsoft.com/office/drawing/2014/main" id="{5C11A555-A4EC-3E12-338B-B0F0B4012C9D}"/>
              </a:ext>
            </a:extLst>
          </p:cNvPr>
          <p:cNvPicPr>
            <a:picLocks noChangeAspect="1"/>
          </p:cNvPicPr>
          <p:nvPr>
            <a:audioFile r:link="rId3"/>
            <p:extLst>
              <p:ext uri="{DAA4B4D4-6D71-4841-9C94-3DE7FCFB9230}">
                <p14:media xmlns:p14="http://schemas.microsoft.com/office/powerpoint/2010/main" r:embed="rId2"/>
              </p:ext>
            </p:extLst>
          </p:nvPr>
        </p:nvPicPr>
        <p:blipFill>
          <a:blip r:embed="rId5"/>
          <a:srcRect l="-118750" t="-118750" r="-118750" b="-118750"/>
          <a:stretch>
            <a:fillRect/>
          </a:stretch>
        </p:blipFill>
        <p:spPr>
          <a:xfrm>
            <a:off x="7004304" y="4718304"/>
            <a:ext cx="2057400" cy="2057400"/>
          </a:xfrm>
          <a:prstGeom prst="ellipse">
            <a:avLst/>
          </a:prstGeom>
        </p:spPr>
      </p:pic>
    </p:spTree>
    <p:custDataLst>
      <p:tags r:id="rId1"/>
    </p:custDataLst>
    <p:extLst>
      <p:ext uri="{BB962C8B-B14F-4D97-AF65-F5344CB8AC3E}">
        <p14:creationId xmlns:p14="http://schemas.microsoft.com/office/powerpoint/2010/main" val="569034501"/>
      </p:ext>
    </p:extLst>
  </p:cSld>
  <p:clrMapOvr>
    <a:masterClrMapping/>
  </p:clrMapOvr>
  <mc:AlternateContent xmlns:mc="http://schemas.openxmlformats.org/markup-compatibility/2006" xmlns:p14="http://schemas.microsoft.com/office/powerpoint/2010/main">
    <mc:Choice Requires="p14">
      <p:transition spd="slow" p14:dur="2000" advTm="47884"/>
    </mc:Choice>
    <mc:Fallback xmlns="">
      <p:transition spd="slow" advTm="478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7"/>
                </p:tgtEl>
              </p:cMediaNode>
            </p:audio>
          </p:childTnLst>
        </p:cTn>
      </p:par>
    </p:tnLst>
    <p:bldLst>
      <p:bldP spid="3"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EBC37B-962E-2CFA-F7E8-53951F36656C}"/>
              </a:ext>
            </a:extLst>
          </p:cNvPr>
          <p:cNvSpPr>
            <a:spLocks noGrp="1"/>
          </p:cNvSpPr>
          <p:nvPr>
            <p:ph type="title"/>
          </p:nvPr>
        </p:nvSpPr>
        <p:spPr>
          <a:xfrm>
            <a:off x="457200" y="274638"/>
            <a:ext cx="8229600" cy="2011362"/>
          </a:xfrm>
        </p:spPr>
        <p:txBody>
          <a:bodyPr>
            <a:normAutofit fontScale="90000"/>
          </a:bodyPr>
          <a:lstStyle/>
          <a:p>
            <a:r>
              <a:rPr lang="en-US" dirty="0"/>
              <a:t>What medications can prolong the QT interval and increase the risk of cardiac arrest?</a:t>
            </a:r>
          </a:p>
        </p:txBody>
      </p:sp>
      <p:sp>
        <p:nvSpPr>
          <p:cNvPr id="3" name="Content Placeholder 2">
            <a:extLst>
              <a:ext uri="{FF2B5EF4-FFF2-40B4-BE49-F238E27FC236}">
                <a16:creationId xmlns:a16="http://schemas.microsoft.com/office/drawing/2014/main" id="{941C0143-74EE-0710-ADA7-50652B9067AC}"/>
              </a:ext>
            </a:extLst>
          </p:cNvPr>
          <p:cNvSpPr>
            <a:spLocks noGrp="1"/>
          </p:cNvSpPr>
          <p:nvPr>
            <p:ph idx="1"/>
          </p:nvPr>
        </p:nvSpPr>
        <p:spPr>
          <a:xfrm>
            <a:off x="457200" y="2895600"/>
            <a:ext cx="8229600" cy="3230563"/>
          </a:xfrm>
        </p:spPr>
        <p:txBody>
          <a:bodyPr/>
          <a:lstStyle/>
          <a:p>
            <a:r>
              <a:rPr lang="en-US" dirty="0"/>
              <a:t>Antibiotic (Levofloxacin, Ciprofloxacin, Fluconazole)</a:t>
            </a:r>
          </a:p>
          <a:p>
            <a:r>
              <a:rPr lang="en-US" dirty="0"/>
              <a:t>Pain medications (Methadone, Amitriptyline, Nortriptyline)</a:t>
            </a:r>
          </a:p>
          <a:p>
            <a:r>
              <a:rPr lang="en-US" dirty="0"/>
              <a:t>Antidepressants (Sertraline, Lithium, Trazodone)</a:t>
            </a:r>
          </a:p>
        </p:txBody>
      </p:sp>
      <p:pic>
        <p:nvPicPr>
          <p:cNvPr id="6" name="Audio 5">
            <a:hlinkClick r:id="" action="ppaction://media"/>
            <a:extLst>
              <a:ext uri="{FF2B5EF4-FFF2-40B4-BE49-F238E27FC236}">
                <a16:creationId xmlns:a16="http://schemas.microsoft.com/office/drawing/2014/main" id="{8CFB721A-27B2-844B-4393-ABA3B3C09AD6}"/>
              </a:ext>
            </a:extLst>
          </p:cNvPr>
          <p:cNvPicPr>
            <a:picLocks noChangeAspect="1"/>
          </p:cNvPicPr>
          <p:nvPr>
            <a:audioFile r:link="rId3"/>
            <p:extLst>
              <p:ext uri="{DAA4B4D4-6D71-4841-9C94-3DE7FCFB9230}">
                <p14:media xmlns:p14="http://schemas.microsoft.com/office/powerpoint/2010/main" r:embed="rId2"/>
              </p:ext>
            </p:extLst>
          </p:nvPr>
        </p:nvPicPr>
        <p:blipFill>
          <a:blip r:embed="rId5"/>
          <a:srcRect l="-118750" t="-118750" r="-118750" b="-118750"/>
          <a:stretch>
            <a:fillRect/>
          </a:stretch>
        </p:blipFill>
        <p:spPr>
          <a:xfrm>
            <a:off x="7004304" y="4718304"/>
            <a:ext cx="2057400" cy="2057400"/>
          </a:xfrm>
          <a:prstGeom prst="ellipse">
            <a:avLst/>
          </a:prstGeom>
        </p:spPr>
      </p:pic>
    </p:spTree>
    <p:custDataLst>
      <p:tags r:id="rId1"/>
    </p:custDataLst>
    <p:extLst>
      <p:ext uri="{BB962C8B-B14F-4D97-AF65-F5344CB8AC3E}">
        <p14:creationId xmlns:p14="http://schemas.microsoft.com/office/powerpoint/2010/main" val="1692197982"/>
      </p:ext>
    </p:extLst>
  </p:cSld>
  <p:clrMapOvr>
    <a:masterClrMapping/>
  </p:clrMapOvr>
  <mc:AlternateContent xmlns:mc="http://schemas.openxmlformats.org/markup-compatibility/2006" xmlns:p14="http://schemas.microsoft.com/office/powerpoint/2010/main">
    <mc:Choice Requires="p14">
      <p:transition spd="slow" p14:dur="2000" advTm="36103"/>
    </mc:Choice>
    <mc:Fallback xmlns="">
      <p:transition spd="slow" advTm="361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6"/>
                </p:tgtEl>
              </p:cMediaNode>
            </p:audio>
          </p:childTnLst>
        </p:cTn>
      </p:par>
    </p:tnLst>
    <p:bldLst>
      <p:bldP spid="3"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1EEE89-608D-AC52-4FC6-7DF9686BDD26}"/>
              </a:ext>
            </a:extLst>
          </p:cNvPr>
          <p:cNvSpPr>
            <a:spLocks noGrp="1"/>
          </p:cNvSpPr>
          <p:nvPr>
            <p:ph type="title"/>
          </p:nvPr>
        </p:nvSpPr>
        <p:spPr>
          <a:xfrm>
            <a:off x="457200" y="274638"/>
            <a:ext cx="8229600" cy="1249362"/>
          </a:xfrm>
        </p:spPr>
        <p:txBody>
          <a:bodyPr>
            <a:normAutofit fontScale="90000"/>
          </a:bodyPr>
          <a:lstStyle/>
          <a:p>
            <a:r>
              <a:rPr lang="en-US" dirty="0"/>
              <a:t>Do implantable defibrillators reduce the risk of SCD in dialysis patients?</a:t>
            </a:r>
          </a:p>
        </p:txBody>
      </p:sp>
      <p:pic>
        <p:nvPicPr>
          <p:cNvPr id="5" name="Picture 4" descr="A person with blonde hair&#10;&#10;Description automatically generated">
            <a:extLst>
              <a:ext uri="{FF2B5EF4-FFF2-40B4-BE49-F238E27FC236}">
                <a16:creationId xmlns:a16="http://schemas.microsoft.com/office/drawing/2014/main" id="{79B51540-F06A-9ECA-31B4-539BC7A952A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95400" y="2438400"/>
            <a:ext cx="6672911" cy="3962400"/>
          </a:xfrm>
          <a:prstGeom prst="rect">
            <a:avLst/>
          </a:prstGeom>
        </p:spPr>
      </p:pic>
      <p:pic>
        <p:nvPicPr>
          <p:cNvPr id="7" name="Audio 6">
            <a:hlinkClick r:id="" action="ppaction://media"/>
            <a:extLst>
              <a:ext uri="{FF2B5EF4-FFF2-40B4-BE49-F238E27FC236}">
                <a16:creationId xmlns:a16="http://schemas.microsoft.com/office/drawing/2014/main" id="{A5DA7C7C-D245-1E4D-211E-E9AC8E002ACD}"/>
              </a:ext>
            </a:extLst>
          </p:cNvPr>
          <p:cNvPicPr>
            <a:picLocks noChangeAspect="1"/>
          </p:cNvPicPr>
          <p:nvPr>
            <a:audioFile r:link="rId3"/>
            <p:extLst>
              <p:ext uri="{DAA4B4D4-6D71-4841-9C94-3DE7FCFB9230}">
                <p14:media xmlns:p14="http://schemas.microsoft.com/office/powerpoint/2010/main" r:embed="rId2"/>
              </p:ext>
            </p:extLst>
          </p:nvPr>
        </p:nvPicPr>
        <p:blipFill>
          <a:blip r:embed="rId6"/>
          <a:srcRect l="-118750" t="-118750" r="-118750" b="-118750"/>
          <a:stretch>
            <a:fillRect/>
          </a:stretch>
        </p:blipFill>
        <p:spPr>
          <a:xfrm>
            <a:off x="7004304" y="4718304"/>
            <a:ext cx="2057400" cy="2057400"/>
          </a:xfrm>
          <a:prstGeom prst="ellipse">
            <a:avLst/>
          </a:prstGeom>
        </p:spPr>
      </p:pic>
    </p:spTree>
    <p:custDataLst>
      <p:tags r:id="rId1"/>
    </p:custDataLst>
    <p:extLst>
      <p:ext uri="{BB962C8B-B14F-4D97-AF65-F5344CB8AC3E}">
        <p14:creationId xmlns:p14="http://schemas.microsoft.com/office/powerpoint/2010/main" val="1758014175"/>
      </p:ext>
    </p:extLst>
  </p:cSld>
  <p:clrMapOvr>
    <a:masterClrMapping/>
  </p:clrMapOvr>
  <mc:AlternateContent xmlns:mc="http://schemas.openxmlformats.org/markup-compatibility/2006" xmlns:p14="http://schemas.microsoft.com/office/powerpoint/2010/main">
    <mc:Choice Requires="p14">
      <p:transition spd="slow" p14:dur="2000" advTm="44044"/>
    </mc:Choice>
    <mc:Fallback xmlns="">
      <p:transition spd="slow" advTm="440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7"/>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End. Thank you for listening.</a:t>
            </a:r>
          </a:p>
        </p:txBody>
      </p:sp>
      <p:pic>
        <p:nvPicPr>
          <p:cNvPr id="1026" name="Picture 2" descr="The unknown woman of the Sei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329" y="1583872"/>
            <a:ext cx="9189719" cy="5257800"/>
          </a:xfrm>
          <a:prstGeom prst="rect">
            <a:avLst/>
          </a:prstGeom>
          <a:noFill/>
          <a:extLst>
            <a:ext uri="{909E8E84-426E-40DD-AFC4-6F175D3DCCD1}">
              <a14:hiddenFill xmlns:a14="http://schemas.microsoft.com/office/drawing/2010/main">
                <a:solidFill>
                  <a:srgbClr val="FFFFFF"/>
                </a:solidFill>
              </a14:hiddenFill>
            </a:ext>
          </a:extLst>
        </p:spPr>
      </p:pic>
      <p:pic>
        <p:nvPicPr>
          <p:cNvPr id="17" name="Audio 16">
            <a:hlinkClick r:id="" action="ppaction://media"/>
            <a:extLst>
              <a:ext uri="{FF2B5EF4-FFF2-40B4-BE49-F238E27FC236}">
                <a16:creationId xmlns:a16="http://schemas.microsoft.com/office/drawing/2014/main" id="{DD3F3C2C-AA61-C83E-1F9E-9B0D9B55216F}"/>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2976028488"/>
      </p:ext>
    </p:extLst>
  </p:cSld>
  <p:clrMapOvr>
    <a:masterClrMapping/>
  </p:clrMapOvr>
  <mc:AlternateContent xmlns:mc="http://schemas.openxmlformats.org/markup-compatibility/2006" xmlns:p14="http://schemas.microsoft.com/office/powerpoint/2010/main">
    <mc:Choice Requires="p14">
      <p:transition spd="slow" p14:dur="2000" advTm="19769"/>
    </mc:Choice>
    <mc:Fallback xmlns="">
      <p:transition spd="slow" advTm="197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57519" y="741391"/>
            <a:ext cx="3448311" cy="1616203"/>
          </a:xfrm>
        </p:spPr>
        <p:txBody>
          <a:bodyPr anchor="b">
            <a:normAutofit/>
          </a:bodyPr>
          <a:lstStyle/>
          <a:p>
            <a:r>
              <a:rPr lang="en-US" sz="2800"/>
              <a:t>1880s: Body of an Unknown Woman</a:t>
            </a:r>
          </a:p>
        </p:txBody>
      </p:sp>
      <p:sp>
        <p:nvSpPr>
          <p:cNvPr id="3" name="Content Placeholder 2"/>
          <p:cNvSpPr>
            <a:spLocks noGrp="1"/>
          </p:cNvSpPr>
          <p:nvPr>
            <p:ph idx="1"/>
          </p:nvPr>
        </p:nvSpPr>
        <p:spPr>
          <a:xfrm>
            <a:off x="657519" y="2533476"/>
            <a:ext cx="3448310" cy="3447832"/>
          </a:xfrm>
        </p:spPr>
        <p:txBody>
          <a:bodyPr anchor="t">
            <a:normAutofit/>
          </a:bodyPr>
          <a:lstStyle/>
          <a:p>
            <a:pPr>
              <a:lnSpc>
                <a:spcPct val="90000"/>
              </a:lnSpc>
            </a:pPr>
            <a:r>
              <a:rPr lang="en-US" sz="1400"/>
              <a:t>After she was pulled out of the Seine, she was transported to the Paris mortuary, and put on public display alongside the bodies of other unknown dead for the purpose of identification.</a:t>
            </a:r>
          </a:p>
          <a:p>
            <a:pPr>
              <a:lnSpc>
                <a:spcPct val="90000"/>
              </a:lnSpc>
            </a:pPr>
            <a:endParaRPr lang="en-US" sz="1400"/>
          </a:p>
          <a:p>
            <a:pPr>
              <a:lnSpc>
                <a:spcPct val="90000"/>
              </a:lnSpc>
            </a:pPr>
            <a:r>
              <a:rPr lang="en-US" sz="1400"/>
              <a:t>Grisly parade of nameless corpses was a popular diversion in its day.</a:t>
            </a:r>
          </a:p>
          <a:p>
            <a:pPr lvl="1">
              <a:lnSpc>
                <a:spcPct val="90000"/>
              </a:lnSpc>
            </a:pPr>
            <a:r>
              <a:rPr lang="en-US" sz="1400"/>
              <a:t>"There is not a single window in Paris that attracts more onlookers than this," a contemporary account explains.</a:t>
            </a:r>
          </a:p>
          <a:p>
            <a:pPr>
              <a:lnSpc>
                <a:spcPct val="90000"/>
              </a:lnSpc>
            </a:pPr>
            <a:endParaRPr lang="en-US" sz="1400"/>
          </a:p>
          <a:p>
            <a:pPr>
              <a:lnSpc>
                <a:spcPct val="90000"/>
              </a:lnSpc>
            </a:pPr>
            <a:r>
              <a:rPr lang="en-US" sz="1400"/>
              <a:t>No one claimed the body, but her beauty was not unnoticed.</a:t>
            </a:r>
          </a:p>
        </p:txBody>
      </p:sp>
      <p:pic>
        <p:nvPicPr>
          <p:cNvPr id="1026" name="Picture 2">
            <a:extLst>
              <a:ext uri="{FF2B5EF4-FFF2-40B4-BE49-F238E27FC236}">
                <a16:creationId xmlns:a16="http://schemas.microsoft.com/office/drawing/2014/main" id="{9F82AEB7-240E-AFF3-B90E-B3A95B763CC1}"/>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4572000" y="2112093"/>
            <a:ext cx="3989297" cy="2558732"/>
          </a:xfrm>
          <a:prstGeom prst="rect">
            <a:avLst/>
          </a:prstGeom>
          <a:noFill/>
          <a:extLst>
            <a:ext uri="{909E8E84-426E-40DD-AFC4-6F175D3DCCD1}">
              <a14:hiddenFill xmlns:a14="http://schemas.microsoft.com/office/drawing/2010/main">
                <a:solidFill>
                  <a:srgbClr val="FFFFFF"/>
                </a:solidFill>
              </a14:hiddenFill>
            </a:ext>
          </a:extLst>
        </p:spPr>
      </p:pic>
      <p:grpSp>
        <p:nvGrpSpPr>
          <p:cNvPr id="1035" name="Group 1034">
            <a:extLst>
              <a:ext uri="{FF2B5EF4-FFF2-40B4-BE49-F238E27FC236}">
                <a16:creationId xmlns:a16="http://schemas.microsoft.com/office/drawing/2014/main" id="{1FD67D68-9B83-C338-8342-3348D8F2234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768" y="6737718"/>
            <a:ext cx="9155399" cy="123363"/>
            <a:chOff x="-5025" y="6737718"/>
            <a:chExt cx="12207200" cy="123363"/>
          </a:xfrm>
        </p:grpSpPr>
        <p:sp>
          <p:nvSpPr>
            <p:cNvPr id="1032" name="Rectangle 1031">
              <a:extLst>
                <a:ext uri="{FF2B5EF4-FFF2-40B4-BE49-F238E27FC236}">
                  <a16:creationId xmlns:a16="http://schemas.microsoft.com/office/drawing/2014/main" id="{1E397F34-6B84-0D3B-0F29-B1D134B3B8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6" name="Rectangle 1035">
              <a:extLst>
                <a:ext uri="{FF2B5EF4-FFF2-40B4-BE49-F238E27FC236}">
                  <a16:creationId xmlns:a16="http://schemas.microsoft.com/office/drawing/2014/main" id="{9BD98075-BFC1-BE9C-7FB7-23FE55E433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Audio 5">
            <a:hlinkClick r:id="" action="ppaction://media"/>
            <a:extLst>
              <a:ext uri="{FF2B5EF4-FFF2-40B4-BE49-F238E27FC236}">
                <a16:creationId xmlns:a16="http://schemas.microsoft.com/office/drawing/2014/main" id="{27CD3F49-CA9A-501E-BBCC-9968A1A200B3}"/>
              </a:ext>
            </a:extLst>
          </p:cNvPr>
          <p:cNvPicPr>
            <a:picLocks noChangeAspect="1"/>
          </p:cNvPicPr>
          <p:nvPr>
            <a:audioFile r:link="rId3"/>
            <p:extLst>
              <p:ext uri="{DAA4B4D4-6D71-4841-9C94-3DE7FCFB9230}">
                <p14:media xmlns:p14="http://schemas.microsoft.com/office/powerpoint/2010/main" r:embed="rId2"/>
              </p:ext>
            </p:extLst>
          </p:nvPr>
        </p:nvPicPr>
        <p:blipFill>
          <a:blip r:embed="rId6"/>
          <a:srcRect l="-118750" t="-118750" r="-118750" b="-118750"/>
          <a:stretch>
            <a:fillRect/>
          </a:stretch>
        </p:blipFill>
        <p:spPr>
          <a:xfrm>
            <a:off x="7004304" y="4718304"/>
            <a:ext cx="2057400" cy="2057400"/>
          </a:xfrm>
          <a:prstGeom prst="ellipse">
            <a:avLst/>
          </a:prstGeom>
        </p:spPr>
      </p:pic>
    </p:spTree>
    <p:custDataLst>
      <p:tags r:id="rId1"/>
    </p:custDataLst>
    <p:extLst>
      <p:ext uri="{BB962C8B-B14F-4D97-AF65-F5344CB8AC3E}">
        <p14:creationId xmlns:p14="http://schemas.microsoft.com/office/powerpoint/2010/main" val="1385502944"/>
      </p:ext>
    </p:extLst>
  </p:cSld>
  <p:clrMapOvr>
    <a:masterClrMapping/>
  </p:clrMapOvr>
  <mc:AlternateContent xmlns:mc="http://schemas.openxmlformats.org/markup-compatibility/2006" xmlns:p14="http://schemas.microsoft.com/office/powerpoint/2010/main">
    <mc:Choice Requires="p14">
      <p:transition spd="slow" p14:dur="2000" advTm="33973"/>
    </mc:Choice>
    <mc:Fallback xmlns="">
      <p:transition spd="slow" advTm="339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6"/>
                </p:tgtEl>
              </p:cMediaNode>
            </p:audio>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57520" y="741391"/>
            <a:ext cx="2662237" cy="1616203"/>
          </a:xfrm>
        </p:spPr>
        <p:txBody>
          <a:bodyPr anchor="b">
            <a:normAutofit/>
          </a:bodyPr>
          <a:lstStyle/>
          <a:p>
            <a:r>
              <a:rPr lang="en-US" sz="2800"/>
              <a:t>Death Mask</a:t>
            </a:r>
          </a:p>
        </p:txBody>
      </p:sp>
      <p:sp>
        <p:nvSpPr>
          <p:cNvPr id="3" name="Content Placeholder 2"/>
          <p:cNvSpPr>
            <a:spLocks noGrp="1"/>
          </p:cNvSpPr>
          <p:nvPr>
            <p:ph idx="1"/>
          </p:nvPr>
        </p:nvSpPr>
        <p:spPr>
          <a:xfrm>
            <a:off x="657519" y="2533476"/>
            <a:ext cx="2510223" cy="3447832"/>
          </a:xfrm>
        </p:spPr>
        <p:txBody>
          <a:bodyPr anchor="t">
            <a:normAutofit/>
          </a:bodyPr>
          <a:lstStyle/>
          <a:p>
            <a:r>
              <a:rPr lang="en-US" sz="1700"/>
              <a:t>Pathologist was so taken by her beauty that he made an impression of her face (“death mask”) out of wax plaster.</a:t>
            </a:r>
          </a:p>
          <a:p>
            <a:r>
              <a:rPr lang="en-US" sz="1700"/>
              <a:t>He showed it to his friends, and she became known as “L'Inconnue de la Seine” (The Unknown of the Seine).</a:t>
            </a:r>
          </a:p>
          <a:p>
            <a:endParaRPr lang="en-US" sz="1700"/>
          </a:p>
        </p:txBody>
      </p:sp>
      <p:pic>
        <p:nvPicPr>
          <p:cNvPr id="4"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r="3" b="2652"/>
          <a:stretch/>
        </p:blipFill>
        <p:spPr bwMode="auto">
          <a:xfrm>
            <a:off x="3816932" y="877413"/>
            <a:ext cx="4666971" cy="5043096"/>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9" name="Group 8">
            <a:extLst>
              <a:ext uri="{FF2B5EF4-FFF2-40B4-BE49-F238E27FC236}">
                <a16:creationId xmlns:a16="http://schemas.microsoft.com/office/drawing/2014/main" id="{3AFCAD34-1AFC-BC1A-F6B2-C34C63912EA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816932" y="5858828"/>
            <a:ext cx="4669847" cy="123363"/>
            <a:chOff x="7015162" y="5858828"/>
            <a:chExt cx="4300544" cy="123363"/>
          </a:xfrm>
        </p:grpSpPr>
        <p:sp>
          <p:nvSpPr>
            <p:cNvPr id="10" name="Rectangle 9">
              <a:extLst>
                <a:ext uri="{FF2B5EF4-FFF2-40B4-BE49-F238E27FC236}">
                  <a16:creationId xmlns:a16="http://schemas.microsoft.com/office/drawing/2014/main" id="{1129F4A2-3705-CF87-3DDA-AF9CE9389B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03753" y="3770237"/>
              <a:ext cx="123362" cy="4300544"/>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91B1028-FC76-5583-3A1F-5815A7DCF9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09789" y="4876274"/>
              <a:ext cx="123362" cy="2088471"/>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Audio 6">
            <a:hlinkClick r:id="" action="ppaction://media"/>
            <a:extLst>
              <a:ext uri="{FF2B5EF4-FFF2-40B4-BE49-F238E27FC236}">
                <a16:creationId xmlns:a16="http://schemas.microsoft.com/office/drawing/2014/main" id="{A920FDE3-F62A-8401-36F1-536AEE23D107}"/>
              </a:ext>
            </a:extLst>
          </p:cNvPr>
          <p:cNvPicPr>
            <a:picLocks noChangeAspect="1"/>
          </p:cNvPicPr>
          <p:nvPr>
            <a:audioFile r:link="rId3"/>
            <p:extLst>
              <p:ext uri="{DAA4B4D4-6D71-4841-9C94-3DE7FCFB9230}">
                <p14:media xmlns:p14="http://schemas.microsoft.com/office/powerpoint/2010/main" r:embed="rId2"/>
              </p:ext>
            </p:extLst>
          </p:nvPr>
        </p:nvPicPr>
        <p:blipFill>
          <a:blip r:embed="rId6"/>
          <a:srcRect l="-118750" t="-118750" r="-118750" b="-118750"/>
          <a:stretch>
            <a:fillRect/>
          </a:stretch>
        </p:blipFill>
        <p:spPr>
          <a:xfrm>
            <a:off x="7004304" y="4718304"/>
            <a:ext cx="2057400" cy="2057400"/>
          </a:xfrm>
          <a:prstGeom prst="ellipse">
            <a:avLst/>
          </a:prstGeom>
        </p:spPr>
      </p:pic>
    </p:spTree>
    <p:custDataLst>
      <p:tags r:id="rId1"/>
    </p:custDataLst>
    <p:extLst>
      <p:ext uri="{BB962C8B-B14F-4D97-AF65-F5344CB8AC3E}">
        <p14:creationId xmlns:p14="http://schemas.microsoft.com/office/powerpoint/2010/main" val="1891078603"/>
      </p:ext>
    </p:extLst>
  </p:cSld>
  <p:clrMapOvr>
    <a:masterClrMapping/>
  </p:clrMapOvr>
  <mc:AlternateContent xmlns:mc="http://schemas.openxmlformats.org/markup-compatibility/2006" xmlns:p14="http://schemas.microsoft.com/office/powerpoint/2010/main">
    <mc:Choice Requires="p14">
      <p:transition spd="slow" p14:dur="2000" advTm="19717"/>
    </mc:Choice>
    <mc:Fallback xmlns="">
      <p:transition spd="slow" advTm="197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7743" y="741391"/>
            <a:ext cx="3914480" cy="1616203"/>
          </a:xfrm>
        </p:spPr>
        <p:txBody>
          <a:bodyPr anchor="b">
            <a:normAutofit/>
          </a:bodyPr>
          <a:lstStyle/>
          <a:p>
            <a:r>
              <a:rPr lang="en-US" sz="2800"/>
              <a:t>L'Inconnue de la Seine</a:t>
            </a:r>
          </a:p>
        </p:txBody>
      </p:sp>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590335" y="890526"/>
            <a:ext cx="3306548" cy="4968856"/>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ontent Placeholder 2"/>
          <p:cNvSpPr>
            <a:spLocks noGrp="1"/>
          </p:cNvSpPr>
          <p:nvPr>
            <p:ph idx="1"/>
          </p:nvPr>
        </p:nvSpPr>
        <p:spPr>
          <a:xfrm>
            <a:off x="4577742" y="2533475"/>
            <a:ext cx="3914481" cy="3448225"/>
          </a:xfrm>
        </p:spPr>
        <p:txBody>
          <a:bodyPr anchor="t">
            <a:normAutofit/>
          </a:bodyPr>
          <a:lstStyle/>
          <a:p>
            <a:r>
              <a:rPr lang="en-US" sz="1700"/>
              <a:t>In the following years, numerous copies were produced.</a:t>
            </a:r>
          </a:p>
          <a:p>
            <a:r>
              <a:rPr lang="en-US" sz="1700"/>
              <a:t>Fashionable fixture of Parisian Bohemian society.</a:t>
            </a:r>
          </a:p>
          <a:p>
            <a:r>
              <a:rPr lang="en-US" sz="1700"/>
              <a:t>Albert Camus compared her smile to that of Mona Lisa.</a:t>
            </a:r>
          </a:p>
          <a:p>
            <a:r>
              <a:rPr lang="en-US" sz="1700"/>
              <a:t>Face inspired many literary works.</a:t>
            </a:r>
          </a:p>
          <a:p>
            <a:r>
              <a:rPr lang="en-US" sz="1700"/>
              <a:t>A generation of young German women modeled their looks after her.</a:t>
            </a:r>
          </a:p>
          <a:p>
            <a:r>
              <a:rPr lang="en-US" sz="1700"/>
              <a:t>No definitive identification.</a:t>
            </a:r>
          </a:p>
        </p:txBody>
      </p:sp>
      <p:grpSp>
        <p:nvGrpSpPr>
          <p:cNvPr id="3079" name="Group 3078">
            <a:extLst>
              <a:ext uri="{FF2B5EF4-FFF2-40B4-BE49-F238E27FC236}">
                <a16:creationId xmlns:a16="http://schemas.microsoft.com/office/drawing/2014/main" id="{16C73AF9-0D33-5C66-5D79-0D0129904B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768" y="6737718"/>
            <a:ext cx="9155399" cy="123363"/>
            <a:chOff x="-5025" y="6737718"/>
            <a:chExt cx="12207200" cy="123363"/>
          </a:xfrm>
        </p:grpSpPr>
        <p:sp>
          <p:nvSpPr>
            <p:cNvPr id="3080" name="Rectangle 3079">
              <a:extLst>
                <a:ext uri="{FF2B5EF4-FFF2-40B4-BE49-F238E27FC236}">
                  <a16:creationId xmlns:a16="http://schemas.microsoft.com/office/drawing/2014/main" id="{ED96FD6F-5EE9-36C7-C200-3111EF6D01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1" name="Rectangle 3080">
              <a:extLst>
                <a:ext uri="{FF2B5EF4-FFF2-40B4-BE49-F238E27FC236}">
                  <a16:creationId xmlns:a16="http://schemas.microsoft.com/office/drawing/2014/main" id="{62A39BB2-02C1-8A8B-8021-68446E0474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4" name="Audio 13">
            <a:hlinkClick r:id="" action="ppaction://media"/>
            <a:extLst>
              <a:ext uri="{FF2B5EF4-FFF2-40B4-BE49-F238E27FC236}">
                <a16:creationId xmlns:a16="http://schemas.microsoft.com/office/drawing/2014/main" id="{15C9A1C2-372D-0558-EF13-6F65F8952BA2}"/>
              </a:ext>
            </a:extLst>
          </p:cNvPr>
          <p:cNvPicPr>
            <a:picLocks noChangeAspect="1"/>
          </p:cNvPicPr>
          <p:nvPr>
            <a:audioFile r:link="rId3"/>
            <p:extLst>
              <p:ext uri="{DAA4B4D4-6D71-4841-9C94-3DE7FCFB9230}">
                <p14:media xmlns:p14="http://schemas.microsoft.com/office/powerpoint/2010/main" r:embed="rId2"/>
              </p:ext>
            </p:extLst>
          </p:nvPr>
        </p:nvPicPr>
        <p:blipFill>
          <a:blip r:embed="rId6"/>
          <a:srcRect l="-118750" t="-118750" r="-118750" b="-118750"/>
          <a:stretch>
            <a:fillRect/>
          </a:stretch>
        </p:blipFill>
        <p:spPr>
          <a:xfrm>
            <a:off x="7004304" y="4718304"/>
            <a:ext cx="2057400" cy="2057400"/>
          </a:xfrm>
          <a:prstGeom prst="ellipse">
            <a:avLst/>
          </a:prstGeom>
        </p:spPr>
      </p:pic>
    </p:spTree>
    <p:custDataLst>
      <p:tags r:id="rId1"/>
    </p:custDataLst>
    <p:extLst>
      <p:ext uri="{BB962C8B-B14F-4D97-AF65-F5344CB8AC3E}">
        <p14:creationId xmlns:p14="http://schemas.microsoft.com/office/powerpoint/2010/main" val="1080247612"/>
      </p:ext>
    </p:extLst>
  </p:cSld>
  <p:clrMapOvr>
    <a:masterClrMapping/>
  </p:clrMapOvr>
  <mc:AlternateContent xmlns:mc="http://schemas.openxmlformats.org/markup-compatibility/2006" xmlns:p14="http://schemas.microsoft.com/office/powerpoint/2010/main">
    <mc:Choice Requires="p14">
      <p:transition spd="slow" p14:dur="2000" advTm="27666"/>
    </mc:Choice>
    <mc:Fallback xmlns="">
      <p:transition spd="slow" advTm="276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14"/>
                </p:tgtEl>
              </p:cMediaNode>
            </p:audio>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31"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399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5132" name="Rectangle 5131">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391835"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71352" y="350196"/>
            <a:ext cx="3485178" cy="1624520"/>
          </a:xfrm>
        </p:spPr>
        <p:txBody>
          <a:bodyPr anchor="ctr">
            <a:normAutofit/>
          </a:bodyPr>
          <a:lstStyle/>
          <a:p>
            <a:r>
              <a:rPr lang="en-US" sz="3500"/>
              <a:t>True Story?</a:t>
            </a:r>
          </a:p>
        </p:txBody>
      </p:sp>
      <p:sp>
        <p:nvSpPr>
          <p:cNvPr id="3" name="Content Placeholder 2"/>
          <p:cNvSpPr>
            <a:spLocks noGrp="1"/>
          </p:cNvSpPr>
          <p:nvPr>
            <p:ph idx="1"/>
          </p:nvPr>
        </p:nvSpPr>
        <p:spPr>
          <a:xfrm>
            <a:off x="571351" y="2743200"/>
            <a:ext cx="3485179" cy="3613149"/>
          </a:xfrm>
        </p:spPr>
        <p:txBody>
          <a:bodyPr anchor="ctr">
            <a:normAutofit/>
          </a:bodyPr>
          <a:lstStyle/>
          <a:p>
            <a:r>
              <a:rPr lang="en-US" sz="1600"/>
              <a:t>Two sisters, identical twins, had been born in Liverpool c. 1870.</a:t>
            </a:r>
          </a:p>
          <a:p>
            <a:r>
              <a:rPr lang="en-US" sz="1600"/>
              <a:t>One of them embarked on a love affair with a rich suitor and eloped to Paris, never to be seen again.</a:t>
            </a:r>
          </a:p>
          <a:p>
            <a:r>
              <a:rPr lang="en-US" sz="1600"/>
              <a:t>Many years later the other sister visited Paris on holiday.</a:t>
            </a:r>
          </a:p>
          <a:p>
            <a:r>
              <a:rPr lang="en-US" sz="1600"/>
              <a:t>Walking down a street she was shocked to see the mask hanging outside a workshop.</a:t>
            </a:r>
          </a:p>
          <a:p>
            <a:r>
              <a:rPr lang="en-US" sz="1600"/>
              <a:t>She instantly recognized the girl as her long-lost twin.</a:t>
            </a:r>
          </a:p>
          <a:p>
            <a:r>
              <a:rPr lang="en-US" sz="1600"/>
              <a:t>But her story did not end there…</a:t>
            </a:r>
          </a:p>
        </p:txBody>
      </p:sp>
      <p:pic>
        <p:nvPicPr>
          <p:cNvPr id="5122"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19352" r="36098" b="-2"/>
          <a:stretch/>
        </p:blipFill>
        <p:spPr bwMode="auto">
          <a:xfrm>
            <a:off x="4572000" y="1"/>
            <a:ext cx="4577118" cy="685800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Audio 11">
            <a:hlinkClick r:id="" action="ppaction://media"/>
            <a:extLst>
              <a:ext uri="{FF2B5EF4-FFF2-40B4-BE49-F238E27FC236}">
                <a16:creationId xmlns:a16="http://schemas.microsoft.com/office/drawing/2014/main" id="{5174D7AD-AD91-F099-D83C-2AEAC6D1E194}"/>
              </a:ext>
            </a:extLst>
          </p:cNvPr>
          <p:cNvPicPr>
            <a:picLocks noChangeAspect="1"/>
          </p:cNvPicPr>
          <p:nvPr>
            <a:audioFile r:link="rId3"/>
            <p:extLst>
              <p:ext uri="{DAA4B4D4-6D71-4841-9C94-3DE7FCFB9230}">
                <p14:media xmlns:p14="http://schemas.microsoft.com/office/powerpoint/2010/main" r:embed="rId2"/>
              </p:ext>
            </p:extLst>
          </p:nvPr>
        </p:nvPicPr>
        <p:blipFill>
          <a:blip r:embed="rId6"/>
          <a:srcRect l="-118750" t="-118750" r="-118750" b="-118750"/>
          <a:stretch>
            <a:fillRect/>
          </a:stretch>
        </p:blipFill>
        <p:spPr>
          <a:xfrm>
            <a:off x="7004304" y="4718304"/>
            <a:ext cx="2057400" cy="2057400"/>
          </a:xfrm>
          <a:prstGeom prst="ellipse">
            <a:avLst/>
          </a:prstGeom>
        </p:spPr>
      </p:pic>
    </p:spTree>
    <p:custDataLst>
      <p:tags r:id="rId1"/>
    </p:custDataLst>
    <p:extLst>
      <p:ext uri="{BB962C8B-B14F-4D97-AF65-F5344CB8AC3E}">
        <p14:creationId xmlns:p14="http://schemas.microsoft.com/office/powerpoint/2010/main" val="2094645450"/>
      </p:ext>
    </p:extLst>
  </p:cSld>
  <p:clrMapOvr>
    <a:masterClrMapping/>
  </p:clrMapOvr>
  <mc:AlternateContent xmlns:mc="http://schemas.openxmlformats.org/markup-compatibility/2006" xmlns:p14="http://schemas.microsoft.com/office/powerpoint/2010/main">
    <mc:Choice Requires="p14">
      <p:transition spd="slow" p14:dur="2000" advTm="38963"/>
    </mc:Choice>
    <mc:Fallback xmlns="">
      <p:transition spd="slow" advTm="389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12"/>
                </p:tgtEl>
              </p:cMediaNode>
            </p:audio>
          </p:childTnLst>
        </p:cTn>
      </p:par>
    </p:tnLst>
    <p:bldLst>
      <p:bldP spid="3" grpId="0" build="p"/>
    </p:bldLst>
  </p:timing>
</p:sld>
</file>

<file path=ppt/tags/tag1.xml><?xml version="1.0" encoding="utf-8"?>
<p:tagLst xmlns:a="http://schemas.openxmlformats.org/drawingml/2006/main" xmlns:r="http://schemas.openxmlformats.org/officeDocument/2006/relationships" xmlns:p="http://schemas.openxmlformats.org/presentationml/2006/main">
  <p:tag name="TIMING" val="|5.7"/>
</p:tagLst>
</file>

<file path=ppt/tags/tag10.xml><?xml version="1.0" encoding="utf-8"?>
<p:tagLst xmlns:a="http://schemas.openxmlformats.org/drawingml/2006/main" xmlns:r="http://schemas.openxmlformats.org/officeDocument/2006/relationships" xmlns:p="http://schemas.openxmlformats.org/presentationml/2006/main">
  <p:tag name="TIMING" val="|0.9|3|8.2"/>
</p:tagLst>
</file>

<file path=ppt/tags/tag11.xml><?xml version="1.0" encoding="utf-8"?>
<p:tagLst xmlns:a="http://schemas.openxmlformats.org/drawingml/2006/main" xmlns:r="http://schemas.openxmlformats.org/officeDocument/2006/relationships" xmlns:p="http://schemas.openxmlformats.org/presentationml/2006/main">
  <p:tag name="TIMING" val="|1.7|3.9|2.9"/>
</p:tagLst>
</file>

<file path=ppt/tags/tag12.xml><?xml version="1.0" encoding="utf-8"?>
<p:tagLst xmlns:a="http://schemas.openxmlformats.org/drawingml/2006/main" xmlns:r="http://schemas.openxmlformats.org/officeDocument/2006/relationships" xmlns:p="http://schemas.openxmlformats.org/presentationml/2006/main">
  <p:tag name="TIMING" val="|1.4|3.4"/>
</p:tagLst>
</file>

<file path=ppt/tags/tag13.xml><?xml version="1.0" encoding="utf-8"?>
<p:tagLst xmlns:a="http://schemas.openxmlformats.org/drawingml/2006/main" xmlns:r="http://schemas.openxmlformats.org/officeDocument/2006/relationships" xmlns:p="http://schemas.openxmlformats.org/presentationml/2006/main">
  <p:tag name="TIMING" val="|2|6.2"/>
</p:tagLst>
</file>

<file path=ppt/tags/tag14.xml><?xml version="1.0" encoding="utf-8"?>
<p:tagLst xmlns:a="http://schemas.openxmlformats.org/drawingml/2006/main" xmlns:r="http://schemas.openxmlformats.org/officeDocument/2006/relationships" xmlns:p="http://schemas.openxmlformats.org/presentationml/2006/main">
  <p:tag name="TIMING" val="|3.1|3.9"/>
</p:tagLst>
</file>

<file path=ppt/tags/tag15.xml><?xml version="1.0" encoding="utf-8"?>
<p:tagLst xmlns:a="http://schemas.openxmlformats.org/drawingml/2006/main" xmlns:r="http://schemas.openxmlformats.org/officeDocument/2006/relationships" xmlns:p="http://schemas.openxmlformats.org/presentationml/2006/main">
  <p:tag name="TIMING" val="|14.1|2|5.6|4"/>
</p:tagLst>
</file>

<file path=ppt/tags/tag16.xml><?xml version="1.0" encoding="utf-8"?>
<p:tagLst xmlns:a="http://schemas.openxmlformats.org/drawingml/2006/main" xmlns:r="http://schemas.openxmlformats.org/officeDocument/2006/relationships" xmlns:p="http://schemas.openxmlformats.org/presentationml/2006/main">
  <p:tag name="TIMING" val="|2.3|2.8|7.5|7.5"/>
</p:tagLst>
</file>

<file path=ppt/tags/tag17.xml><?xml version="1.0" encoding="utf-8"?>
<p:tagLst xmlns:a="http://schemas.openxmlformats.org/drawingml/2006/main" xmlns:r="http://schemas.openxmlformats.org/officeDocument/2006/relationships" xmlns:p="http://schemas.openxmlformats.org/presentationml/2006/main">
  <p:tag name="TIMING" val="|4.2|0.5|1.1|10.1|1.3|0.8|0.8|1.2|1.5|0.9|2.4|4.4|0.6"/>
</p:tagLst>
</file>

<file path=ppt/tags/tag18.xml><?xml version="1.0" encoding="utf-8"?>
<p:tagLst xmlns:a="http://schemas.openxmlformats.org/drawingml/2006/main" xmlns:r="http://schemas.openxmlformats.org/officeDocument/2006/relationships" xmlns:p="http://schemas.openxmlformats.org/presentationml/2006/main">
  <p:tag name="TIMING" val="|20.8|2.1|7.8|2.1|10.2|3|2.5"/>
</p:tagLst>
</file>

<file path=ppt/tags/tag19.xml><?xml version="1.0" encoding="utf-8"?>
<p:tagLst xmlns:a="http://schemas.openxmlformats.org/drawingml/2006/main" xmlns:r="http://schemas.openxmlformats.org/officeDocument/2006/relationships" xmlns:p="http://schemas.openxmlformats.org/presentationml/2006/main">
  <p:tag name="TIMING" val="|3.7|0.8|4.2"/>
</p:tagLst>
</file>

<file path=ppt/tags/tag2.xml><?xml version="1.0" encoding="utf-8"?>
<p:tagLst xmlns:a="http://schemas.openxmlformats.org/drawingml/2006/main" xmlns:r="http://schemas.openxmlformats.org/officeDocument/2006/relationships" xmlns:p="http://schemas.openxmlformats.org/presentationml/2006/main">
  <p:tag name="TIMING" val="|1.6|3.6|3.7|6.5|3.1|1.2|2.2|9.5|4.1"/>
</p:tagLst>
</file>

<file path=ppt/tags/tag20.xml><?xml version="1.0" encoding="utf-8"?>
<p:tagLst xmlns:a="http://schemas.openxmlformats.org/drawingml/2006/main" xmlns:r="http://schemas.openxmlformats.org/officeDocument/2006/relationships" xmlns:p="http://schemas.openxmlformats.org/presentationml/2006/main">
  <p:tag name="TIMING" val="|4.7|9.8"/>
</p:tagLst>
</file>

<file path=ppt/tags/tag21.xml><?xml version="1.0" encoding="utf-8"?>
<p:tagLst xmlns:a="http://schemas.openxmlformats.org/drawingml/2006/main" xmlns:r="http://schemas.openxmlformats.org/officeDocument/2006/relationships" xmlns:p="http://schemas.openxmlformats.org/presentationml/2006/main">
  <p:tag name="TIMING" val="|4.9|2.8|5.2|3.3"/>
</p:tagLst>
</file>

<file path=ppt/tags/tag22.xml><?xml version="1.0" encoding="utf-8"?>
<p:tagLst xmlns:a="http://schemas.openxmlformats.org/drawingml/2006/main" xmlns:r="http://schemas.openxmlformats.org/officeDocument/2006/relationships" xmlns:p="http://schemas.openxmlformats.org/presentationml/2006/main">
  <p:tag name="TIMING" val="|9.1"/>
</p:tagLst>
</file>

<file path=ppt/tags/tag23.xml><?xml version="1.0" encoding="utf-8"?>
<p:tagLst xmlns:a="http://schemas.openxmlformats.org/drawingml/2006/main" xmlns:r="http://schemas.openxmlformats.org/officeDocument/2006/relationships" xmlns:p="http://schemas.openxmlformats.org/presentationml/2006/main">
  <p:tag name="TIMING" val="|1.4|4.5|6.3|4.9"/>
</p:tagLst>
</file>

<file path=ppt/tags/tag24.xml><?xml version="1.0" encoding="utf-8"?>
<p:tagLst xmlns:a="http://schemas.openxmlformats.org/drawingml/2006/main" xmlns:r="http://schemas.openxmlformats.org/officeDocument/2006/relationships" xmlns:p="http://schemas.openxmlformats.org/presentationml/2006/main">
  <p:tag name="TIMING" val="|1.1|4.7|6"/>
</p:tagLst>
</file>

<file path=ppt/tags/tag25.xml><?xml version="1.0" encoding="utf-8"?>
<p:tagLst xmlns:a="http://schemas.openxmlformats.org/drawingml/2006/main" xmlns:r="http://schemas.openxmlformats.org/officeDocument/2006/relationships" xmlns:p="http://schemas.openxmlformats.org/presentationml/2006/main">
  <p:tag name="TIMING" val="|6|9.3|4.2|6.3"/>
</p:tagLst>
</file>

<file path=ppt/tags/tag26.xml><?xml version="1.0" encoding="utf-8"?>
<p:tagLst xmlns:a="http://schemas.openxmlformats.org/drawingml/2006/main" xmlns:r="http://schemas.openxmlformats.org/officeDocument/2006/relationships" xmlns:p="http://schemas.openxmlformats.org/presentationml/2006/main">
  <p:tag name="TIMING" val="|1|0.7|2.5|3.8|4.7|9.6|5.2|3.2"/>
</p:tagLst>
</file>

<file path=ppt/tags/tag27.xml><?xml version="1.0" encoding="utf-8"?>
<p:tagLst xmlns:a="http://schemas.openxmlformats.org/drawingml/2006/main" xmlns:r="http://schemas.openxmlformats.org/officeDocument/2006/relationships" xmlns:p="http://schemas.openxmlformats.org/presentationml/2006/main">
  <p:tag name="TIMING" val="|3.2|0.4|1.1"/>
</p:tagLst>
</file>

<file path=ppt/tags/tag28.xml><?xml version="1.0" encoding="utf-8"?>
<p:tagLst xmlns:a="http://schemas.openxmlformats.org/drawingml/2006/main" xmlns:r="http://schemas.openxmlformats.org/officeDocument/2006/relationships" xmlns:p="http://schemas.openxmlformats.org/presentationml/2006/main">
  <p:tag name="TIMING" val="|1|8.8"/>
</p:tagLst>
</file>

<file path=ppt/tags/tag29.xml><?xml version="1.0" encoding="utf-8"?>
<p:tagLst xmlns:a="http://schemas.openxmlformats.org/drawingml/2006/main" xmlns:r="http://schemas.openxmlformats.org/officeDocument/2006/relationships" xmlns:p="http://schemas.openxmlformats.org/presentationml/2006/main">
  <p:tag name="TIMING" val="|3.5|5.3|4.6|3.9|1.9"/>
</p:tagLst>
</file>

<file path=ppt/tags/tag3.xml><?xml version="1.0" encoding="utf-8"?>
<p:tagLst xmlns:a="http://schemas.openxmlformats.org/drawingml/2006/main" xmlns:r="http://schemas.openxmlformats.org/officeDocument/2006/relationships" xmlns:p="http://schemas.openxmlformats.org/presentationml/2006/main">
  <p:tag name="TIMING" val="|3.9|7.7|6.7|4.4|5.4"/>
</p:tagLst>
</file>

<file path=ppt/tags/tag30.xml><?xml version="1.0" encoding="utf-8"?>
<p:tagLst xmlns:a="http://schemas.openxmlformats.org/drawingml/2006/main" xmlns:r="http://schemas.openxmlformats.org/officeDocument/2006/relationships" xmlns:p="http://schemas.openxmlformats.org/presentationml/2006/main">
  <p:tag name="TIMING" val="|16.6|9.4"/>
</p:tagLst>
</file>

<file path=ppt/tags/tag31.xml><?xml version="1.0" encoding="utf-8"?>
<p:tagLst xmlns:a="http://schemas.openxmlformats.org/drawingml/2006/main" xmlns:r="http://schemas.openxmlformats.org/officeDocument/2006/relationships" xmlns:p="http://schemas.openxmlformats.org/presentationml/2006/main">
  <p:tag name="TIMING" val="|10.5|1|6.2|7.6|0.8|10.4"/>
</p:tagLst>
</file>

<file path=ppt/tags/tag32.xml><?xml version="1.0" encoding="utf-8"?>
<p:tagLst xmlns:a="http://schemas.openxmlformats.org/drawingml/2006/main" xmlns:r="http://schemas.openxmlformats.org/officeDocument/2006/relationships" xmlns:p="http://schemas.openxmlformats.org/presentationml/2006/main">
  <p:tag name="TIMING" val="|4.8|10"/>
</p:tagLst>
</file>

<file path=ppt/tags/tag33.xml><?xml version="1.0" encoding="utf-8"?>
<p:tagLst xmlns:a="http://schemas.openxmlformats.org/drawingml/2006/main" xmlns:r="http://schemas.openxmlformats.org/officeDocument/2006/relationships" xmlns:p="http://schemas.openxmlformats.org/presentationml/2006/main">
  <p:tag name="TIMING" val="|1.9|3.5|4.1|1.1|1.1|1.3|1.1|1.4|2.7"/>
</p:tagLst>
</file>

<file path=ppt/tags/tag34.xml><?xml version="1.0" encoding="utf-8"?>
<p:tagLst xmlns:a="http://schemas.openxmlformats.org/drawingml/2006/main" xmlns:r="http://schemas.openxmlformats.org/officeDocument/2006/relationships" xmlns:p="http://schemas.openxmlformats.org/presentationml/2006/main">
  <p:tag name="TIMING" val="|11.2|2|1.7"/>
</p:tagLst>
</file>

<file path=ppt/tags/tag35.xml><?xml version="1.0" encoding="utf-8"?>
<p:tagLst xmlns:a="http://schemas.openxmlformats.org/drawingml/2006/main" xmlns:r="http://schemas.openxmlformats.org/officeDocument/2006/relationships" xmlns:p="http://schemas.openxmlformats.org/presentationml/2006/main">
  <p:tag name="TIMING" val="|16"/>
</p:tagLst>
</file>

<file path=ppt/tags/tag36.xml><?xml version="1.0" encoding="utf-8"?>
<p:tagLst xmlns:a="http://schemas.openxmlformats.org/drawingml/2006/main" xmlns:r="http://schemas.openxmlformats.org/officeDocument/2006/relationships" xmlns:p="http://schemas.openxmlformats.org/presentationml/2006/main">
  <p:tag name="TIMING" val="|8.1|16.5"/>
</p:tagLst>
</file>

<file path=ppt/tags/tag37.xml><?xml version="1.0" encoding="utf-8"?>
<p:tagLst xmlns:a="http://schemas.openxmlformats.org/drawingml/2006/main" xmlns:r="http://schemas.openxmlformats.org/officeDocument/2006/relationships" xmlns:p="http://schemas.openxmlformats.org/presentationml/2006/main">
  <p:tag name="TIMING" val="|8.4|10"/>
</p:tagLst>
</file>

<file path=ppt/tags/tag38.xml><?xml version="1.0" encoding="utf-8"?>
<p:tagLst xmlns:a="http://schemas.openxmlformats.org/drawingml/2006/main" xmlns:r="http://schemas.openxmlformats.org/officeDocument/2006/relationships" xmlns:p="http://schemas.openxmlformats.org/presentationml/2006/main">
  <p:tag name="TIMING" val="|4|2.5"/>
</p:tagLst>
</file>

<file path=ppt/tags/tag39.xml><?xml version="1.0" encoding="utf-8"?>
<p:tagLst xmlns:a="http://schemas.openxmlformats.org/drawingml/2006/main" xmlns:r="http://schemas.openxmlformats.org/officeDocument/2006/relationships" xmlns:p="http://schemas.openxmlformats.org/presentationml/2006/main">
  <p:tag name="TIMING" val="|2.5|9.7|8.4"/>
</p:tagLst>
</file>

<file path=ppt/tags/tag4.xml><?xml version="1.0" encoding="utf-8"?>
<p:tagLst xmlns:a="http://schemas.openxmlformats.org/drawingml/2006/main" xmlns:r="http://schemas.openxmlformats.org/officeDocument/2006/relationships" xmlns:p="http://schemas.openxmlformats.org/presentationml/2006/main">
  <p:tag name="TIMING" val="|3.8|8.1"/>
</p:tagLst>
</file>

<file path=ppt/tags/tag40.xml><?xml version="1.0" encoding="utf-8"?>
<p:tagLst xmlns:a="http://schemas.openxmlformats.org/drawingml/2006/main" xmlns:r="http://schemas.openxmlformats.org/officeDocument/2006/relationships" xmlns:p="http://schemas.openxmlformats.org/presentationml/2006/main">
  <p:tag name="TIMING" val="|0.8|4|7|7.2|9.6"/>
</p:tagLst>
</file>

<file path=ppt/tags/tag41.xml><?xml version="1.0" encoding="utf-8"?>
<p:tagLst xmlns:a="http://schemas.openxmlformats.org/drawingml/2006/main" xmlns:r="http://schemas.openxmlformats.org/officeDocument/2006/relationships" xmlns:p="http://schemas.openxmlformats.org/presentationml/2006/main">
  <p:tag name="TIMING" val="|21.6"/>
</p:tagLst>
</file>

<file path=ppt/tags/tag42.xml><?xml version="1.0" encoding="utf-8"?>
<p:tagLst xmlns:a="http://schemas.openxmlformats.org/drawingml/2006/main" xmlns:r="http://schemas.openxmlformats.org/officeDocument/2006/relationships" xmlns:p="http://schemas.openxmlformats.org/presentationml/2006/main">
  <p:tag name="TIMING" val="|22.8"/>
</p:tagLst>
</file>

<file path=ppt/tags/tag43.xml><?xml version="1.0" encoding="utf-8"?>
<p:tagLst xmlns:a="http://schemas.openxmlformats.org/drawingml/2006/main" xmlns:r="http://schemas.openxmlformats.org/officeDocument/2006/relationships" xmlns:p="http://schemas.openxmlformats.org/presentationml/2006/main">
  <p:tag name="TIMING" val="|23.6|2.5"/>
</p:tagLst>
</file>

<file path=ppt/tags/tag44.xml><?xml version="1.0" encoding="utf-8"?>
<p:tagLst xmlns:a="http://schemas.openxmlformats.org/drawingml/2006/main" xmlns:r="http://schemas.openxmlformats.org/officeDocument/2006/relationships" xmlns:p="http://schemas.openxmlformats.org/presentationml/2006/main">
  <p:tag name="TIMING" val="|23.5|3.4|2.9"/>
</p:tagLst>
</file>

<file path=ppt/tags/tag45.xml><?xml version="1.0" encoding="utf-8"?>
<p:tagLst xmlns:a="http://schemas.openxmlformats.org/drawingml/2006/main" xmlns:r="http://schemas.openxmlformats.org/officeDocument/2006/relationships" xmlns:p="http://schemas.openxmlformats.org/presentationml/2006/main">
  <p:tag name="TIMING" val="|25.6"/>
</p:tagLst>
</file>

<file path=ppt/tags/tag5.xml><?xml version="1.0" encoding="utf-8"?>
<p:tagLst xmlns:a="http://schemas.openxmlformats.org/drawingml/2006/main" xmlns:r="http://schemas.openxmlformats.org/officeDocument/2006/relationships" xmlns:p="http://schemas.openxmlformats.org/presentationml/2006/main">
  <p:tag name="TIMING" val="|1.3|12|14"/>
</p:tagLst>
</file>

<file path=ppt/tags/tag6.xml><?xml version="1.0" encoding="utf-8"?>
<p:tagLst xmlns:a="http://schemas.openxmlformats.org/drawingml/2006/main" xmlns:r="http://schemas.openxmlformats.org/officeDocument/2006/relationships" xmlns:p="http://schemas.openxmlformats.org/presentationml/2006/main">
  <p:tag name="TIMING" val="|1.1|9.2|1"/>
</p:tagLst>
</file>

<file path=ppt/tags/tag7.xml><?xml version="1.0" encoding="utf-8"?>
<p:tagLst xmlns:a="http://schemas.openxmlformats.org/drawingml/2006/main" xmlns:r="http://schemas.openxmlformats.org/officeDocument/2006/relationships" xmlns:p="http://schemas.openxmlformats.org/presentationml/2006/main">
  <p:tag name="TIMING" val="|2|3|4.4|4|4.2|4.7"/>
</p:tagLst>
</file>

<file path=ppt/tags/tag8.xml><?xml version="1.0" encoding="utf-8"?>
<p:tagLst xmlns:a="http://schemas.openxmlformats.org/drawingml/2006/main" xmlns:r="http://schemas.openxmlformats.org/officeDocument/2006/relationships" xmlns:p="http://schemas.openxmlformats.org/presentationml/2006/main">
  <p:tag name="TIMING" val="|7.4|6|6|3.7|6|6.1"/>
</p:tagLst>
</file>

<file path=ppt/tags/tag9.xml><?xml version="1.0" encoding="utf-8"?>
<p:tagLst xmlns:a="http://schemas.openxmlformats.org/drawingml/2006/main" xmlns:r="http://schemas.openxmlformats.org/officeDocument/2006/relationships" xmlns:p="http://schemas.openxmlformats.org/presentationml/2006/main">
  <p:tag name="TIMING" val="|1.1|4.8|0.9|14.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Austin</Template>
  <TotalTime>3331</TotalTime>
  <Words>2200</Words>
  <Application>Microsoft Office PowerPoint</Application>
  <PresentationFormat>On-screen Show (4:3)</PresentationFormat>
  <Paragraphs>280</Paragraphs>
  <Slides>57</Slides>
  <Notes>1</Notes>
  <HiddenSlides>0</HiddenSlides>
  <MMClips>57</MMClips>
  <ScaleCrop>false</ScaleCrop>
  <HeadingPairs>
    <vt:vector size="4" baseType="variant">
      <vt:variant>
        <vt:lpstr>Theme</vt:lpstr>
      </vt:variant>
      <vt:variant>
        <vt:i4>1</vt:i4>
      </vt:variant>
      <vt:variant>
        <vt:lpstr>Slide Titles</vt:lpstr>
      </vt:variant>
      <vt:variant>
        <vt:i4>57</vt:i4>
      </vt:variant>
    </vt:vector>
  </HeadingPairs>
  <TitlesOfParts>
    <vt:vector size="58" baseType="lpstr">
      <vt:lpstr>Office Theme</vt:lpstr>
      <vt:lpstr>Cardiac Arrest in Dialysis Patients</vt:lpstr>
      <vt:lpstr>Seine River, France</vt:lpstr>
      <vt:lpstr>Seine River, France</vt:lpstr>
      <vt:lpstr>Seine River, France</vt:lpstr>
      <vt:lpstr>Seine River, 130 years ago</vt:lpstr>
      <vt:lpstr>1880s: Body of an Unknown Woman</vt:lpstr>
      <vt:lpstr>Death Mask</vt:lpstr>
      <vt:lpstr>L'Inconnue de la Seine</vt:lpstr>
      <vt:lpstr>True Story?</vt:lpstr>
      <vt:lpstr>L'Inconnue de la Seine</vt:lpstr>
      <vt:lpstr>Resusci Anne</vt:lpstr>
      <vt:lpstr>Sudden Cardiac Death (SCD) in Dialysis Patients</vt:lpstr>
      <vt:lpstr>Objectives</vt:lpstr>
      <vt:lpstr>Epidemiology of SCD in Dialysis Patients</vt:lpstr>
      <vt:lpstr>Sudden Death in Dialysis Patients</vt:lpstr>
      <vt:lpstr>Mortality Rates in Dialysis Patients</vt:lpstr>
      <vt:lpstr>SCD in Dialysis Patients</vt:lpstr>
      <vt:lpstr>Sudden Cardiac Death (SCD)</vt:lpstr>
      <vt:lpstr>Cardiac Arrest</vt:lpstr>
      <vt:lpstr>Clinical Manifestations</vt:lpstr>
      <vt:lpstr>What is the Mechanism?</vt:lpstr>
      <vt:lpstr>What is the Mechanism?</vt:lpstr>
      <vt:lpstr>PowerPoint Presentation</vt:lpstr>
      <vt:lpstr>Risk Factors</vt:lpstr>
      <vt:lpstr>Risk Factors (HEMO Study, 2002)</vt:lpstr>
      <vt:lpstr>Coronary artery disease</vt:lpstr>
      <vt:lpstr>Coronary artery disease</vt:lpstr>
      <vt:lpstr>Left Ventricular Hypertrophy </vt:lpstr>
      <vt:lpstr>Long Weekend Between Dialysis Rx</vt:lpstr>
      <vt:lpstr>Long Weekend: Risk of SCD</vt:lpstr>
      <vt:lpstr>Why the higher risk?</vt:lpstr>
      <vt:lpstr>Dialysis Vintage (How Many Years on Dialysis)</vt:lpstr>
      <vt:lpstr>Dialysis prescription</vt:lpstr>
      <vt:lpstr>Medications</vt:lpstr>
      <vt:lpstr>QT Interval</vt:lpstr>
      <vt:lpstr>Medications that Prolong QT-interval</vt:lpstr>
      <vt:lpstr>Digoxin</vt:lpstr>
      <vt:lpstr>PowerPoint Presentation</vt:lpstr>
      <vt:lpstr>Survival from out-of-hospital cardiac arrest</vt:lpstr>
      <vt:lpstr>Automated External Defibrillators (AEDs)</vt:lpstr>
      <vt:lpstr>Automated External Defibrillators (AEDs)</vt:lpstr>
      <vt:lpstr>AEDs in Dialysis Units</vt:lpstr>
      <vt:lpstr>Implantable Cardiac Defibrillators</vt:lpstr>
      <vt:lpstr>ICDs for Primary Prevention in the General Population</vt:lpstr>
      <vt:lpstr>Implantable ICDs for Primary Prevention in the Dialysis Population</vt:lpstr>
      <vt:lpstr>Survival, Pun et al (2015)</vt:lpstr>
      <vt:lpstr>Jukema et al. Prophylatic ICD in ESRD patients. Circulation June 2019.</vt:lpstr>
      <vt:lpstr>Conclusion</vt:lpstr>
      <vt:lpstr>Summary</vt:lpstr>
      <vt:lpstr>Summary</vt:lpstr>
      <vt:lpstr>Quiz Time!</vt:lpstr>
      <vt:lpstr>What percentage of dialysis patients die from sudden cardiac death? </vt:lpstr>
      <vt:lpstr>What is the most common arrythmia in dialysis patients at the time of cardiac arrest?</vt:lpstr>
      <vt:lpstr>On what days of the week do dialysis patients most often have cardiac arrests?</vt:lpstr>
      <vt:lpstr>What medications can prolong the QT interval and increase the risk of cardiac arrest?</vt:lpstr>
      <vt:lpstr>Do implantable defibrillators reduce the risk of SCD in dialysis patients?</vt:lpstr>
      <vt:lpstr>The End. Thank you for listening.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Albumin</dc:title>
  <dc:creator>User</dc:creator>
  <cp:lastModifiedBy>Andy Brockenbrough</cp:lastModifiedBy>
  <cp:revision>241</cp:revision>
  <dcterms:created xsi:type="dcterms:W3CDTF">2006-08-16T00:00:00Z</dcterms:created>
  <dcterms:modified xsi:type="dcterms:W3CDTF">2024-10-07T22:47:05Z</dcterms:modified>
</cp:coreProperties>
</file>