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08" r:id="rId4"/>
  </p:sldMasterIdLst>
  <p:notesMasterIdLst>
    <p:notesMasterId r:id="rId22"/>
  </p:notesMasterIdLst>
  <p:handoutMasterIdLst>
    <p:handoutMasterId r:id="rId23"/>
  </p:handoutMasterIdLst>
  <p:sldIdLst>
    <p:sldId id="12485" r:id="rId5"/>
    <p:sldId id="12495" r:id="rId6"/>
    <p:sldId id="12461" r:id="rId7"/>
    <p:sldId id="12486" r:id="rId8"/>
    <p:sldId id="12487" r:id="rId9"/>
    <p:sldId id="12488" r:id="rId10"/>
    <p:sldId id="12489" r:id="rId11"/>
    <p:sldId id="12499" r:id="rId12"/>
    <p:sldId id="12500" r:id="rId13"/>
    <p:sldId id="12490" r:id="rId14"/>
    <p:sldId id="12491" r:id="rId15"/>
    <p:sldId id="12492" r:id="rId16"/>
    <p:sldId id="12493" r:id="rId17"/>
    <p:sldId id="12494" r:id="rId18"/>
    <p:sldId id="12496" r:id="rId19"/>
    <p:sldId id="12498" r:id="rId20"/>
    <p:sldId id="12462" r:id="rId21"/>
  </p:sldIdLst>
  <p:sldSz cx="9144000" cy="6858000" type="screen4x3"/>
  <p:notesSz cx="7010400" cy="9236075"/>
  <p:defaultTextStyle>
    <a:defPPr>
      <a:defRPr lang="en-US"/>
    </a:defPPr>
    <a:lvl1pPr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521415D9-36F7-43E2-AB2F-B90AF26B5E84}">
      <p14:sectionLst xmlns:p14="http://schemas.microsoft.com/office/powerpoint/2010/main">
        <p14:section name="Default Section" id="{357731CA-4A9B-42DC-9E53-887DF27A0F1F}">
          <p14:sldIdLst>
            <p14:sldId id="12485"/>
            <p14:sldId id="12495"/>
            <p14:sldId id="12461"/>
            <p14:sldId id="12486"/>
            <p14:sldId id="12487"/>
            <p14:sldId id="12488"/>
            <p14:sldId id="12489"/>
            <p14:sldId id="12499"/>
            <p14:sldId id="12500"/>
            <p14:sldId id="12490"/>
            <p14:sldId id="12491"/>
            <p14:sldId id="12492"/>
            <p14:sldId id="12493"/>
            <p14:sldId id="12494"/>
            <p14:sldId id="12496"/>
            <p14:sldId id="12498"/>
            <p14:sldId id="12462"/>
          </p14:sldIdLst>
        </p14:section>
      </p14:sectionLst>
    </p:ext>
    <p:ext uri="{EFAFB233-063F-42B5-8137-9DF3F51BA10A}">
      <p15:sldGuideLst xmlns:p15="http://schemas.microsoft.com/office/powerpoint/2012/main">
        <p15:guide id="1" orient="horz" pos="598" userDrawn="1">
          <p15:clr>
            <a:srgbClr val="A4A3A4"/>
          </p15:clr>
        </p15:guide>
        <p15:guide id="2" orient="horz" pos="1069" userDrawn="1">
          <p15:clr>
            <a:srgbClr val="A4A3A4"/>
          </p15:clr>
        </p15:guide>
        <p15:guide id="3" orient="horz" pos="1532" userDrawn="1">
          <p15:clr>
            <a:srgbClr val="A4A3A4"/>
          </p15:clr>
        </p15:guide>
        <p15:guide id="4" orient="horz" pos="2389" userDrawn="1">
          <p15:clr>
            <a:srgbClr val="A4A3A4"/>
          </p15:clr>
        </p15:guide>
        <p15:guide id="5" orient="horz" pos="124" userDrawn="1">
          <p15:clr>
            <a:srgbClr val="A4A3A4"/>
          </p15:clr>
        </p15:guide>
        <p15:guide id="6" pos="430" userDrawn="1">
          <p15:clr>
            <a:srgbClr val="A4A3A4"/>
          </p15:clr>
        </p15:guide>
        <p15:guide id="7" pos="5152" userDrawn="1">
          <p15:clr>
            <a:srgbClr val="A4A3A4"/>
          </p15:clr>
        </p15:guide>
        <p15:guide id="8" pos="5647" userDrawn="1">
          <p15:clr>
            <a:srgbClr val="A4A3A4"/>
          </p15:clr>
        </p15:guide>
        <p15:guide id="9" pos="96" userDrawn="1">
          <p15:clr>
            <a:srgbClr val="A4A3A4"/>
          </p15:clr>
        </p15:guide>
        <p15:guide id="10" pos="296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le Plancich" initials="DP" lastIdx="43" clrIdx="0">
    <p:extLst>
      <p:ext uri="{19B8F6BF-5375-455C-9EA6-DF929625EA0E}">
        <p15:presenceInfo xmlns:p15="http://schemas.microsoft.com/office/powerpoint/2012/main" userId="S::Danielle.Plancich@nwkidney.org::ca98521f-de68-4f7f-ad98-cddad2646989" providerId="AD"/>
      </p:ext>
    </p:extLst>
  </p:cmAuthor>
  <p:cmAuthor id="2" name="Andrew Voorhies" initials="AV" lastIdx="3" clrIdx="1">
    <p:extLst>
      <p:ext uri="{19B8F6BF-5375-455C-9EA6-DF929625EA0E}">
        <p15:presenceInfo xmlns:p15="http://schemas.microsoft.com/office/powerpoint/2012/main" userId="S::Andrew.Voorhies@nwkidney.org::f3908a40-d05f-4e80-9629-1afe5faba736" providerId="AD"/>
      </p:ext>
    </p:extLst>
  </p:cmAuthor>
  <p:cmAuthor id="3" name="Danielle Plancich" initials="DP [2]" lastIdx="2" clrIdx="2">
    <p:extLst>
      <p:ext uri="{19B8F6BF-5375-455C-9EA6-DF929625EA0E}">
        <p15:presenceInfo xmlns:p15="http://schemas.microsoft.com/office/powerpoint/2012/main" userId="Danielle Plancich" providerId="None"/>
      </p:ext>
    </p:extLst>
  </p:cmAuthor>
  <p:cmAuthor id="4" name="Andrew Voorhies" initials="AV [2]" lastIdx="9" clrIdx="3">
    <p:extLst>
      <p:ext uri="{19B8F6BF-5375-455C-9EA6-DF929625EA0E}">
        <p15:presenceInfo xmlns:p15="http://schemas.microsoft.com/office/powerpoint/2012/main" userId="Andrew Voorhi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95959"/>
    <a:srgbClr val="1A5B72"/>
    <a:srgbClr val="E6EDED"/>
    <a:srgbClr val="BCD2D4"/>
    <a:srgbClr val="44A89E"/>
    <a:srgbClr val="004C70"/>
    <a:srgbClr val="D0F3F1"/>
    <a:srgbClr val="FCF7F7"/>
    <a:srgbClr val="FAF5F5"/>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42"/>
    <p:restoredTop sz="86259" autoAdjust="0"/>
  </p:normalViewPr>
  <p:slideViewPr>
    <p:cSldViewPr snapToGrid="0">
      <p:cViewPr varScale="1">
        <p:scale>
          <a:sx n="71" d="100"/>
          <a:sy n="71" d="100"/>
        </p:scale>
        <p:origin x="1776" y="53"/>
      </p:cViewPr>
      <p:guideLst>
        <p:guide orient="horz" pos="598"/>
        <p:guide orient="horz" pos="1069"/>
        <p:guide orient="horz" pos="1532"/>
        <p:guide orient="horz" pos="2389"/>
        <p:guide orient="horz" pos="124"/>
        <p:guide pos="430"/>
        <p:guide pos="5152"/>
        <p:guide pos="5647"/>
        <p:guide pos="96"/>
        <p:guide pos="29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BF4360-0712-284D-BBAB-975BA350ECFF}"/>
              </a:ext>
            </a:extLst>
          </p:cNvPr>
          <p:cNvSpPr>
            <a:spLocks noGrp="1"/>
          </p:cNvSpPr>
          <p:nvPr>
            <p:ph type="hdr" sz="quarter"/>
          </p:nvPr>
        </p:nvSpPr>
        <p:spPr>
          <a:xfrm>
            <a:off x="0" y="0"/>
            <a:ext cx="3037840" cy="461804"/>
          </a:xfrm>
          <a:prstGeom prst="rect">
            <a:avLst/>
          </a:prstGeom>
        </p:spPr>
        <p:txBody>
          <a:bodyPr vert="horz" wrap="square" lIns="92830" tIns="46415" rIns="92830" bIns="46415" numCol="1" anchor="t" anchorCtr="0" compatLnSpc="1">
            <a:prstTxWarp prst="textNoShape">
              <a:avLst/>
            </a:prstTxWarp>
          </a:bodyPr>
          <a:lstStyle>
            <a:lvl1pPr eaLnBrk="1" hangingPunct="1">
              <a:defRPr sz="1200">
                <a:latin typeface="Arial" charset="0"/>
                <a:ea typeface="ＭＳ Ｐゴシック" charset="-128"/>
                <a:cs typeface="+mn-cs"/>
              </a:defRPr>
            </a:lvl1pPr>
          </a:lstStyle>
          <a:p>
            <a:pPr>
              <a:defRPr/>
            </a:pPr>
            <a:endParaRPr lang="en-US"/>
          </a:p>
        </p:txBody>
      </p:sp>
      <p:sp>
        <p:nvSpPr>
          <p:cNvPr id="3" name="Date Placeholder 2">
            <a:extLst>
              <a:ext uri="{FF2B5EF4-FFF2-40B4-BE49-F238E27FC236}">
                <a16:creationId xmlns:a16="http://schemas.microsoft.com/office/drawing/2014/main" id="{26D8B97D-4CB7-444D-B3C8-84847A319F26}"/>
              </a:ext>
            </a:extLst>
          </p:cNvPr>
          <p:cNvSpPr>
            <a:spLocks noGrp="1"/>
          </p:cNvSpPr>
          <p:nvPr>
            <p:ph type="dt" sz="quarter" idx="1"/>
          </p:nvPr>
        </p:nvSpPr>
        <p:spPr>
          <a:xfrm>
            <a:off x="3970938" y="0"/>
            <a:ext cx="3037840" cy="461804"/>
          </a:xfrm>
          <a:prstGeom prst="rect">
            <a:avLst/>
          </a:prstGeom>
        </p:spPr>
        <p:txBody>
          <a:bodyPr vert="horz" wrap="square" lIns="92830" tIns="46415" rIns="92830" bIns="46415" numCol="1" anchor="t" anchorCtr="0" compatLnSpc="1">
            <a:prstTxWarp prst="textNoShape">
              <a:avLst/>
            </a:prstTxWarp>
          </a:bodyPr>
          <a:lstStyle>
            <a:lvl1pPr algn="r" eaLnBrk="1" hangingPunct="1">
              <a:defRPr sz="1200">
                <a:latin typeface="Arial" charset="0"/>
                <a:ea typeface="ＭＳ Ｐゴシック" charset="-128"/>
                <a:cs typeface="+mn-cs"/>
              </a:defRPr>
            </a:lvl1pPr>
          </a:lstStyle>
          <a:p>
            <a:pPr>
              <a:defRPr/>
            </a:pPr>
            <a:fld id="{FE090F0E-AE6F-184A-A9DC-B59A63DBF2F0}" type="datetime1">
              <a:rPr lang="en-US"/>
              <a:pPr>
                <a:defRPr/>
              </a:pPr>
              <a:t>1/7/2026</a:t>
            </a:fld>
            <a:endParaRPr lang="en-US"/>
          </a:p>
        </p:txBody>
      </p:sp>
      <p:sp>
        <p:nvSpPr>
          <p:cNvPr id="4" name="Footer Placeholder 3">
            <a:extLst>
              <a:ext uri="{FF2B5EF4-FFF2-40B4-BE49-F238E27FC236}">
                <a16:creationId xmlns:a16="http://schemas.microsoft.com/office/drawing/2014/main" id="{59BEAE91-01E3-AF4A-A56B-6D5DD9E42F00}"/>
              </a:ext>
            </a:extLst>
          </p:cNvPr>
          <p:cNvSpPr>
            <a:spLocks noGrp="1"/>
          </p:cNvSpPr>
          <p:nvPr>
            <p:ph type="ftr" sz="quarter" idx="2"/>
          </p:nvPr>
        </p:nvSpPr>
        <p:spPr>
          <a:xfrm>
            <a:off x="0" y="8772668"/>
            <a:ext cx="3037840" cy="461804"/>
          </a:xfrm>
          <a:prstGeom prst="rect">
            <a:avLst/>
          </a:prstGeom>
        </p:spPr>
        <p:txBody>
          <a:bodyPr vert="horz" wrap="square" lIns="92830" tIns="46415" rIns="92830" bIns="46415" numCol="1" anchor="b" anchorCtr="0" compatLnSpc="1">
            <a:prstTxWarp prst="textNoShape">
              <a:avLst/>
            </a:prstTxWarp>
          </a:bodyPr>
          <a:lstStyle>
            <a:lvl1pPr eaLnBrk="1" hangingPunct="1">
              <a:defRPr sz="1200">
                <a:latin typeface="Arial" charset="0"/>
                <a:ea typeface="ＭＳ Ｐゴシック" charset="-128"/>
                <a:cs typeface="+mn-cs"/>
              </a:defRPr>
            </a:lvl1pPr>
          </a:lstStyle>
          <a:p>
            <a:pPr>
              <a:defRPr/>
            </a:pPr>
            <a:endParaRPr lang="en-US"/>
          </a:p>
        </p:txBody>
      </p:sp>
      <p:sp>
        <p:nvSpPr>
          <p:cNvPr id="5" name="Slide Number Placeholder 4">
            <a:extLst>
              <a:ext uri="{FF2B5EF4-FFF2-40B4-BE49-F238E27FC236}">
                <a16:creationId xmlns:a16="http://schemas.microsoft.com/office/drawing/2014/main" id="{D92281C2-2BA0-E94D-B2AB-E5D5F1FAB3D0}"/>
              </a:ext>
            </a:extLst>
          </p:cNvPr>
          <p:cNvSpPr>
            <a:spLocks noGrp="1"/>
          </p:cNvSpPr>
          <p:nvPr>
            <p:ph type="sldNum" sz="quarter" idx="3"/>
          </p:nvPr>
        </p:nvSpPr>
        <p:spPr>
          <a:xfrm>
            <a:off x="3970938" y="8772668"/>
            <a:ext cx="3037840" cy="461804"/>
          </a:xfrm>
          <a:prstGeom prst="rect">
            <a:avLst/>
          </a:prstGeom>
        </p:spPr>
        <p:txBody>
          <a:bodyPr vert="horz" wrap="square" lIns="92830" tIns="46415" rIns="92830" bIns="46415"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5FCC4B6C-0FB8-F84B-B4B6-684A09C404F7}"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88FDA3F-3385-6D46-B791-4BAAAA648ABF}"/>
              </a:ext>
            </a:extLst>
          </p:cNvPr>
          <p:cNvSpPr>
            <a:spLocks noGrp="1"/>
          </p:cNvSpPr>
          <p:nvPr>
            <p:ph type="hdr" sz="quarter"/>
          </p:nvPr>
        </p:nvSpPr>
        <p:spPr>
          <a:xfrm>
            <a:off x="0" y="0"/>
            <a:ext cx="3037840" cy="461804"/>
          </a:xfrm>
          <a:prstGeom prst="rect">
            <a:avLst/>
          </a:prstGeom>
        </p:spPr>
        <p:txBody>
          <a:bodyPr vert="horz" wrap="square" lIns="92830" tIns="46415" rIns="92830" bIns="46415" numCol="1" anchor="t" anchorCtr="0" compatLnSpc="1">
            <a:prstTxWarp prst="textNoShape">
              <a:avLst/>
            </a:prstTxWarp>
          </a:bodyPr>
          <a:lstStyle>
            <a:lvl1pPr eaLnBrk="1" hangingPunct="1">
              <a:defRPr sz="1200">
                <a:latin typeface="Verdana" charset="0"/>
                <a:ea typeface="ＭＳ Ｐゴシック" charset="-128"/>
                <a:cs typeface="+mn-cs"/>
              </a:defRPr>
            </a:lvl1pPr>
          </a:lstStyle>
          <a:p>
            <a:pPr>
              <a:defRPr/>
            </a:pPr>
            <a:endParaRPr lang="en-US"/>
          </a:p>
        </p:txBody>
      </p:sp>
      <p:sp>
        <p:nvSpPr>
          <p:cNvPr id="3" name="Date Placeholder 2">
            <a:extLst>
              <a:ext uri="{FF2B5EF4-FFF2-40B4-BE49-F238E27FC236}">
                <a16:creationId xmlns:a16="http://schemas.microsoft.com/office/drawing/2014/main" id="{61E6CF3C-999F-B445-8185-9E8F986BE0E0}"/>
              </a:ext>
            </a:extLst>
          </p:cNvPr>
          <p:cNvSpPr>
            <a:spLocks noGrp="1"/>
          </p:cNvSpPr>
          <p:nvPr>
            <p:ph type="dt" idx="1"/>
          </p:nvPr>
        </p:nvSpPr>
        <p:spPr>
          <a:xfrm>
            <a:off x="3970938" y="0"/>
            <a:ext cx="3037840" cy="461804"/>
          </a:xfrm>
          <a:prstGeom prst="rect">
            <a:avLst/>
          </a:prstGeom>
        </p:spPr>
        <p:txBody>
          <a:bodyPr vert="horz" wrap="square" lIns="92830" tIns="46415" rIns="92830" bIns="46415" numCol="1" anchor="t" anchorCtr="0" compatLnSpc="1">
            <a:prstTxWarp prst="textNoShape">
              <a:avLst/>
            </a:prstTxWarp>
          </a:bodyPr>
          <a:lstStyle>
            <a:lvl1pPr algn="r" eaLnBrk="1" hangingPunct="1">
              <a:defRPr sz="1200">
                <a:latin typeface="Verdana" charset="0"/>
                <a:ea typeface="ＭＳ Ｐゴシック" charset="-128"/>
                <a:cs typeface="+mn-cs"/>
              </a:defRPr>
            </a:lvl1pPr>
          </a:lstStyle>
          <a:p>
            <a:pPr>
              <a:defRPr/>
            </a:pPr>
            <a:fld id="{265F2C05-CA34-2E49-A9AE-993A283904E9}" type="datetime1">
              <a:rPr lang="en-US"/>
              <a:pPr>
                <a:defRPr/>
              </a:pPr>
              <a:t>1/7/2026</a:t>
            </a:fld>
            <a:endParaRPr lang="en-US"/>
          </a:p>
        </p:txBody>
      </p:sp>
      <p:sp>
        <p:nvSpPr>
          <p:cNvPr id="4" name="Slide Image Placeholder 3">
            <a:extLst>
              <a:ext uri="{FF2B5EF4-FFF2-40B4-BE49-F238E27FC236}">
                <a16:creationId xmlns:a16="http://schemas.microsoft.com/office/drawing/2014/main" id="{9C131F14-840F-774B-86EF-9D4BAC285396}"/>
              </a:ext>
            </a:extLst>
          </p:cNvPr>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wrap="square" lIns="92830" tIns="46415" rIns="92830" bIns="46415" numCol="1" anchor="ctr" anchorCtr="0" compatLnSpc="1">
            <a:prstTxWarp prst="textNoShape">
              <a:avLst/>
            </a:prstTxWarp>
          </a:bodyPr>
          <a:lstStyle/>
          <a:p>
            <a:pPr lvl="0"/>
            <a:endParaRPr lang="en-US" noProof="0"/>
          </a:p>
        </p:txBody>
      </p:sp>
      <p:sp>
        <p:nvSpPr>
          <p:cNvPr id="5" name="Notes Placeholder 4">
            <a:extLst>
              <a:ext uri="{FF2B5EF4-FFF2-40B4-BE49-F238E27FC236}">
                <a16:creationId xmlns:a16="http://schemas.microsoft.com/office/drawing/2014/main" id="{AEC85ED8-38EF-734F-A77B-74BB6C580421}"/>
              </a:ext>
            </a:extLst>
          </p:cNvPr>
          <p:cNvSpPr>
            <a:spLocks noGrp="1"/>
          </p:cNvSpPr>
          <p:nvPr>
            <p:ph type="body" sz="quarter" idx="3"/>
          </p:nvPr>
        </p:nvSpPr>
        <p:spPr>
          <a:xfrm>
            <a:off x="701040" y="4387136"/>
            <a:ext cx="5608320" cy="4156234"/>
          </a:xfrm>
          <a:prstGeom prst="rect">
            <a:avLst/>
          </a:prstGeom>
        </p:spPr>
        <p:txBody>
          <a:bodyPr vert="horz" wrap="square" lIns="92830" tIns="46415" rIns="92830" bIns="46415"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7E98DC5-A003-C843-AED1-78A3244B6D43}"/>
              </a:ext>
            </a:extLst>
          </p:cNvPr>
          <p:cNvSpPr>
            <a:spLocks noGrp="1"/>
          </p:cNvSpPr>
          <p:nvPr>
            <p:ph type="ftr" sz="quarter" idx="4"/>
          </p:nvPr>
        </p:nvSpPr>
        <p:spPr>
          <a:xfrm>
            <a:off x="0" y="8772668"/>
            <a:ext cx="3037840" cy="461804"/>
          </a:xfrm>
          <a:prstGeom prst="rect">
            <a:avLst/>
          </a:prstGeom>
        </p:spPr>
        <p:txBody>
          <a:bodyPr vert="horz" wrap="square" lIns="92830" tIns="46415" rIns="92830" bIns="46415" numCol="1" anchor="b" anchorCtr="0" compatLnSpc="1">
            <a:prstTxWarp prst="textNoShape">
              <a:avLst/>
            </a:prstTxWarp>
          </a:bodyPr>
          <a:lstStyle>
            <a:lvl1pPr eaLnBrk="1" hangingPunct="1">
              <a:defRPr sz="1200">
                <a:latin typeface="Verdana" charset="0"/>
                <a:ea typeface="ＭＳ Ｐゴシック" charset="-128"/>
                <a:cs typeface="+mn-cs"/>
              </a:defRPr>
            </a:lvl1pPr>
          </a:lstStyle>
          <a:p>
            <a:pPr>
              <a:defRPr/>
            </a:pPr>
            <a:endParaRPr lang="en-US"/>
          </a:p>
        </p:txBody>
      </p:sp>
      <p:sp>
        <p:nvSpPr>
          <p:cNvPr id="7" name="Slide Number Placeholder 6">
            <a:extLst>
              <a:ext uri="{FF2B5EF4-FFF2-40B4-BE49-F238E27FC236}">
                <a16:creationId xmlns:a16="http://schemas.microsoft.com/office/drawing/2014/main" id="{BF14BA21-5FA0-C64A-BCF3-AABCD85E3A69}"/>
              </a:ext>
            </a:extLst>
          </p:cNvPr>
          <p:cNvSpPr>
            <a:spLocks noGrp="1"/>
          </p:cNvSpPr>
          <p:nvPr>
            <p:ph type="sldNum" sz="quarter" idx="5"/>
          </p:nvPr>
        </p:nvSpPr>
        <p:spPr>
          <a:xfrm>
            <a:off x="3970938" y="8772668"/>
            <a:ext cx="3037840" cy="461804"/>
          </a:xfrm>
          <a:prstGeom prst="rect">
            <a:avLst/>
          </a:prstGeom>
        </p:spPr>
        <p:txBody>
          <a:bodyPr vert="horz" wrap="square" lIns="92830" tIns="46415" rIns="92830" bIns="46415" numCol="1" anchor="b" anchorCtr="0" compatLnSpc="1">
            <a:prstTxWarp prst="textNoShape">
              <a:avLst/>
            </a:prstTxWarp>
          </a:bodyPr>
          <a:lstStyle>
            <a:lvl1pPr algn="r" eaLnBrk="1" hangingPunct="1">
              <a:defRPr sz="1200">
                <a:latin typeface="Verdana" panose="020B0604030504040204" pitchFamily="34" charset="0"/>
                <a:cs typeface="Arial" panose="020B0604020202020204" pitchFamily="34" charset="0"/>
              </a:defRPr>
            </a:lvl1pPr>
          </a:lstStyle>
          <a:p>
            <a:pPr>
              <a:defRPr/>
            </a:pPr>
            <a:fld id="{D5A2138C-A42E-C146-B9E6-C9FBBDFCFC7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128"/>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ヒラギノ角ゴ Pro W3"/>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1</a:t>
            </a:fld>
            <a:endParaRPr lang="en-US" altLang="en-US"/>
          </a:p>
        </p:txBody>
      </p:sp>
    </p:spTree>
    <p:extLst>
      <p:ext uri="{BB962C8B-B14F-4D97-AF65-F5344CB8AC3E}">
        <p14:creationId xmlns:p14="http://schemas.microsoft.com/office/powerpoint/2010/main" val="1876708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10</a:t>
            </a:fld>
            <a:endParaRPr lang="en-US" altLang="en-US"/>
          </a:p>
        </p:txBody>
      </p:sp>
    </p:spTree>
    <p:extLst>
      <p:ext uri="{BB962C8B-B14F-4D97-AF65-F5344CB8AC3E}">
        <p14:creationId xmlns:p14="http://schemas.microsoft.com/office/powerpoint/2010/main" val="658338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action plan represents team collaboration with addressing patient outliers.  </a:t>
            </a:r>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12</a:t>
            </a:fld>
            <a:endParaRPr lang="en-US" altLang="en-US"/>
          </a:p>
        </p:txBody>
      </p:sp>
    </p:spTree>
    <p:extLst>
      <p:ext uri="{BB962C8B-B14F-4D97-AF65-F5344CB8AC3E}">
        <p14:creationId xmlns:p14="http://schemas.microsoft.com/office/powerpoint/2010/main" val="4128851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assign a team member a task in the action plan, ensure they are aware of the plan prior to the meeting.</a:t>
            </a:r>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15</a:t>
            </a:fld>
            <a:endParaRPr lang="en-US" altLang="en-US"/>
          </a:p>
        </p:txBody>
      </p:sp>
    </p:spTree>
    <p:extLst>
      <p:ext uri="{BB962C8B-B14F-4D97-AF65-F5344CB8AC3E}">
        <p14:creationId xmlns:p14="http://schemas.microsoft.com/office/powerpoint/2010/main" val="1925056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2</a:t>
            </a:fld>
            <a:endParaRPr lang="en-US" altLang="en-US"/>
          </a:p>
        </p:txBody>
      </p:sp>
    </p:spTree>
    <p:extLst>
      <p:ext uri="{BB962C8B-B14F-4D97-AF65-F5344CB8AC3E}">
        <p14:creationId xmlns:p14="http://schemas.microsoft.com/office/powerpoint/2010/main" val="2812715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5C5C5C"/>
                </a:solidFill>
                <a:effectLst/>
                <a:latin typeface="Open Sans" panose="020B0606030504020204" pitchFamily="34" charset="0"/>
              </a:rPr>
              <a:t>§ 494.110</a:t>
            </a:r>
          </a:p>
          <a:p>
            <a:r>
              <a:rPr lang="en-US" b="0" i="0" dirty="0">
                <a:solidFill>
                  <a:srgbClr val="5C5C5C"/>
                </a:solidFill>
                <a:effectLst/>
                <a:latin typeface="Open Sans" panose="020B0606030504020204" pitchFamily="34" charset="0"/>
              </a:rPr>
              <a:t>The dialysis facility must develop, implement, maintain, and evaluate an effective, data-driven, quality assessment and performance improvement program with participation by the professional members of the interdisciplinary team.</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3</a:t>
            </a:fld>
            <a:endParaRPr lang="en-US" altLang="en-US"/>
          </a:p>
        </p:txBody>
      </p:sp>
    </p:spTree>
    <p:extLst>
      <p:ext uri="{BB962C8B-B14F-4D97-AF65-F5344CB8AC3E}">
        <p14:creationId xmlns:p14="http://schemas.microsoft.com/office/powerpoint/2010/main" val="1119547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33333"/>
                </a:solidFill>
                <a:effectLst/>
                <a:latin typeface="Noto Serif JP"/>
              </a:rPr>
              <a:t>This slide depicts the MAT outlining CMS established benchmarks, all of which influence the patient’s wellbeing…some of which influence reimbursement.  All of these metrics must be incorporated into QAPI.  </a:t>
            </a:r>
          </a:p>
          <a:p>
            <a:endParaRPr lang="en-US" b="0" i="0" dirty="0">
              <a:solidFill>
                <a:srgbClr val="333333"/>
              </a:solidFill>
              <a:effectLst/>
              <a:latin typeface="Noto Serif JP"/>
            </a:endParaRPr>
          </a:p>
          <a:p>
            <a:r>
              <a:rPr lang="en-US" b="0" i="0" dirty="0">
                <a:solidFill>
                  <a:srgbClr val="333333"/>
                </a:solidFill>
                <a:effectLst/>
                <a:latin typeface="Noto Serif JP"/>
              </a:rPr>
              <a:t>In 2012, the Centers for Medicare &amp; Medicaid Services started levying performance-based financial penalties against outpatient dialysis centers under the mandatory End-Stage Renal Disease Quality Incentive Program.  Reimbursement scoring is separated into patient and family engagement, care coordination, clinical care, and patient safety.  </a:t>
            </a:r>
          </a:p>
          <a:p>
            <a:endParaRPr lang="en-US" b="0" i="0" dirty="0">
              <a:solidFill>
                <a:srgbClr val="333333"/>
              </a:solidFill>
              <a:effectLst/>
              <a:latin typeface="Noto Serif JP"/>
            </a:endParaRPr>
          </a:p>
          <a:p>
            <a:r>
              <a:rPr lang="en-US" b="0" i="0" dirty="0">
                <a:solidFill>
                  <a:srgbClr val="333333"/>
                </a:solidFill>
                <a:effectLst/>
                <a:latin typeface="Noto Serif JP"/>
              </a:rPr>
              <a:t>The clinical care metrics are heavily weighted at 40% and include:  long term catheters, adequacies, vascular access, hypercalcemia, standard transfusion rate, and UFR.</a:t>
            </a:r>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4</a:t>
            </a:fld>
            <a:endParaRPr lang="en-US" altLang="en-US"/>
          </a:p>
        </p:txBody>
      </p:sp>
    </p:spTree>
    <p:extLst>
      <p:ext uri="{BB962C8B-B14F-4D97-AF65-F5344CB8AC3E}">
        <p14:creationId xmlns:p14="http://schemas.microsoft.com/office/powerpoint/2010/main" val="3444549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Arial" panose="020B0604020202020204" pitchFamily="34" charset="0"/>
              <a:buChar char="•"/>
            </a:pPr>
            <a:r>
              <a:rPr lang="en-US" dirty="0"/>
              <a:t>Quality information in the QAPI dashboard is delayed by 1 month; therefore, the QAPI meeting held this month will review last month’s quality outcomes.</a:t>
            </a:r>
          </a:p>
          <a:p>
            <a:pPr marL="457200" indent="-457200">
              <a:buFont typeface="Arial" panose="020B0604020202020204" pitchFamily="34" charset="0"/>
              <a:buChar char="•"/>
            </a:pPr>
            <a:r>
              <a:rPr lang="en-US" dirty="0"/>
              <a:t>All sections must be complete prior to the monthly QAPI meeting; the exception is the attendance.</a:t>
            </a:r>
          </a:p>
          <a:p>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5</a:t>
            </a:fld>
            <a:endParaRPr lang="en-US" altLang="en-US"/>
          </a:p>
        </p:txBody>
      </p:sp>
    </p:spTree>
    <p:extLst>
      <p:ext uri="{BB962C8B-B14F-4D97-AF65-F5344CB8AC3E}">
        <p14:creationId xmlns:p14="http://schemas.microsoft.com/office/powerpoint/2010/main" val="506151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is the QAPI home page.  You will need to use the drop-down menus to pick your facility and reporting period then select “Load Data”</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Each section of the QAPI dashboard has information populated from Clarity or the SAS.  Please Note:  AKI patients are incorporated into this data as we need to demonstrate review of these patients’ outcomes; however, the information does not flow to our internal quality reports or CMS.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KNET offers a User Guide outlining the functionality of the QAPI dashboard.  This information is located under Clinical&gt;Quality&gt;QAPI&gt; User Guide</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6</a:t>
            </a:fld>
            <a:endParaRPr lang="en-US" altLang="en-US"/>
          </a:p>
        </p:txBody>
      </p:sp>
    </p:spTree>
    <p:extLst>
      <p:ext uri="{BB962C8B-B14F-4D97-AF65-F5344CB8AC3E}">
        <p14:creationId xmlns:p14="http://schemas.microsoft.com/office/powerpoint/2010/main" val="1918028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Each section of the QAPI dashboard has information populated from Clarity or the SAS.  The goals embedded into QAPI are based on the MAT thresholds outlined by CMS or other national goals.</a:t>
            </a:r>
          </a:p>
          <a:p>
            <a:endParaRPr lang="en-US" dirty="0"/>
          </a:p>
          <a:p>
            <a:pPr marL="457200" indent="-457200">
              <a:buFont typeface="Arial" panose="020B0604020202020204" pitchFamily="34" charset="0"/>
              <a:buChar char="•"/>
            </a:pPr>
            <a:r>
              <a:rPr lang="en-US" dirty="0"/>
              <a:t>Each quality metric has an established goal.</a:t>
            </a:r>
          </a:p>
          <a:p>
            <a:pPr marL="457200" indent="-457200">
              <a:buFont typeface="Arial" panose="020B0604020202020204" pitchFamily="34" charset="0"/>
              <a:buChar char="•"/>
            </a:pPr>
            <a:r>
              <a:rPr lang="en-US" dirty="0"/>
              <a:t>An action plan is required for all sections not meeting goal.</a:t>
            </a:r>
          </a:p>
          <a:p>
            <a:pPr marL="457200" indent="-457200">
              <a:buFont typeface="Arial" panose="020B0604020202020204" pitchFamily="34" charset="0"/>
              <a:buChar char="•"/>
            </a:pPr>
            <a:r>
              <a:rPr lang="en-US" dirty="0"/>
              <a:t>A new action plan (or revision to the existing) is required for all sections with no improvements for </a:t>
            </a:r>
            <a:r>
              <a:rPr lang="en-US" u="sng" dirty="0"/>
              <a:t>&gt;</a:t>
            </a:r>
            <a:r>
              <a:rPr lang="en-US" dirty="0"/>
              <a:t> 3 months.</a:t>
            </a:r>
          </a:p>
          <a:p>
            <a:endParaRPr lang="en-US" b="1"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7</a:t>
            </a:fld>
            <a:endParaRPr lang="en-US" altLang="en-US"/>
          </a:p>
        </p:txBody>
      </p:sp>
    </p:spTree>
    <p:extLst>
      <p:ext uri="{BB962C8B-B14F-4D97-AF65-F5344CB8AC3E}">
        <p14:creationId xmlns:p14="http://schemas.microsoft.com/office/powerpoint/2010/main" val="1111773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patient refuses a permanent access or if they are a chronic CVC patient, they will still hit your QAPI numbers.  </a:t>
            </a:r>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8</a:t>
            </a:fld>
            <a:endParaRPr lang="en-US" altLang="en-US"/>
          </a:p>
        </p:txBody>
      </p:sp>
    </p:spTree>
    <p:extLst>
      <p:ext uri="{BB962C8B-B14F-4D97-AF65-F5344CB8AC3E}">
        <p14:creationId xmlns:p14="http://schemas.microsoft.com/office/powerpoint/2010/main" val="3736758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9</a:t>
            </a:fld>
            <a:endParaRPr lang="en-US" altLang="en-US"/>
          </a:p>
        </p:txBody>
      </p:sp>
    </p:spTree>
    <p:extLst>
      <p:ext uri="{BB962C8B-B14F-4D97-AF65-F5344CB8AC3E}">
        <p14:creationId xmlns:p14="http://schemas.microsoft.com/office/powerpoint/2010/main" val="37611415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go on Teal">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A92D547-4164-B543-971B-C8F9DFD07007}"/>
              </a:ext>
            </a:extLst>
          </p:cNvPr>
          <p:cNvSpPr/>
          <p:nvPr userDrawn="1"/>
        </p:nvSpPr>
        <p:spPr>
          <a:xfrm>
            <a:off x="0" y="0"/>
            <a:ext cx="9144000" cy="6858000"/>
          </a:xfrm>
          <a:prstGeom prst="rect">
            <a:avLst/>
          </a:prstGeom>
          <a:solidFill>
            <a:srgbClr val="44A89E">
              <a:alpha val="29804"/>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4" name="Picture 3" descr="Graphical user interface&#10;&#10;Description automatically generated">
            <a:extLst>
              <a:ext uri="{FF2B5EF4-FFF2-40B4-BE49-F238E27FC236}">
                <a16:creationId xmlns:a16="http://schemas.microsoft.com/office/drawing/2014/main" id="{00B2E492-856D-FC4E-AE02-2ADF6915DC49}"/>
              </a:ext>
            </a:extLst>
          </p:cNvPr>
          <p:cNvPicPr>
            <a:picLocks noChangeAspect="1"/>
          </p:cNvPicPr>
          <p:nvPr userDrawn="1"/>
        </p:nvPicPr>
        <p:blipFill rotWithShape="1">
          <a:blip r:embed="rId2"/>
          <a:srcRect t="3662" r="3831" b="-1"/>
          <a:stretch/>
        </p:blipFill>
        <p:spPr>
          <a:xfrm>
            <a:off x="2186710" y="2329539"/>
            <a:ext cx="4770579" cy="1712907"/>
          </a:xfrm>
          <a:prstGeom prst="rect">
            <a:avLst/>
          </a:prstGeom>
        </p:spPr>
      </p:pic>
    </p:spTree>
    <p:extLst>
      <p:ext uri="{BB962C8B-B14F-4D97-AF65-F5344CB8AC3E}">
        <p14:creationId xmlns:p14="http://schemas.microsoft.com/office/powerpoint/2010/main" val="149270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A185C93-B6C3-3D49-A142-C5C18516A909}"/>
              </a:ext>
            </a:extLst>
          </p:cNvPr>
          <p:cNvSpPr/>
          <p:nvPr userDrawn="1"/>
        </p:nvSpPr>
        <p:spPr>
          <a:xfrm>
            <a:off x="1" y="1"/>
            <a:ext cx="3132260" cy="6858000"/>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Text Placeholder 11">
            <a:extLst>
              <a:ext uri="{FF2B5EF4-FFF2-40B4-BE49-F238E27FC236}">
                <a16:creationId xmlns:a16="http://schemas.microsoft.com/office/drawing/2014/main" id="{E86A586E-2643-034E-8521-B7A4CC1D5508}"/>
              </a:ext>
            </a:extLst>
          </p:cNvPr>
          <p:cNvSpPr>
            <a:spLocks noGrp="1"/>
          </p:cNvSpPr>
          <p:nvPr>
            <p:ph type="body" sz="quarter" idx="11" hasCustomPrompt="1"/>
          </p:nvPr>
        </p:nvSpPr>
        <p:spPr>
          <a:xfrm>
            <a:off x="382192" y="818464"/>
            <a:ext cx="2336255" cy="2355560"/>
          </a:xfrm>
        </p:spPr>
        <p:txBody>
          <a:bodyPr anchor="b">
            <a:normAutofit/>
          </a:bodyPr>
          <a:lstStyle>
            <a:lvl1pPr>
              <a:defRPr sz="2800">
                <a:solidFill>
                  <a:srgbClr val="E6EDED"/>
                </a:solidFill>
              </a:defRPr>
            </a:lvl1pPr>
          </a:lstStyle>
          <a:p>
            <a:pPr lvl="0"/>
            <a:r>
              <a:rPr lang="en-US" dirty="0"/>
              <a:t>Title</a:t>
            </a:r>
          </a:p>
        </p:txBody>
      </p:sp>
      <p:cxnSp>
        <p:nvCxnSpPr>
          <p:cNvPr id="16" name="Straight Connector 15">
            <a:extLst>
              <a:ext uri="{FF2B5EF4-FFF2-40B4-BE49-F238E27FC236}">
                <a16:creationId xmlns:a16="http://schemas.microsoft.com/office/drawing/2014/main" id="{A6DA3BDE-05BD-8345-917E-CA60DF394812}"/>
              </a:ext>
            </a:extLst>
          </p:cNvPr>
          <p:cNvCxnSpPr/>
          <p:nvPr userDrawn="1"/>
        </p:nvCxnSpPr>
        <p:spPr>
          <a:xfrm>
            <a:off x="382192" y="3522846"/>
            <a:ext cx="2336255" cy="0"/>
          </a:xfrm>
          <a:prstGeom prst="line">
            <a:avLst/>
          </a:prstGeom>
          <a:ln>
            <a:solidFill>
              <a:srgbClr val="BCD2D4"/>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31D941B4-5631-F84C-B328-F2CD475905E1}"/>
              </a:ext>
            </a:extLst>
          </p:cNvPr>
          <p:cNvSpPr>
            <a:spLocks noGrp="1"/>
          </p:cNvSpPr>
          <p:nvPr>
            <p:ph type="body" sz="quarter" idx="12" hasCustomPrompt="1"/>
          </p:nvPr>
        </p:nvSpPr>
        <p:spPr>
          <a:xfrm>
            <a:off x="382192" y="3871670"/>
            <a:ext cx="2336255" cy="2167870"/>
          </a:xfrm>
        </p:spPr>
        <p:txBody>
          <a:bodyPr>
            <a:normAutofit/>
          </a:bodyPr>
          <a:lstStyle>
            <a:lvl1pPr>
              <a:defRPr sz="1500">
                <a:solidFill>
                  <a:srgbClr val="BCD2D4"/>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Sub-title</a:t>
            </a:r>
          </a:p>
        </p:txBody>
      </p:sp>
      <p:sp>
        <p:nvSpPr>
          <p:cNvPr id="8" name="Text Placeholder 2">
            <a:extLst>
              <a:ext uri="{FF2B5EF4-FFF2-40B4-BE49-F238E27FC236}">
                <a16:creationId xmlns:a16="http://schemas.microsoft.com/office/drawing/2014/main" id="{6971AE51-E0DB-6C4F-9E72-AD4EE0B1D95D}"/>
              </a:ext>
            </a:extLst>
          </p:cNvPr>
          <p:cNvSpPr>
            <a:spLocks noGrp="1"/>
          </p:cNvSpPr>
          <p:nvPr>
            <p:ph type="body" sz="quarter" idx="14"/>
          </p:nvPr>
        </p:nvSpPr>
        <p:spPr>
          <a:xfrm>
            <a:off x="3450474" y="818463"/>
            <a:ext cx="5107117" cy="5280745"/>
          </a:xfrm>
        </p:spPr>
        <p:txBody>
          <a:bodyPr anchor="ct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1948641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With Photo">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A185C93-B6C3-3D49-A142-C5C18516A909}"/>
              </a:ext>
            </a:extLst>
          </p:cNvPr>
          <p:cNvSpPr/>
          <p:nvPr userDrawn="1"/>
        </p:nvSpPr>
        <p:spPr>
          <a:xfrm>
            <a:off x="1" y="1"/>
            <a:ext cx="3132260" cy="6858000"/>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Text Placeholder 11">
            <a:extLst>
              <a:ext uri="{FF2B5EF4-FFF2-40B4-BE49-F238E27FC236}">
                <a16:creationId xmlns:a16="http://schemas.microsoft.com/office/drawing/2014/main" id="{E86A586E-2643-034E-8521-B7A4CC1D5508}"/>
              </a:ext>
            </a:extLst>
          </p:cNvPr>
          <p:cNvSpPr>
            <a:spLocks noGrp="1"/>
          </p:cNvSpPr>
          <p:nvPr>
            <p:ph type="body" sz="quarter" idx="11" hasCustomPrompt="1"/>
          </p:nvPr>
        </p:nvSpPr>
        <p:spPr>
          <a:xfrm>
            <a:off x="382192" y="589086"/>
            <a:ext cx="2336255" cy="2584939"/>
          </a:xfrm>
        </p:spPr>
        <p:txBody>
          <a:bodyPr anchor="ctr">
            <a:normAutofit/>
          </a:bodyPr>
          <a:lstStyle>
            <a:lvl1pPr>
              <a:lnSpc>
                <a:spcPct val="100000"/>
              </a:lnSpc>
              <a:defRPr sz="2800">
                <a:solidFill>
                  <a:srgbClr val="E6EDED"/>
                </a:solidFill>
              </a:defRPr>
            </a:lvl1pPr>
          </a:lstStyle>
          <a:p>
            <a:pPr lvl="0"/>
            <a:r>
              <a:rPr lang="en-US" dirty="0"/>
              <a:t>Title</a:t>
            </a:r>
          </a:p>
        </p:txBody>
      </p:sp>
      <p:sp>
        <p:nvSpPr>
          <p:cNvPr id="3" name="Picture Placeholder 2">
            <a:extLst>
              <a:ext uri="{FF2B5EF4-FFF2-40B4-BE49-F238E27FC236}">
                <a16:creationId xmlns:a16="http://schemas.microsoft.com/office/drawing/2014/main" id="{124D230E-8693-944A-BE54-AE5DDFADBC0C}"/>
              </a:ext>
            </a:extLst>
          </p:cNvPr>
          <p:cNvSpPr>
            <a:spLocks noGrp="1"/>
          </p:cNvSpPr>
          <p:nvPr>
            <p:ph type="pic" sz="quarter" idx="12"/>
          </p:nvPr>
        </p:nvSpPr>
        <p:spPr>
          <a:xfrm>
            <a:off x="1" y="3578228"/>
            <a:ext cx="3132260" cy="3279775"/>
          </a:xfrm>
        </p:spPr>
        <p:txBody>
          <a:bodyPr/>
          <a:lstStyle/>
          <a:p>
            <a:endParaRPr lang="en-US"/>
          </a:p>
        </p:txBody>
      </p:sp>
      <p:sp>
        <p:nvSpPr>
          <p:cNvPr id="6" name="Text Placeholder 2">
            <a:extLst>
              <a:ext uri="{FF2B5EF4-FFF2-40B4-BE49-F238E27FC236}">
                <a16:creationId xmlns:a16="http://schemas.microsoft.com/office/drawing/2014/main" id="{0C22C46D-71CD-5D45-A41D-AECC4007B5CA}"/>
              </a:ext>
            </a:extLst>
          </p:cNvPr>
          <p:cNvSpPr>
            <a:spLocks noGrp="1"/>
          </p:cNvSpPr>
          <p:nvPr>
            <p:ph type="body" sz="quarter" idx="14"/>
          </p:nvPr>
        </p:nvSpPr>
        <p:spPr>
          <a:xfrm>
            <a:off x="3450474" y="818463"/>
            <a:ext cx="5107117" cy="5280745"/>
          </a:xfrm>
        </p:spPr>
        <p:txBody>
          <a:bodyPr anchor="ct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1303107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F46AC46-4981-CE41-B2C9-A1413BD0685D}"/>
              </a:ext>
            </a:extLst>
          </p:cNvPr>
          <p:cNvSpPr/>
          <p:nvPr userDrawn="1"/>
        </p:nvSpPr>
        <p:spPr>
          <a:xfrm>
            <a:off x="-41563" y="0"/>
            <a:ext cx="9185563" cy="6858000"/>
          </a:xfrm>
          <a:prstGeom prst="rect">
            <a:avLst/>
          </a:prstGeom>
          <a:solidFill>
            <a:srgbClr val="1A5B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TextBox 6">
            <a:extLst>
              <a:ext uri="{FF2B5EF4-FFF2-40B4-BE49-F238E27FC236}">
                <a16:creationId xmlns:a16="http://schemas.microsoft.com/office/drawing/2014/main" id="{A272A31F-5A6F-EF47-A1EF-2B615925A20B}"/>
              </a:ext>
            </a:extLst>
          </p:cNvPr>
          <p:cNvSpPr txBox="1"/>
          <p:nvPr userDrawn="1"/>
        </p:nvSpPr>
        <p:spPr>
          <a:xfrm>
            <a:off x="755611" y="1096352"/>
            <a:ext cx="2030768" cy="784830"/>
          </a:xfrm>
          <a:prstGeom prst="rect">
            <a:avLst/>
          </a:prstGeom>
          <a:noFill/>
        </p:spPr>
        <p:txBody>
          <a:bodyPr wrap="square" rtlCol="0">
            <a:spAutoFit/>
          </a:bodyPr>
          <a:lstStyle/>
          <a:p>
            <a:r>
              <a:rPr lang="en-US" sz="4500" dirty="0">
                <a:solidFill>
                  <a:srgbClr val="BCD2D4"/>
                </a:solidFill>
                <a:latin typeface="Grotesque MT Std Light" panose="020B0304020202020204" pitchFamily="34" charset="77"/>
                <a:cs typeface="Grotesque Light" panose="020F0302020204030204" pitchFamily="34" charset="0"/>
              </a:rPr>
              <a:t>Vision</a:t>
            </a:r>
          </a:p>
        </p:txBody>
      </p:sp>
      <p:sp>
        <p:nvSpPr>
          <p:cNvPr id="8" name="TextBox 7">
            <a:extLst>
              <a:ext uri="{FF2B5EF4-FFF2-40B4-BE49-F238E27FC236}">
                <a16:creationId xmlns:a16="http://schemas.microsoft.com/office/drawing/2014/main" id="{9D4AD178-4B7F-6740-AB96-09D5117C71C1}"/>
              </a:ext>
            </a:extLst>
          </p:cNvPr>
          <p:cNvSpPr txBox="1"/>
          <p:nvPr userDrawn="1"/>
        </p:nvSpPr>
        <p:spPr>
          <a:xfrm>
            <a:off x="724367" y="3004157"/>
            <a:ext cx="2423604" cy="784830"/>
          </a:xfrm>
          <a:prstGeom prst="rect">
            <a:avLst/>
          </a:prstGeom>
          <a:noFill/>
        </p:spPr>
        <p:txBody>
          <a:bodyPr wrap="square" rtlCol="0">
            <a:spAutoFit/>
          </a:bodyPr>
          <a:lstStyle/>
          <a:p>
            <a:r>
              <a:rPr lang="en-US" sz="4500" dirty="0">
                <a:solidFill>
                  <a:srgbClr val="BCD2D4"/>
                </a:solidFill>
                <a:latin typeface="Grotesque MT Std Light" panose="020B0304020202020204" pitchFamily="34" charset="77"/>
                <a:cs typeface="Grotesque Light" panose="020F0302020204030204" pitchFamily="34" charset="0"/>
              </a:rPr>
              <a:t>Mission</a:t>
            </a:r>
          </a:p>
        </p:txBody>
      </p:sp>
      <p:sp>
        <p:nvSpPr>
          <p:cNvPr id="9" name="TextBox 8">
            <a:extLst>
              <a:ext uri="{FF2B5EF4-FFF2-40B4-BE49-F238E27FC236}">
                <a16:creationId xmlns:a16="http://schemas.microsoft.com/office/drawing/2014/main" id="{39B39740-0E36-1C44-8317-F71C770FEACF}"/>
              </a:ext>
            </a:extLst>
          </p:cNvPr>
          <p:cNvSpPr txBox="1"/>
          <p:nvPr userDrawn="1"/>
        </p:nvSpPr>
        <p:spPr>
          <a:xfrm>
            <a:off x="753926" y="4908974"/>
            <a:ext cx="2113967" cy="784830"/>
          </a:xfrm>
          <a:prstGeom prst="rect">
            <a:avLst/>
          </a:prstGeom>
          <a:noFill/>
        </p:spPr>
        <p:txBody>
          <a:bodyPr wrap="square" rtlCol="0">
            <a:spAutoFit/>
          </a:bodyPr>
          <a:lstStyle/>
          <a:p>
            <a:r>
              <a:rPr lang="en-US" sz="4500" dirty="0">
                <a:solidFill>
                  <a:srgbClr val="BCD2D4"/>
                </a:solidFill>
                <a:latin typeface="Grotesque MT Std Light" panose="020B0304020202020204" pitchFamily="34" charset="77"/>
                <a:cs typeface="Grotesque Light" panose="020F0302020204030204" pitchFamily="34" charset="0"/>
              </a:rPr>
              <a:t>Values</a:t>
            </a:r>
          </a:p>
        </p:txBody>
      </p:sp>
      <p:sp>
        <p:nvSpPr>
          <p:cNvPr id="10" name="TextBox 9">
            <a:extLst>
              <a:ext uri="{FF2B5EF4-FFF2-40B4-BE49-F238E27FC236}">
                <a16:creationId xmlns:a16="http://schemas.microsoft.com/office/drawing/2014/main" id="{E0490D22-DE58-CD4D-AA8E-A0B140B611FE}"/>
              </a:ext>
            </a:extLst>
          </p:cNvPr>
          <p:cNvSpPr txBox="1"/>
          <p:nvPr userDrawn="1"/>
        </p:nvSpPr>
        <p:spPr>
          <a:xfrm>
            <a:off x="3188626" y="1499902"/>
            <a:ext cx="4965947" cy="276999"/>
          </a:xfrm>
          <a:prstGeom prst="rect">
            <a:avLst/>
          </a:prstGeom>
          <a:noFill/>
        </p:spPr>
        <p:txBody>
          <a:bodyPr wrap="square">
            <a:spAutoFit/>
          </a:bodyPr>
          <a:lstStyle/>
          <a:p>
            <a:r>
              <a:rPr lang="en-US" sz="1200" dirty="0">
                <a:solidFill>
                  <a:schemeClr val="bg1"/>
                </a:solidFill>
                <a:latin typeface="Verdana" panose="020B0604030504040204" pitchFamily="34" charset="0"/>
                <a:ea typeface="Verdana" panose="020B0604030504040204" pitchFamily="34" charset="0"/>
                <a:cs typeface="Verdana" panose="020B0604030504040204" pitchFamily="34" charset="0"/>
              </a:rPr>
              <a:t>To be the provider of choice.</a:t>
            </a:r>
          </a:p>
        </p:txBody>
      </p:sp>
      <p:sp>
        <p:nvSpPr>
          <p:cNvPr id="11" name="TextBox 10">
            <a:extLst>
              <a:ext uri="{FF2B5EF4-FFF2-40B4-BE49-F238E27FC236}">
                <a16:creationId xmlns:a16="http://schemas.microsoft.com/office/drawing/2014/main" id="{C1EE01F6-FDD7-3645-9205-7876C89BCFF6}"/>
              </a:ext>
            </a:extLst>
          </p:cNvPr>
          <p:cNvSpPr txBox="1"/>
          <p:nvPr userDrawn="1"/>
        </p:nvSpPr>
        <p:spPr>
          <a:xfrm>
            <a:off x="3188626" y="2708685"/>
            <a:ext cx="5061758" cy="935384"/>
          </a:xfrm>
          <a:prstGeom prst="rect">
            <a:avLst/>
          </a:prstGeom>
          <a:noFill/>
        </p:spPr>
        <p:txBody>
          <a:bodyPr wrap="square">
            <a:spAutoFit/>
          </a:bodyPr>
          <a:lstStyle/>
          <a:p>
            <a:pPr>
              <a:lnSpc>
                <a:spcPts val="2250"/>
              </a:lnSpc>
            </a:pPr>
            <a:r>
              <a:rPr lang="en-US" sz="1200" dirty="0">
                <a:solidFill>
                  <a:schemeClr val="bg1"/>
                </a:solidFill>
                <a:latin typeface="Verdana" panose="020B0604030504040204" pitchFamily="34" charset="0"/>
                <a:ea typeface="Verdana" panose="020B0604030504040204" pitchFamily="34" charset="0"/>
                <a:cs typeface="Verdana" panose="020B0604030504040204" pitchFamily="34" charset="0"/>
              </a:rPr>
              <a:t>To promote the optimal health, quality of life and independence of people with kidney disease through patient care, education and research.</a:t>
            </a:r>
          </a:p>
        </p:txBody>
      </p:sp>
      <p:sp>
        <p:nvSpPr>
          <p:cNvPr id="12" name="TextBox 11">
            <a:extLst>
              <a:ext uri="{FF2B5EF4-FFF2-40B4-BE49-F238E27FC236}">
                <a16:creationId xmlns:a16="http://schemas.microsoft.com/office/drawing/2014/main" id="{9CF67F19-5AD7-6C48-8F2B-B9896143ED1C}"/>
              </a:ext>
            </a:extLst>
          </p:cNvPr>
          <p:cNvSpPr txBox="1"/>
          <p:nvPr userDrawn="1"/>
        </p:nvSpPr>
        <p:spPr>
          <a:xfrm>
            <a:off x="3182972" y="4634466"/>
            <a:ext cx="1487284" cy="935384"/>
          </a:xfrm>
          <a:prstGeom prst="rect">
            <a:avLst/>
          </a:prstGeom>
          <a:noFill/>
        </p:spPr>
        <p:txBody>
          <a:bodyPr wrap="square">
            <a:spAutoFit/>
          </a:bodyPr>
          <a:lstStyle/>
          <a:p>
            <a:pPr>
              <a:lnSpc>
                <a:spcPts val="2250"/>
              </a:lnSpc>
            </a:pPr>
            <a:r>
              <a:rPr lang="en-US" sz="1200" dirty="0">
                <a:solidFill>
                  <a:schemeClr val="bg1"/>
                </a:solidFill>
                <a:latin typeface="Verdana" panose="020B0604030504040204" pitchFamily="34" charset="0"/>
                <a:ea typeface="Verdana" panose="020B0604030504040204" pitchFamily="34" charset="0"/>
                <a:cs typeface="Verdana" panose="020B0604030504040204" pitchFamily="34" charset="0"/>
              </a:rPr>
              <a:t>Teamwork</a:t>
            </a:r>
          </a:p>
          <a:p>
            <a:pPr>
              <a:lnSpc>
                <a:spcPts val="2250"/>
              </a:lnSpc>
            </a:pPr>
            <a:r>
              <a:rPr lang="en-US" sz="1200" dirty="0">
                <a:solidFill>
                  <a:schemeClr val="bg1"/>
                </a:solidFill>
                <a:latin typeface="Verdana" panose="020B0604030504040204" pitchFamily="34" charset="0"/>
                <a:ea typeface="Verdana" panose="020B0604030504040204" pitchFamily="34" charset="0"/>
                <a:cs typeface="Verdana" panose="020B0604030504040204" pitchFamily="34" charset="0"/>
              </a:rPr>
              <a:t>Integrity </a:t>
            </a:r>
          </a:p>
          <a:p>
            <a:pPr>
              <a:lnSpc>
                <a:spcPts val="2250"/>
              </a:lnSpc>
            </a:pPr>
            <a:r>
              <a:rPr lang="en-US" sz="1200" dirty="0">
                <a:solidFill>
                  <a:schemeClr val="bg1"/>
                </a:solidFill>
                <a:latin typeface="Verdana" panose="020B0604030504040204" pitchFamily="34" charset="0"/>
                <a:ea typeface="Verdana" panose="020B0604030504040204" pitchFamily="34" charset="0"/>
                <a:cs typeface="Verdana" panose="020B0604030504040204" pitchFamily="34" charset="0"/>
              </a:rPr>
              <a:t>Excellence </a:t>
            </a:r>
          </a:p>
        </p:txBody>
      </p:sp>
      <p:cxnSp>
        <p:nvCxnSpPr>
          <p:cNvPr id="13" name="Straight Connector 12">
            <a:extLst>
              <a:ext uri="{FF2B5EF4-FFF2-40B4-BE49-F238E27FC236}">
                <a16:creationId xmlns:a16="http://schemas.microsoft.com/office/drawing/2014/main" id="{A62467CE-B5D9-1E49-8181-D908FDF02D9C}"/>
              </a:ext>
            </a:extLst>
          </p:cNvPr>
          <p:cNvCxnSpPr>
            <a:cxnSpLocks/>
          </p:cNvCxnSpPr>
          <p:nvPr userDrawn="1"/>
        </p:nvCxnSpPr>
        <p:spPr>
          <a:xfrm>
            <a:off x="893620" y="2002686"/>
            <a:ext cx="7117772" cy="0"/>
          </a:xfrm>
          <a:prstGeom prst="line">
            <a:avLst/>
          </a:prstGeom>
          <a:ln w="12700">
            <a:solidFill>
              <a:srgbClr val="BCD2D4"/>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8C6A246-2B99-9244-AA9F-ACF3CFAAAE00}"/>
              </a:ext>
            </a:extLst>
          </p:cNvPr>
          <p:cNvCxnSpPr>
            <a:cxnSpLocks/>
          </p:cNvCxnSpPr>
          <p:nvPr userDrawn="1"/>
        </p:nvCxnSpPr>
        <p:spPr>
          <a:xfrm>
            <a:off x="810494" y="3908317"/>
            <a:ext cx="7439891" cy="0"/>
          </a:xfrm>
          <a:prstGeom prst="line">
            <a:avLst/>
          </a:prstGeom>
          <a:ln w="12700">
            <a:solidFill>
              <a:srgbClr val="BCD2D4"/>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33DDE7EE-DF62-0646-A2C4-C5612917A511}"/>
              </a:ext>
            </a:extLst>
          </p:cNvPr>
          <p:cNvSpPr txBox="1"/>
          <p:nvPr userDrawn="1"/>
        </p:nvSpPr>
        <p:spPr>
          <a:xfrm>
            <a:off x="4452506" y="4937835"/>
            <a:ext cx="1487284" cy="640432"/>
          </a:xfrm>
          <a:prstGeom prst="rect">
            <a:avLst/>
          </a:prstGeom>
          <a:noFill/>
        </p:spPr>
        <p:txBody>
          <a:bodyPr wrap="square">
            <a:spAutoFit/>
          </a:bodyPr>
          <a:lstStyle/>
          <a:p>
            <a:pPr>
              <a:lnSpc>
                <a:spcPts val="2250"/>
              </a:lnSpc>
            </a:pPr>
            <a:r>
              <a:rPr lang="en-US" sz="1200" dirty="0">
                <a:solidFill>
                  <a:schemeClr val="bg1"/>
                </a:solidFill>
                <a:latin typeface="Verdana" panose="020B0604030504040204" pitchFamily="34" charset="0"/>
                <a:ea typeface="Verdana" panose="020B0604030504040204" pitchFamily="34" charset="0"/>
                <a:cs typeface="Verdana" panose="020B0604030504040204" pitchFamily="34" charset="0"/>
              </a:rPr>
              <a:t>Respect </a:t>
            </a:r>
          </a:p>
          <a:p>
            <a:pPr>
              <a:lnSpc>
                <a:spcPts val="2250"/>
              </a:lnSpc>
            </a:pPr>
            <a:r>
              <a:rPr lang="en-US" sz="1200" dirty="0">
                <a:solidFill>
                  <a:schemeClr val="bg1"/>
                </a:solidFill>
                <a:latin typeface="Verdana" panose="020B0604030504040204" pitchFamily="34" charset="0"/>
                <a:ea typeface="Verdana" panose="020B0604030504040204" pitchFamily="34" charset="0"/>
                <a:cs typeface="Verdana" panose="020B0604030504040204" pitchFamily="34" charset="0"/>
              </a:rPr>
              <a:t>Stewardship</a:t>
            </a:r>
          </a:p>
        </p:txBody>
      </p:sp>
      <p:cxnSp>
        <p:nvCxnSpPr>
          <p:cNvPr id="16" name="Straight Connector 15">
            <a:extLst>
              <a:ext uri="{FF2B5EF4-FFF2-40B4-BE49-F238E27FC236}">
                <a16:creationId xmlns:a16="http://schemas.microsoft.com/office/drawing/2014/main" id="{F80C10C7-43CA-D748-B677-FB95D3C1CE21}"/>
              </a:ext>
            </a:extLst>
          </p:cNvPr>
          <p:cNvCxnSpPr>
            <a:cxnSpLocks/>
          </p:cNvCxnSpPr>
          <p:nvPr userDrawn="1"/>
        </p:nvCxnSpPr>
        <p:spPr>
          <a:xfrm>
            <a:off x="810494" y="5834099"/>
            <a:ext cx="7439891" cy="0"/>
          </a:xfrm>
          <a:prstGeom prst="line">
            <a:avLst/>
          </a:prstGeom>
          <a:ln w="12700">
            <a:solidFill>
              <a:srgbClr val="BCD2D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6421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ue Heade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8DE3B05-2881-F044-89B3-11C53C7BE581}"/>
              </a:ext>
            </a:extLst>
          </p:cNvPr>
          <p:cNvSpPr/>
          <p:nvPr userDrawn="1"/>
        </p:nvSpPr>
        <p:spPr>
          <a:xfrm>
            <a:off x="0" y="3543"/>
            <a:ext cx="9144000" cy="1040973"/>
          </a:xfrm>
          <a:prstGeom prst="rect">
            <a:avLst/>
          </a:prstGeom>
          <a:solidFill>
            <a:srgbClr val="1A5B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4" name="Picture 13" descr="Logo&#10;&#10;Description automatically generated with medium confidence">
            <a:extLst>
              <a:ext uri="{FF2B5EF4-FFF2-40B4-BE49-F238E27FC236}">
                <a16:creationId xmlns:a16="http://schemas.microsoft.com/office/drawing/2014/main" id="{BB2590CA-1453-6448-B3EB-2C2ED97F0826}"/>
              </a:ext>
            </a:extLst>
          </p:cNvPr>
          <p:cNvPicPr>
            <a:picLocks noChangeAspect="1"/>
          </p:cNvPicPr>
          <p:nvPr userDrawn="1"/>
        </p:nvPicPr>
        <p:blipFill rotWithShape="1">
          <a:blip r:embed="rId2"/>
          <a:srcRect l="7838" t="50551" r="61749" b="9048"/>
          <a:stretch/>
        </p:blipFill>
        <p:spPr>
          <a:xfrm>
            <a:off x="8274211" y="201726"/>
            <a:ext cx="695241" cy="691649"/>
          </a:xfrm>
          <a:prstGeom prst="rect">
            <a:avLst/>
          </a:prstGeom>
        </p:spPr>
      </p:pic>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8150573" y="3543"/>
            <a:ext cx="0" cy="1040973"/>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 Placeholder 3">
            <a:extLst>
              <a:ext uri="{FF2B5EF4-FFF2-40B4-BE49-F238E27FC236}">
                <a16:creationId xmlns:a16="http://schemas.microsoft.com/office/drawing/2014/main" id="{C408FF8A-AF53-284C-A708-1AE5958C5296}"/>
              </a:ext>
            </a:extLst>
          </p:cNvPr>
          <p:cNvSpPr>
            <a:spLocks noGrp="1"/>
          </p:cNvSpPr>
          <p:nvPr>
            <p:ph type="body" sz="quarter" idx="13" hasCustomPrompt="1"/>
          </p:nvPr>
        </p:nvSpPr>
        <p:spPr>
          <a:xfrm>
            <a:off x="254795" y="1"/>
            <a:ext cx="7378674" cy="896344"/>
          </a:xfrm>
        </p:spPr>
        <p:txBody>
          <a:bodyPr anchor="b" anchorCtr="0">
            <a:normAutofit/>
          </a:bodyPr>
          <a:lstStyle>
            <a:lvl1pPr marL="0" indent="0">
              <a:buNone/>
              <a:defRPr sz="3000" b="0" i="0">
                <a:solidFill>
                  <a:schemeClr val="bg1"/>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10" name="Text Placeholder 2">
            <a:extLst>
              <a:ext uri="{FF2B5EF4-FFF2-40B4-BE49-F238E27FC236}">
                <a16:creationId xmlns:a16="http://schemas.microsoft.com/office/drawing/2014/main" id="{B6008E48-FAD1-EB4E-9279-2630D451B6D4}"/>
              </a:ext>
            </a:extLst>
          </p:cNvPr>
          <p:cNvSpPr>
            <a:spLocks noGrp="1"/>
          </p:cNvSpPr>
          <p:nvPr>
            <p:ph type="body" sz="quarter" idx="14"/>
          </p:nvPr>
        </p:nvSpPr>
        <p:spPr>
          <a:xfrm>
            <a:off x="254795" y="1361662"/>
            <a:ext cx="8587979" cy="5173378"/>
          </a:xfrm>
        </p:spPr>
        <p:txBody>
          <a:bodyP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2341930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l Header">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E2AD106-45BE-2341-ADD2-9047EA087AC3}"/>
              </a:ext>
            </a:extLst>
          </p:cNvPr>
          <p:cNvSpPr/>
          <p:nvPr userDrawn="1"/>
        </p:nvSpPr>
        <p:spPr>
          <a:xfrm>
            <a:off x="0" y="0"/>
            <a:ext cx="9144000" cy="1044508"/>
          </a:xfrm>
          <a:prstGeom prst="rect">
            <a:avLst/>
          </a:prstGeom>
          <a:solidFill>
            <a:srgbClr val="44A89E">
              <a:alpha val="29804"/>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11" name="Picture 10" descr="A picture containing application&#10;&#10;Description automatically generated">
            <a:extLst>
              <a:ext uri="{FF2B5EF4-FFF2-40B4-BE49-F238E27FC236}">
                <a16:creationId xmlns:a16="http://schemas.microsoft.com/office/drawing/2014/main" id="{F41BFF39-721C-944F-B488-A54FF365073D}"/>
              </a:ext>
            </a:extLst>
          </p:cNvPr>
          <p:cNvPicPr>
            <a:picLocks noChangeAspect="1"/>
          </p:cNvPicPr>
          <p:nvPr userDrawn="1"/>
        </p:nvPicPr>
        <p:blipFill rotWithShape="1">
          <a:blip r:embed="rId2"/>
          <a:srcRect t="11773" r="5623" b="12624"/>
          <a:stretch/>
        </p:blipFill>
        <p:spPr>
          <a:xfrm>
            <a:off x="6828924" y="5948559"/>
            <a:ext cx="2162972" cy="838794"/>
          </a:xfrm>
          <a:prstGeom prst="rect">
            <a:avLst/>
          </a:prstGeom>
        </p:spPr>
      </p:pic>
      <p:sp>
        <p:nvSpPr>
          <p:cNvPr id="10" name="Text Placeholder 3">
            <a:extLst>
              <a:ext uri="{FF2B5EF4-FFF2-40B4-BE49-F238E27FC236}">
                <a16:creationId xmlns:a16="http://schemas.microsoft.com/office/drawing/2014/main" id="{1810851B-E490-E54F-9609-1754DABA56E5}"/>
              </a:ext>
            </a:extLst>
          </p:cNvPr>
          <p:cNvSpPr>
            <a:spLocks noGrp="1"/>
          </p:cNvSpPr>
          <p:nvPr>
            <p:ph type="body" sz="quarter" idx="13" hasCustomPrompt="1"/>
          </p:nvPr>
        </p:nvSpPr>
        <p:spPr>
          <a:xfrm>
            <a:off x="254795" y="1"/>
            <a:ext cx="7378674" cy="903314"/>
          </a:xfrm>
        </p:spPr>
        <p:txBody>
          <a:bodyPr anchor="b" anchorCtr="0">
            <a:normAutofit/>
          </a:bodyPr>
          <a:lstStyle>
            <a:lvl1pPr marL="0" indent="0">
              <a:buNone/>
              <a:defRPr sz="30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12" name="Text Placeholder 2">
            <a:extLst>
              <a:ext uri="{FF2B5EF4-FFF2-40B4-BE49-F238E27FC236}">
                <a16:creationId xmlns:a16="http://schemas.microsoft.com/office/drawing/2014/main" id="{15140164-4908-2243-A946-A93840125CDF}"/>
              </a:ext>
            </a:extLst>
          </p:cNvPr>
          <p:cNvSpPr>
            <a:spLocks noGrp="1"/>
          </p:cNvSpPr>
          <p:nvPr>
            <p:ph type="body" sz="quarter" idx="14"/>
          </p:nvPr>
        </p:nvSpPr>
        <p:spPr>
          <a:xfrm>
            <a:off x="254795" y="1361662"/>
            <a:ext cx="8587979" cy="4435764"/>
          </a:xfrm>
        </p:spPr>
        <p:txBody>
          <a:bodyP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1503195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ogo in Foot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615AD06-7E7D-3947-9C8A-14CC1D8DE059}"/>
              </a:ext>
            </a:extLst>
          </p:cNvPr>
          <p:cNvSpPr/>
          <p:nvPr userDrawn="1"/>
        </p:nvSpPr>
        <p:spPr>
          <a:xfrm>
            <a:off x="0" y="5977611"/>
            <a:ext cx="9144000" cy="880391"/>
          </a:xfrm>
          <a:prstGeom prst="rect">
            <a:avLst/>
          </a:prstGeom>
          <a:solidFill>
            <a:srgbClr val="44A89E">
              <a:alpha val="29804"/>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cxnSp>
        <p:nvCxnSpPr>
          <p:cNvPr id="15" name="Straight Connector 14">
            <a:extLst>
              <a:ext uri="{FF2B5EF4-FFF2-40B4-BE49-F238E27FC236}">
                <a16:creationId xmlns:a16="http://schemas.microsoft.com/office/drawing/2014/main" id="{5FDD5A4B-90EF-524E-A7E2-175BAB1CA5F9}"/>
              </a:ext>
            </a:extLst>
          </p:cNvPr>
          <p:cNvCxnSpPr>
            <a:cxnSpLocks/>
          </p:cNvCxnSpPr>
          <p:nvPr userDrawn="1"/>
        </p:nvCxnSpPr>
        <p:spPr>
          <a:xfrm>
            <a:off x="0" y="1044513"/>
            <a:ext cx="9144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pic>
        <p:nvPicPr>
          <p:cNvPr id="3" name="Picture 2" descr="Graphical user interface, application&#10;&#10;Description automatically generated">
            <a:extLst>
              <a:ext uri="{FF2B5EF4-FFF2-40B4-BE49-F238E27FC236}">
                <a16:creationId xmlns:a16="http://schemas.microsoft.com/office/drawing/2014/main" id="{E917F0A1-F081-1544-831B-8F6A78B336AE}"/>
              </a:ext>
            </a:extLst>
          </p:cNvPr>
          <p:cNvPicPr>
            <a:picLocks noChangeAspect="1"/>
          </p:cNvPicPr>
          <p:nvPr userDrawn="1"/>
        </p:nvPicPr>
        <p:blipFill>
          <a:blip r:embed="rId2"/>
          <a:stretch>
            <a:fillRect/>
          </a:stretch>
        </p:blipFill>
        <p:spPr>
          <a:xfrm>
            <a:off x="149873" y="6063551"/>
            <a:ext cx="1905000" cy="713740"/>
          </a:xfrm>
          <a:prstGeom prst="rect">
            <a:avLst/>
          </a:prstGeom>
        </p:spPr>
      </p:pic>
      <p:sp>
        <p:nvSpPr>
          <p:cNvPr id="12" name="Text Placeholder 3">
            <a:extLst>
              <a:ext uri="{FF2B5EF4-FFF2-40B4-BE49-F238E27FC236}">
                <a16:creationId xmlns:a16="http://schemas.microsoft.com/office/drawing/2014/main" id="{B2549C75-CFAC-3E44-9788-A70D0EBEC504}"/>
              </a:ext>
            </a:extLst>
          </p:cNvPr>
          <p:cNvSpPr>
            <a:spLocks noGrp="1"/>
          </p:cNvSpPr>
          <p:nvPr>
            <p:ph type="body" sz="quarter" idx="14" hasCustomPrompt="1"/>
          </p:nvPr>
        </p:nvSpPr>
        <p:spPr>
          <a:xfrm>
            <a:off x="7710528" y="6153484"/>
            <a:ext cx="1195427" cy="574753"/>
          </a:xfrm>
        </p:spPr>
        <p:txBody>
          <a:bodyPr anchor="ctr" anchorCtr="0">
            <a:normAutofit/>
          </a:bodyPr>
          <a:lstStyle>
            <a:lvl1pPr marL="0" indent="0" algn="r">
              <a:buNone/>
              <a:defRPr sz="105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err="1"/>
              <a:t>nwkidney.com</a:t>
            </a:r>
            <a:endParaRPr lang="en-US" dirty="0"/>
          </a:p>
        </p:txBody>
      </p:sp>
      <p:sp>
        <p:nvSpPr>
          <p:cNvPr id="11" name="Text Placeholder 3">
            <a:extLst>
              <a:ext uri="{FF2B5EF4-FFF2-40B4-BE49-F238E27FC236}">
                <a16:creationId xmlns:a16="http://schemas.microsoft.com/office/drawing/2014/main" id="{07AE3F46-522F-364F-9617-8977A8E8E318}"/>
              </a:ext>
            </a:extLst>
          </p:cNvPr>
          <p:cNvSpPr>
            <a:spLocks noGrp="1"/>
          </p:cNvSpPr>
          <p:nvPr>
            <p:ph type="body" sz="quarter" idx="13" hasCustomPrompt="1"/>
          </p:nvPr>
        </p:nvSpPr>
        <p:spPr>
          <a:xfrm>
            <a:off x="254579" y="0"/>
            <a:ext cx="7378674" cy="893376"/>
          </a:xfrm>
        </p:spPr>
        <p:txBody>
          <a:bodyPr anchor="b" anchorCtr="0">
            <a:normAutofit/>
          </a:bodyPr>
          <a:lstStyle>
            <a:lvl1pPr marL="0" indent="0">
              <a:buNone/>
              <a:defRPr sz="30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13" name="Text Placeholder 2">
            <a:extLst>
              <a:ext uri="{FF2B5EF4-FFF2-40B4-BE49-F238E27FC236}">
                <a16:creationId xmlns:a16="http://schemas.microsoft.com/office/drawing/2014/main" id="{4D34FC28-7128-CC49-A8A8-74AA8D36B06A}"/>
              </a:ext>
            </a:extLst>
          </p:cNvPr>
          <p:cNvSpPr>
            <a:spLocks noGrp="1"/>
          </p:cNvSpPr>
          <p:nvPr>
            <p:ph type="body" sz="quarter" idx="15"/>
          </p:nvPr>
        </p:nvSpPr>
        <p:spPr>
          <a:xfrm>
            <a:off x="254795" y="1361662"/>
            <a:ext cx="8587979" cy="4293703"/>
          </a:xfrm>
        </p:spPr>
        <p:txBody>
          <a:bodyP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111398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 on White">
    <p:spTree>
      <p:nvGrpSpPr>
        <p:cNvPr id="1" name=""/>
        <p:cNvGrpSpPr/>
        <p:nvPr/>
      </p:nvGrpSpPr>
      <p:grpSpPr>
        <a:xfrm>
          <a:off x="0" y="0"/>
          <a:ext cx="0" cy="0"/>
          <a:chOff x="0" y="0"/>
          <a:chExt cx="0" cy="0"/>
        </a:xfrm>
      </p:grpSpPr>
      <p:pic>
        <p:nvPicPr>
          <p:cNvPr id="3" name="Picture 2" descr="Graphical user interface&#10;&#10;Description automatically generated">
            <a:extLst>
              <a:ext uri="{FF2B5EF4-FFF2-40B4-BE49-F238E27FC236}">
                <a16:creationId xmlns:a16="http://schemas.microsoft.com/office/drawing/2014/main" id="{B6CFA35A-BDDD-9B44-8ADD-A4157662C99A}"/>
              </a:ext>
            </a:extLst>
          </p:cNvPr>
          <p:cNvPicPr>
            <a:picLocks noChangeAspect="1"/>
          </p:cNvPicPr>
          <p:nvPr userDrawn="1"/>
        </p:nvPicPr>
        <p:blipFill rotWithShape="1">
          <a:blip r:embed="rId2"/>
          <a:srcRect t="3662" r="3831" b="-1"/>
          <a:stretch/>
        </p:blipFill>
        <p:spPr>
          <a:xfrm>
            <a:off x="2186710" y="2329539"/>
            <a:ext cx="4770579" cy="1712907"/>
          </a:xfrm>
          <a:prstGeom prst="rect">
            <a:avLst/>
          </a:prstGeom>
        </p:spPr>
      </p:pic>
    </p:spTree>
    <p:extLst>
      <p:ext uri="{BB962C8B-B14F-4D97-AF65-F5344CB8AC3E}">
        <p14:creationId xmlns:p14="http://schemas.microsoft.com/office/powerpoint/2010/main" val="3732608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4C72498-793A-9E4D-A6A2-CBF1365A0106}"/>
              </a:ext>
            </a:extLst>
          </p:cNvPr>
          <p:cNvCxnSpPr/>
          <p:nvPr userDrawn="1"/>
        </p:nvCxnSpPr>
        <p:spPr>
          <a:xfrm>
            <a:off x="4572007" y="1891216"/>
            <a:ext cx="0" cy="3133164"/>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12" name="Text Placeholder 11">
            <a:extLst>
              <a:ext uri="{FF2B5EF4-FFF2-40B4-BE49-F238E27FC236}">
                <a16:creationId xmlns:a16="http://schemas.microsoft.com/office/drawing/2014/main" id="{D4EA1C9A-E7AC-E145-B85D-97A8DD029274}"/>
              </a:ext>
            </a:extLst>
          </p:cNvPr>
          <p:cNvSpPr>
            <a:spLocks noGrp="1"/>
          </p:cNvSpPr>
          <p:nvPr>
            <p:ph type="body" sz="quarter" idx="11" hasCustomPrompt="1"/>
          </p:nvPr>
        </p:nvSpPr>
        <p:spPr>
          <a:xfrm>
            <a:off x="5262877" y="1891219"/>
            <a:ext cx="3334470" cy="3133163"/>
          </a:xfrm>
        </p:spPr>
        <p:txBody>
          <a:bodyPr anchor="ctr"/>
          <a:lstStyle>
            <a:lvl1pPr marL="0" indent="0">
              <a:lnSpc>
                <a:spcPct val="100000"/>
              </a:lnSpc>
              <a:buNone/>
              <a:defRPr b="0" i="0">
                <a:latin typeface="Grotesque MT Std Light" panose="020B0304020202020204" pitchFamily="34" charset="77"/>
              </a:defRPr>
            </a:lvl1pPr>
            <a:lvl2pPr marL="0" indent="0">
              <a:buNone/>
              <a:defRPr/>
            </a:lvl2pPr>
          </a:lstStyle>
          <a:p>
            <a:pPr lvl="0"/>
            <a:r>
              <a:rPr lang="en-US" dirty="0"/>
              <a:t>Title here</a:t>
            </a:r>
          </a:p>
          <a:p>
            <a:pPr lvl="1"/>
            <a:r>
              <a:rPr lang="en-US" dirty="0"/>
              <a:t>Date here</a:t>
            </a:r>
          </a:p>
        </p:txBody>
      </p:sp>
      <p:pic>
        <p:nvPicPr>
          <p:cNvPr id="5" name="Picture 4" descr="Graphical user interface&#10;&#10;Description automatically generated">
            <a:extLst>
              <a:ext uri="{FF2B5EF4-FFF2-40B4-BE49-F238E27FC236}">
                <a16:creationId xmlns:a16="http://schemas.microsoft.com/office/drawing/2014/main" id="{7A93F4E7-D070-194D-A614-A192F7FE9B2E}"/>
              </a:ext>
            </a:extLst>
          </p:cNvPr>
          <p:cNvPicPr>
            <a:picLocks noChangeAspect="1"/>
          </p:cNvPicPr>
          <p:nvPr userDrawn="1"/>
        </p:nvPicPr>
        <p:blipFill rotWithShape="1">
          <a:blip r:embed="rId2"/>
          <a:srcRect t="3662" r="3831" b="-1"/>
          <a:stretch/>
        </p:blipFill>
        <p:spPr>
          <a:xfrm>
            <a:off x="753814" y="2677409"/>
            <a:ext cx="3228172" cy="1159096"/>
          </a:xfrm>
          <a:prstGeom prst="rect">
            <a:avLst/>
          </a:prstGeom>
        </p:spPr>
      </p:pic>
    </p:spTree>
    <p:extLst>
      <p:ext uri="{BB962C8B-B14F-4D97-AF65-F5344CB8AC3E}">
        <p14:creationId xmlns:p14="http://schemas.microsoft.com/office/powerpoint/2010/main" val="413253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ull Width Text">
    <p:spTree>
      <p:nvGrpSpPr>
        <p:cNvPr id="1" name=""/>
        <p:cNvGrpSpPr/>
        <p:nvPr/>
      </p:nvGrpSpPr>
      <p:grpSpPr>
        <a:xfrm>
          <a:off x="0" y="0"/>
          <a:ext cx="0" cy="0"/>
          <a:chOff x="0" y="0"/>
          <a:chExt cx="0" cy="0"/>
        </a:xfrm>
      </p:grpSpPr>
      <p:pic>
        <p:nvPicPr>
          <p:cNvPr id="14" name="Picture 13" descr="Logo&#10;&#10;Description automatically generated with medium confidence">
            <a:extLst>
              <a:ext uri="{FF2B5EF4-FFF2-40B4-BE49-F238E27FC236}">
                <a16:creationId xmlns:a16="http://schemas.microsoft.com/office/drawing/2014/main" id="{BB2590CA-1453-6448-B3EB-2C2ED97F0826}"/>
              </a:ext>
            </a:extLst>
          </p:cNvPr>
          <p:cNvPicPr>
            <a:picLocks noChangeAspect="1"/>
          </p:cNvPicPr>
          <p:nvPr userDrawn="1"/>
        </p:nvPicPr>
        <p:blipFill rotWithShape="1">
          <a:blip r:embed="rId2"/>
          <a:srcRect l="7838" t="50551" r="61749" b="9048"/>
          <a:stretch/>
        </p:blipFill>
        <p:spPr>
          <a:xfrm>
            <a:off x="8373297" y="113359"/>
            <a:ext cx="626710" cy="831271"/>
          </a:xfrm>
          <a:prstGeom prst="rect">
            <a:avLst/>
          </a:prstGeom>
        </p:spPr>
      </p:pic>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0" y="1044513"/>
            <a:ext cx="9144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pic>
        <p:nvPicPr>
          <p:cNvPr id="7" name="Picture 6" descr="A picture containing application&#10;&#10;Description automatically generated">
            <a:extLst>
              <a:ext uri="{FF2B5EF4-FFF2-40B4-BE49-F238E27FC236}">
                <a16:creationId xmlns:a16="http://schemas.microsoft.com/office/drawing/2014/main" id="{E28DC121-A216-2C40-BD2D-5D354A1278C7}"/>
              </a:ext>
            </a:extLst>
          </p:cNvPr>
          <p:cNvPicPr>
            <a:picLocks noChangeAspect="1"/>
          </p:cNvPicPr>
          <p:nvPr userDrawn="1"/>
        </p:nvPicPr>
        <p:blipFill rotWithShape="1">
          <a:blip r:embed="rId3"/>
          <a:srcRect t="11773" r="63865" b="12624"/>
          <a:stretch/>
        </p:blipFill>
        <p:spPr>
          <a:xfrm>
            <a:off x="8216064" y="162212"/>
            <a:ext cx="752870" cy="762540"/>
          </a:xfrm>
          <a:prstGeom prst="rect">
            <a:avLst/>
          </a:prstGeom>
        </p:spPr>
      </p:pic>
      <p:sp>
        <p:nvSpPr>
          <p:cNvPr id="3" name="Text Placeholder 2">
            <a:extLst>
              <a:ext uri="{FF2B5EF4-FFF2-40B4-BE49-F238E27FC236}">
                <a16:creationId xmlns:a16="http://schemas.microsoft.com/office/drawing/2014/main" id="{1127FF21-AF08-004F-8832-5262A6059A46}"/>
              </a:ext>
            </a:extLst>
          </p:cNvPr>
          <p:cNvSpPr>
            <a:spLocks noGrp="1"/>
          </p:cNvSpPr>
          <p:nvPr>
            <p:ph type="body" sz="quarter" idx="14"/>
          </p:nvPr>
        </p:nvSpPr>
        <p:spPr>
          <a:xfrm>
            <a:off x="254795" y="1361662"/>
            <a:ext cx="8587979" cy="5173378"/>
          </a:xfrm>
        </p:spPr>
        <p:txBody>
          <a:bodyP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
        <p:nvSpPr>
          <p:cNvPr id="8" name="Text Placeholder 3">
            <a:extLst>
              <a:ext uri="{FF2B5EF4-FFF2-40B4-BE49-F238E27FC236}">
                <a16:creationId xmlns:a16="http://schemas.microsoft.com/office/drawing/2014/main" id="{30004EBA-9E05-724A-8B2A-4CF61FD04B7C}"/>
              </a:ext>
            </a:extLst>
          </p:cNvPr>
          <p:cNvSpPr>
            <a:spLocks noGrp="1"/>
          </p:cNvSpPr>
          <p:nvPr>
            <p:ph type="body" sz="quarter" idx="13" hasCustomPrompt="1"/>
          </p:nvPr>
        </p:nvSpPr>
        <p:spPr>
          <a:xfrm>
            <a:off x="254795" y="0"/>
            <a:ext cx="7378674" cy="903531"/>
          </a:xfrm>
        </p:spPr>
        <p:txBody>
          <a:bodyPr anchor="b" anchorCtr="0">
            <a:normAutofit/>
          </a:bodyPr>
          <a:lstStyle>
            <a:lvl1pPr marL="0" indent="0">
              <a:buNone/>
              <a:defRPr sz="30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Tree>
    <p:extLst>
      <p:ext uri="{BB962C8B-B14F-4D97-AF65-F5344CB8AC3E}">
        <p14:creationId xmlns:p14="http://schemas.microsoft.com/office/powerpoint/2010/main" val="277245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Images on Right">
    <p:spTree>
      <p:nvGrpSpPr>
        <p:cNvPr id="1" name=""/>
        <p:cNvGrpSpPr/>
        <p:nvPr/>
      </p:nvGrpSpPr>
      <p:grpSpPr>
        <a:xfrm>
          <a:off x="0" y="0"/>
          <a:ext cx="0" cy="0"/>
          <a:chOff x="0" y="0"/>
          <a:chExt cx="0" cy="0"/>
        </a:xfrm>
      </p:grpSpPr>
      <p:pic>
        <p:nvPicPr>
          <p:cNvPr id="14" name="Picture 13" descr="Logo&#10;&#10;Description automatically generated with medium confidence">
            <a:extLst>
              <a:ext uri="{FF2B5EF4-FFF2-40B4-BE49-F238E27FC236}">
                <a16:creationId xmlns:a16="http://schemas.microsoft.com/office/drawing/2014/main" id="{BB2590CA-1453-6448-B3EB-2C2ED97F0826}"/>
              </a:ext>
            </a:extLst>
          </p:cNvPr>
          <p:cNvPicPr>
            <a:picLocks noChangeAspect="1"/>
          </p:cNvPicPr>
          <p:nvPr userDrawn="1"/>
        </p:nvPicPr>
        <p:blipFill rotWithShape="1">
          <a:blip r:embed="rId2"/>
          <a:srcRect l="7838" t="50551" r="61749" b="9048"/>
          <a:stretch/>
        </p:blipFill>
        <p:spPr>
          <a:xfrm>
            <a:off x="8373297" y="113359"/>
            <a:ext cx="626710" cy="831271"/>
          </a:xfrm>
          <a:prstGeom prst="rect">
            <a:avLst/>
          </a:prstGeom>
        </p:spPr>
      </p:pic>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0" y="1044513"/>
            <a:ext cx="9144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pic>
        <p:nvPicPr>
          <p:cNvPr id="7" name="Picture 6" descr="A picture containing application&#10;&#10;Description automatically generated">
            <a:extLst>
              <a:ext uri="{FF2B5EF4-FFF2-40B4-BE49-F238E27FC236}">
                <a16:creationId xmlns:a16="http://schemas.microsoft.com/office/drawing/2014/main" id="{E28DC121-A216-2C40-BD2D-5D354A1278C7}"/>
              </a:ext>
            </a:extLst>
          </p:cNvPr>
          <p:cNvPicPr>
            <a:picLocks noChangeAspect="1"/>
          </p:cNvPicPr>
          <p:nvPr userDrawn="1"/>
        </p:nvPicPr>
        <p:blipFill rotWithShape="1">
          <a:blip r:embed="rId3"/>
          <a:srcRect t="11773" r="63865" b="12624"/>
          <a:stretch/>
        </p:blipFill>
        <p:spPr>
          <a:xfrm>
            <a:off x="8344959" y="113930"/>
            <a:ext cx="626708" cy="846341"/>
          </a:xfrm>
          <a:prstGeom prst="rect">
            <a:avLst/>
          </a:prstGeom>
        </p:spPr>
      </p:pic>
      <p:sp>
        <p:nvSpPr>
          <p:cNvPr id="4" name="Picture Placeholder 3">
            <a:extLst>
              <a:ext uri="{FF2B5EF4-FFF2-40B4-BE49-F238E27FC236}">
                <a16:creationId xmlns:a16="http://schemas.microsoft.com/office/drawing/2014/main" id="{A918836B-35A7-B341-B9F0-94CD12AB53AF}"/>
              </a:ext>
            </a:extLst>
          </p:cNvPr>
          <p:cNvSpPr>
            <a:spLocks noGrp="1"/>
          </p:cNvSpPr>
          <p:nvPr>
            <p:ph type="pic" sz="quarter" idx="15"/>
          </p:nvPr>
        </p:nvSpPr>
        <p:spPr>
          <a:xfrm>
            <a:off x="5849543" y="1337233"/>
            <a:ext cx="3039665" cy="2580495"/>
          </a:xfrm>
        </p:spPr>
        <p:txBody>
          <a:bodyPr/>
          <a:lstStyle/>
          <a:p>
            <a:endParaRPr lang="en-US" dirty="0"/>
          </a:p>
        </p:txBody>
      </p:sp>
      <p:pic>
        <p:nvPicPr>
          <p:cNvPr id="8" name="Picture 7" descr="A picture containing application&#10;&#10;Description automatically generated">
            <a:extLst>
              <a:ext uri="{FF2B5EF4-FFF2-40B4-BE49-F238E27FC236}">
                <a16:creationId xmlns:a16="http://schemas.microsoft.com/office/drawing/2014/main" id="{8F96CA16-B6A9-3E40-8CA4-993F7DA7CBB4}"/>
              </a:ext>
            </a:extLst>
          </p:cNvPr>
          <p:cNvPicPr>
            <a:picLocks noChangeAspect="1"/>
          </p:cNvPicPr>
          <p:nvPr userDrawn="1"/>
        </p:nvPicPr>
        <p:blipFill rotWithShape="1">
          <a:blip r:embed="rId3"/>
          <a:srcRect t="11773" r="63865" b="12624"/>
          <a:stretch/>
        </p:blipFill>
        <p:spPr>
          <a:xfrm>
            <a:off x="8216064" y="162212"/>
            <a:ext cx="752870" cy="762540"/>
          </a:xfrm>
          <a:prstGeom prst="rect">
            <a:avLst/>
          </a:prstGeom>
        </p:spPr>
      </p:pic>
      <p:sp>
        <p:nvSpPr>
          <p:cNvPr id="10" name="Picture Placeholder 3">
            <a:extLst>
              <a:ext uri="{FF2B5EF4-FFF2-40B4-BE49-F238E27FC236}">
                <a16:creationId xmlns:a16="http://schemas.microsoft.com/office/drawing/2014/main" id="{EBCA8BE3-EFDF-0F42-81C1-1F4FE56FFFDD}"/>
              </a:ext>
            </a:extLst>
          </p:cNvPr>
          <p:cNvSpPr>
            <a:spLocks noGrp="1"/>
          </p:cNvSpPr>
          <p:nvPr>
            <p:ph type="pic" sz="quarter" idx="16"/>
          </p:nvPr>
        </p:nvSpPr>
        <p:spPr>
          <a:xfrm>
            <a:off x="5849543" y="4037490"/>
            <a:ext cx="3039665" cy="2580495"/>
          </a:xfrm>
        </p:spPr>
        <p:txBody>
          <a:bodyPr/>
          <a:lstStyle/>
          <a:p>
            <a:endParaRPr lang="en-US" dirty="0"/>
          </a:p>
        </p:txBody>
      </p:sp>
      <p:sp>
        <p:nvSpPr>
          <p:cNvPr id="11" name="Text Placeholder 3">
            <a:extLst>
              <a:ext uri="{FF2B5EF4-FFF2-40B4-BE49-F238E27FC236}">
                <a16:creationId xmlns:a16="http://schemas.microsoft.com/office/drawing/2014/main" id="{94B106AD-C454-B84D-84B3-BC5D36487C0B}"/>
              </a:ext>
            </a:extLst>
          </p:cNvPr>
          <p:cNvSpPr>
            <a:spLocks noGrp="1"/>
          </p:cNvSpPr>
          <p:nvPr>
            <p:ph type="body" sz="quarter" idx="13" hasCustomPrompt="1"/>
          </p:nvPr>
        </p:nvSpPr>
        <p:spPr>
          <a:xfrm>
            <a:off x="254579" y="0"/>
            <a:ext cx="7378674" cy="903531"/>
          </a:xfrm>
        </p:spPr>
        <p:txBody>
          <a:bodyPr anchor="b" anchorCtr="0">
            <a:normAutofit/>
          </a:bodyPr>
          <a:lstStyle>
            <a:lvl1pPr marL="0" indent="0">
              <a:buNone/>
              <a:defRPr sz="30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12" name="Text Placeholder 2">
            <a:extLst>
              <a:ext uri="{FF2B5EF4-FFF2-40B4-BE49-F238E27FC236}">
                <a16:creationId xmlns:a16="http://schemas.microsoft.com/office/drawing/2014/main" id="{7E4BFC80-AD6A-2047-A1EB-3D9104F051EC}"/>
              </a:ext>
            </a:extLst>
          </p:cNvPr>
          <p:cNvSpPr>
            <a:spLocks noGrp="1"/>
          </p:cNvSpPr>
          <p:nvPr>
            <p:ph type="body" sz="quarter" idx="14"/>
          </p:nvPr>
        </p:nvSpPr>
        <p:spPr>
          <a:xfrm>
            <a:off x="254579" y="1337232"/>
            <a:ext cx="5311334" cy="5280745"/>
          </a:xfrm>
        </p:spPr>
        <p:txBody>
          <a:bodyP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2774821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Interior Page - 2">
    <p:spTree>
      <p:nvGrpSpPr>
        <p:cNvPr id="1" name=""/>
        <p:cNvGrpSpPr/>
        <p:nvPr/>
      </p:nvGrpSpPr>
      <p:grpSpPr>
        <a:xfrm>
          <a:off x="0" y="0"/>
          <a:ext cx="0" cy="0"/>
          <a:chOff x="0" y="0"/>
          <a:chExt cx="0" cy="0"/>
        </a:xfrm>
      </p:grpSpPr>
      <p:pic>
        <p:nvPicPr>
          <p:cNvPr id="14" name="Picture 13" descr="Logo&#10;&#10;Description automatically generated with medium confidence">
            <a:extLst>
              <a:ext uri="{FF2B5EF4-FFF2-40B4-BE49-F238E27FC236}">
                <a16:creationId xmlns:a16="http://schemas.microsoft.com/office/drawing/2014/main" id="{BB2590CA-1453-6448-B3EB-2C2ED97F0826}"/>
              </a:ext>
            </a:extLst>
          </p:cNvPr>
          <p:cNvPicPr>
            <a:picLocks noChangeAspect="1"/>
          </p:cNvPicPr>
          <p:nvPr userDrawn="1"/>
        </p:nvPicPr>
        <p:blipFill rotWithShape="1">
          <a:blip r:embed="rId2"/>
          <a:srcRect l="7838" t="50551" r="61749" b="9048"/>
          <a:stretch/>
        </p:blipFill>
        <p:spPr>
          <a:xfrm>
            <a:off x="8373297" y="113359"/>
            <a:ext cx="626710" cy="831271"/>
          </a:xfrm>
          <a:prstGeom prst="rect">
            <a:avLst/>
          </a:prstGeom>
        </p:spPr>
      </p:pic>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0" y="1044513"/>
            <a:ext cx="9144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73EF5C6-519F-714E-BBF0-F8488D60B77D}"/>
              </a:ext>
            </a:extLst>
          </p:cNvPr>
          <p:cNvSpPr/>
          <p:nvPr userDrawn="1"/>
        </p:nvSpPr>
        <p:spPr>
          <a:xfrm>
            <a:off x="4572000" y="1046558"/>
            <a:ext cx="4572001" cy="5811442"/>
          </a:xfrm>
          <a:prstGeom prst="rect">
            <a:avLst/>
          </a:prstGeom>
          <a:solidFill>
            <a:srgbClr val="44A89E">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10" name="Picture 9" descr="A picture containing application&#10;&#10;Description automatically generated">
            <a:extLst>
              <a:ext uri="{FF2B5EF4-FFF2-40B4-BE49-F238E27FC236}">
                <a16:creationId xmlns:a16="http://schemas.microsoft.com/office/drawing/2014/main" id="{D2C86A15-842D-B846-9BA1-531CB67445D0}"/>
              </a:ext>
            </a:extLst>
          </p:cNvPr>
          <p:cNvPicPr>
            <a:picLocks noChangeAspect="1"/>
          </p:cNvPicPr>
          <p:nvPr userDrawn="1"/>
        </p:nvPicPr>
        <p:blipFill rotWithShape="1">
          <a:blip r:embed="rId3"/>
          <a:srcRect t="11773" r="63865" b="12624"/>
          <a:stretch/>
        </p:blipFill>
        <p:spPr>
          <a:xfrm>
            <a:off x="8216064" y="162212"/>
            <a:ext cx="752870" cy="762540"/>
          </a:xfrm>
          <a:prstGeom prst="rect">
            <a:avLst/>
          </a:prstGeom>
        </p:spPr>
      </p:pic>
      <p:sp>
        <p:nvSpPr>
          <p:cNvPr id="11" name="Text Placeholder 3">
            <a:extLst>
              <a:ext uri="{FF2B5EF4-FFF2-40B4-BE49-F238E27FC236}">
                <a16:creationId xmlns:a16="http://schemas.microsoft.com/office/drawing/2014/main" id="{891286FF-5A6A-014A-8E03-62C0E826E54D}"/>
              </a:ext>
            </a:extLst>
          </p:cNvPr>
          <p:cNvSpPr>
            <a:spLocks noGrp="1"/>
          </p:cNvSpPr>
          <p:nvPr>
            <p:ph type="body" sz="quarter" idx="13" hasCustomPrompt="1"/>
          </p:nvPr>
        </p:nvSpPr>
        <p:spPr>
          <a:xfrm>
            <a:off x="254579" y="0"/>
            <a:ext cx="7378674" cy="893375"/>
          </a:xfrm>
        </p:spPr>
        <p:txBody>
          <a:bodyPr anchor="b" anchorCtr="0">
            <a:normAutofit/>
          </a:bodyPr>
          <a:lstStyle>
            <a:lvl1pPr marL="0" indent="0">
              <a:buNone/>
              <a:defRPr sz="30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12" name="Text Placeholder 2">
            <a:extLst>
              <a:ext uri="{FF2B5EF4-FFF2-40B4-BE49-F238E27FC236}">
                <a16:creationId xmlns:a16="http://schemas.microsoft.com/office/drawing/2014/main" id="{FE694718-B642-054C-B7B3-86D226994C85}"/>
              </a:ext>
            </a:extLst>
          </p:cNvPr>
          <p:cNvSpPr>
            <a:spLocks noGrp="1"/>
          </p:cNvSpPr>
          <p:nvPr>
            <p:ph type="body" sz="quarter" idx="15"/>
          </p:nvPr>
        </p:nvSpPr>
        <p:spPr>
          <a:xfrm>
            <a:off x="254579" y="1337232"/>
            <a:ext cx="4059004" cy="5280745"/>
          </a:xfrm>
        </p:spPr>
        <p:txBody>
          <a:bodyP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4294282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Interior Page - 2">
    <p:spTree>
      <p:nvGrpSpPr>
        <p:cNvPr id="1" name=""/>
        <p:cNvGrpSpPr/>
        <p:nvPr/>
      </p:nvGrpSpPr>
      <p:grpSpPr>
        <a:xfrm>
          <a:off x="0" y="0"/>
          <a:ext cx="0" cy="0"/>
          <a:chOff x="0" y="0"/>
          <a:chExt cx="0" cy="0"/>
        </a:xfrm>
      </p:grpSpPr>
      <p:pic>
        <p:nvPicPr>
          <p:cNvPr id="14" name="Picture 13" descr="Logo&#10;&#10;Description automatically generated with medium confidence">
            <a:extLst>
              <a:ext uri="{FF2B5EF4-FFF2-40B4-BE49-F238E27FC236}">
                <a16:creationId xmlns:a16="http://schemas.microsoft.com/office/drawing/2014/main" id="{BB2590CA-1453-6448-B3EB-2C2ED97F0826}"/>
              </a:ext>
            </a:extLst>
          </p:cNvPr>
          <p:cNvPicPr>
            <a:picLocks noChangeAspect="1"/>
          </p:cNvPicPr>
          <p:nvPr userDrawn="1"/>
        </p:nvPicPr>
        <p:blipFill rotWithShape="1">
          <a:blip r:embed="rId2"/>
          <a:srcRect l="7838" t="50551" r="61749" b="9048"/>
          <a:stretch/>
        </p:blipFill>
        <p:spPr>
          <a:xfrm>
            <a:off x="8373297" y="113359"/>
            <a:ext cx="626710" cy="831271"/>
          </a:xfrm>
          <a:prstGeom prst="rect">
            <a:avLst/>
          </a:prstGeom>
        </p:spPr>
      </p:pic>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0" y="1044513"/>
            <a:ext cx="9144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73EF5C6-519F-714E-BBF0-F8488D60B77D}"/>
              </a:ext>
            </a:extLst>
          </p:cNvPr>
          <p:cNvSpPr/>
          <p:nvPr userDrawn="1"/>
        </p:nvSpPr>
        <p:spPr>
          <a:xfrm>
            <a:off x="6182138" y="1046558"/>
            <a:ext cx="2961861" cy="5811442"/>
          </a:xfrm>
          <a:prstGeom prst="rect">
            <a:avLst/>
          </a:prstGeom>
          <a:solidFill>
            <a:srgbClr val="44A89E">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10" name="Picture 9" descr="A picture containing application&#10;&#10;Description automatically generated">
            <a:extLst>
              <a:ext uri="{FF2B5EF4-FFF2-40B4-BE49-F238E27FC236}">
                <a16:creationId xmlns:a16="http://schemas.microsoft.com/office/drawing/2014/main" id="{3E9F8694-5B8C-9D40-8EC7-3EB19068CF2C}"/>
              </a:ext>
            </a:extLst>
          </p:cNvPr>
          <p:cNvPicPr>
            <a:picLocks noChangeAspect="1"/>
          </p:cNvPicPr>
          <p:nvPr userDrawn="1"/>
        </p:nvPicPr>
        <p:blipFill rotWithShape="1">
          <a:blip r:embed="rId3"/>
          <a:srcRect t="11773" r="63865" b="12624"/>
          <a:stretch/>
        </p:blipFill>
        <p:spPr>
          <a:xfrm>
            <a:off x="8216064" y="162212"/>
            <a:ext cx="752870" cy="762540"/>
          </a:xfrm>
          <a:prstGeom prst="rect">
            <a:avLst/>
          </a:prstGeom>
        </p:spPr>
      </p:pic>
      <p:sp>
        <p:nvSpPr>
          <p:cNvPr id="11" name="Text Placeholder 3">
            <a:extLst>
              <a:ext uri="{FF2B5EF4-FFF2-40B4-BE49-F238E27FC236}">
                <a16:creationId xmlns:a16="http://schemas.microsoft.com/office/drawing/2014/main" id="{05208B5E-F92B-9C41-B01B-B8EAACFA1ABB}"/>
              </a:ext>
            </a:extLst>
          </p:cNvPr>
          <p:cNvSpPr>
            <a:spLocks noGrp="1"/>
          </p:cNvSpPr>
          <p:nvPr>
            <p:ph type="body" sz="quarter" idx="13" hasCustomPrompt="1"/>
          </p:nvPr>
        </p:nvSpPr>
        <p:spPr>
          <a:xfrm>
            <a:off x="254579" y="0"/>
            <a:ext cx="7378674" cy="893375"/>
          </a:xfrm>
        </p:spPr>
        <p:txBody>
          <a:bodyPr anchor="b" anchorCtr="0">
            <a:normAutofit/>
          </a:bodyPr>
          <a:lstStyle>
            <a:lvl1pPr marL="0" indent="0">
              <a:buNone/>
              <a:defRPr sz="30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12" name="Text Placeholder 2">
            <a:extLst>
              <a:ext uri="{FF2B5EF4-FFF2-40B4-BE49-F238E27FC236}">
                <a16:creationId xmlns:a16="http://schemas.microsoft.com/office/drawing/2014/main" id="{EDA388E1-9E85-3D4F-9F82-1B4E8C513429}"/>
              </a:ext>
            </a:extLst>
          </p:cNvPr>
          <p:cNvSpPr>
            <a:spLocks noGrp="1"/>
          </p:cNvSpPr>
          <p:nvPr>
            <p:ph type="body" sz="quarter" idx="14"/>
          </p:nvPr>
        </p:nvSpPr>
        <p:spPr>
          <a:xfrm>
            <a:off x="254579" y="1337232"/>
            <a:ext cx="5629386" cy="5280745"/>
          </a:xfrm>
        </p:spPr>
        <p:txBody>
          <a:bodyP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4158631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42474D2-D44E-7146-83BF-0963E811FDA3}"/>
              </a:ext>
            </a:extLst>
          </p:cNvPr>
          <p:cNvSpPr/>
          <p:nvPr userDrawn="1"/>
        </p:nvSpPr>
        <p:spPr>
          <a:xfrm>
            <a:off x="0" y="2121762"/>
            <a:ext cx="1870968" cy="2485748"/>
          </a:xfrm>
          <a:prstGeom prst="rect">
            <a:avLst/>
          </a:prstGeom>
          <a:solidFill>
            <a:srgbClr val="44A89E">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4" name="Rectangle 3">
            <a:extLst>
              <a:ext uri="{FF2B5EF4-FFF2-40B4-BE49-F238E27FC236}">
                <a16:creationId xmlns:a16="http://schemas.microsoft.com/office/drawing/2014/main" id="{00C5E5EB-46CD-FD4C-BDE2-AB3F253B64A5}"/>
              </a:ext>
            </a:extLst>
          </p:cNvPr>
          <p:cNvSpPr/>
          <p:nvPr userDrawn="1"/>
        </p:nvSpPr>
        <p:spPr>
          <a:xfrm>
            <a:off x="1870968" y="2121762"/>
            <a:ext cx="7273032" cy="2485748"/>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6" name="Picture 5" descr="Graphical user interface&#10;&#10;Description automatically generated">
            <a:extLst>
              <a:ext uri="{FF2B5EF4-FFF2-40B4-BE49-F238E27FC236}">
                <a16:creationId xmlns:a16="http://schemas.microsoft.com/office/drawing/2014/main" id="{118A3EB4-F12A-B846-B20F-4A0C399A886E}"/>
              </a:ext>
            </a:extLst>
          </p:cNvPr>
          <p:cNvPicPr>
            <a:picLocks noChangeAspect="1"/>
          </p:cNvPicPr>
          <p:nvPr userDrawn="1"/>
        </p:nvPicPr>
        <p:blipFill rotWithShape="1">
          <a:blip r:embed="rId2"/>
          <a:srcRect r="64624"/>
          <a:stretch/>
        </p:blipFill>
        <p:spPr>
          <a:xfrm>
            <a:off x="477265" y="2931502"/>
            <a:ext cx="902504" cy="914400"/>
          </a:xfrm>
          <a:prstGeom prst="rect">
            <a:avLst/>
          </a:prstGeom>
        </p:spPr>
      </p:pic>
      <p:sp>
        <p:nvSpPr>
          <p:cNvPr id="7" name="Text Placeholder 11">
            <a:extLst>
              <a:ext uri="{FF2B5EF4-FFF2-40B4-BE49-F238E27FC236}">
                <a16:creationId xmlns:a16="http://schemas.microsoft.com/office/drawing/2014/main" id="{DCA56A65-5D0F-9D48-A9FB-A7FDEF08602C}"/>
              </a:ext>
            </a:extLst>
          </p:cNvPr>
          <p:cNvSpPr>
            <a:spLocks noGrp="1"/>
          </p:cNvSpPr>
          <p:nvPr>
            <p:ph type="body" sz="quarter" idx="11" hasCustomPrompt="1"/>
          </p:nvPr>
        </p:nvSpPr>
        <p:spPr>
          <a:xfrm>
            <a:off x="2275596" y="2474843"/>
            <a:ext cx="6423628" cy="1828800"/>
          </a:xfrm>
        </p:spPr>
        <p:txBody>
          <a:bodyPr anchor="ctr">
            <a:normAutofit/>
          </a:bodyPr>
          <a:lstStyle>
            <a:lvl1pPr>
              <a:defRPr sz="3000">
                <a:solidFill>
                  <a:srgbClr val="E6EDED"/>
                </a:solidFill>
              </a:defRPr>
            </a:lvl1pPr>
          </a:lstStyle>
          <a:p>
            <a:pPr lvl="0"/>
            <a:r>
              <a:rPr lang="en-US" dirty="0"/>
              <a:t>Section title</a:t>
            </a:r>
          </a:p>
        </p:txBody>
      </p:sp>
    </p:spTree>
    <p:extLst>
      <p:ext uri="{BB962C8B-B14F-4D97-AF65-F5344CB8AC3E}">
        <p14:creationId xmlns:p14="http://schemas.microsoft.com/office/powerpoint/2010/main" val="1420670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ith Light Teal Backgroun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7D4D72B-04A9-CA44-A959-56FEF2C5B2A8}"/>
              </a:ext>
            </a:extLst>
          </p:cNvPr>
          <p:cNvSpPr/>
          <p:nvPr userDrawn="1"/>
        </p:nvSpPr>
        <p:spPr>
          <a:xfrm>
            <a:off x="0" y="1"/>
            <a:ext cx="9144000" cy="6877861"/>
          </a:xfrm>
          <a:prstGeom prst="rect">
            <a:avLst/>
          </a:prstGeom>
          <a:solidFill>
            <a:srgbClr val="44A89E">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5" name="Rectangle 4">
            <a:extLst>
              <a:ext uri="{FF2B5EF4-FFF2-40B4-BE49-F238E27FC236}">
                <a16:creationId xmlns:a16="http://schemas.microsoft.com/office/drawing/2014/main" id="{DA185C93-B6C3-3D49-A142-C5C18516A909}"/>
              </a:ext>
            </a:extLst>
          </p:cNvPr>
          <p:cNvSpPr/>
          <p:nvPr userDrawn="1"/>
        </p:nvSpPr>
        <p:spPr>
          <a:xfrm>
            <a:off x="0" y="1"/>
            <a:ext cx="2883250" cy="6858000"/>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Text Placeholder 11">
            <a:extLst>
              <a:ext uri="{FF2B5EF4-FFF2-40B4-BE49-F238E27FC236}">
                <a16:creationId xmlns:a16="http://schemas.microsoft.com/office/drawing/2014/main" id="{E86A586E-2643-034E-8521-B7A4CC1D5508}"/>
              </a:ext>
            </a:extLst>
          </p:cNvPr>
          <p:cNvSpPr>
            <a:spLocks noGrp="1"/>
          </p:cNvSpPr>
          <p:nvPr>
            <p:ph type="body" sz="quarter" idx="11" hasCustomPrompt="1"/>
          </p:nvPr>
        </p:nvSpPr>
        <p:spPr>
          <a:xfrm>
            <a:off x="382192" y="818463"/>
            <a:ext cx="2101453" cy="5221076"/>
          </a:xfrm>
        </p:spPr>
        <p:txBody>
          <a:bodyPr anchor="ctr">
            <a:normAutofit/>
          </a:bodyPr>
          <a:lstStyle>
            <a:lvl1pPr>
              <a:defRPr sz="3000">
                <a:solidFill>
                  <a:srgbClr val="E6EDED"/>
                </a:solidFill>
              </a:defRPr>
            </a:lvl1pPr>
          </a:lstStyle>
          <a:p>
            <a:pPr lvl="0"/>
            <a:r>
              <a:rPr lang="en-US" dirty="0"/>
              <a:t>Agenda</a:t>
            </a:r>
          </a:p>
        </p:txBody>
      </p:sp>
      <p:sp>
        <p:nvSpPr>
          <p:cNvPr id="7" name="Text Placeholder 2">
            <a:extLst>
              <a:ext uri="{FF2B5EF4-FFF2-40B4-BE49-F238E27FC236}">
                <a16:creationId xmlns:a16="http://schemas.microsoft.com/office/drawing/2014/main" id="{72E5DA11-5D4A-9640-AF66-642F97DAF0BB}"/>
              </a:ext>
            </a:extLst>
          </p:cNvPr>
          <p:cNvSpPr>
            <a:spLocks noGrp="1"/>
          </p:cNvSpPr>
          <p:nvPr>
            <p:ph type="body" sz="quarter" idx="14"/>
          </p:nvPr>
        </p:nvSpPr>
        <p:spPr>
          <a:xfrm>
            <a:off x="3450474" y="818463"/>
            <a:ext cx="5107117" cy="5280745"/>
          </a:xfrm>
        </p:spPr>
        <p:txBody>
          <a:bodyPr anchor="ctr"/>
          <a:lstStyle>
            <a:lvl1pPr>
              <a:defRPr/>
            </a:lvl1pPr>
            <a:lvl2pPr>
              <a:spcAft>
                <a:spcPts val="375"/>
              </a:spcAft>
              <a:defRPr sz="1500"/>
            </a:lvl2pPr>
            <a:lvl3pPr marL="342892">
              <a:spcAft>
                <a:spcPts val="375"/>
              </a:spcAft>
              <a:defRPr sz="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3">
              <a:spcAft>
                <a:spcPts val="375"/>
              </a:spcAft>
              <a:defRPr sz="105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endParaRPr lang="en-US" dirty="0"/>
          </a:p>
        </p:txBody>
      </p:sp>
    </p:spTree>
    <p:extLst>
      <p:ext uri="{BB962C8B-B14F-4D97-AF65-F5344CB8AC3E}">
        <p14:creationId xmlns:p14="http://schemas.microsoft.com/office/powerpoint/2010/main" val="213967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104AB3-487F-8B4C-A095-84F118D8707C}"/>
              </a:ext>
            </a:extLst>
          </p:cNvPr>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pPr fontAlgn="auto">
              <a:spcAft>
                <a:spcPts val="0"/>
              </a:spcAft>
            </a:pPr>
            <a:r>
              <a:rPr lang="en-US" dirty="0"/>
              <a:t>Page Title Here</a:t>
            </a:r>
          </a:p>
        </p:txBody>
      </p:sp>
      <p:sp>
        <p:nvSpPr>
          <p:cNvPr id="3" name="Text Placeholder 2">
            <a:extLst>
              <a:ext uri="{FF2B5EF4-FFF2-40B4-BE49-F238E27FC236}">
                <a16:creationId xmlns:a16="http://schemas.microsoft.com/office/drawing/2014/main" id="{411B655F-4ABC-2941-BADF-43D4C766CBB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1"/>
            <a:r>
              <a:rPr lang="en-US" dirty="0"/>
              <a:t>Second level</a:t>
            </a:r>
          </a:p>
          <a:p>
            <a:pPr lvl="2"/>
            <a:r>
              <a:rPr lang="en-US" dirty="0"/>
              <a:t>Third level</a:t>
            </a:r>
          </a:p>
          <a:p>
            <a:pPr lvl="3"/>
            <a:r>
              <a:rPr lang="en-US" dirty="0"/>
              <a:t>Fourth level</a:t>
            </a:r>
          </a:p>
        </p:txBody>
      </p:sp>
      <p:sp>
        <p:nvSpPr>
          <p:cNvPr id="4" name="Date Placeholder 3">
            <a:extLst>
              <a:ext uri="{FF2B5EF4-FFF2-40B4-BE49-F238E27FC236}">
                <a16:creationId xmlns:a16="http://schemas.microsoft.com/office/drawing/2014/main" id="{13A3387E-E179-6649-B115-65E0688CF839}"/>
              </a:ext>
            </a:extLst>
          </p:cNvPr>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5884BC5-7779-934B-98BE-BD9998C1D44B}" type="datetimeFigureOut">
              <a:rPr lang="en-US" smtClean="0"/>
              <a:t>1/7/2026</a:t>
            </a:fld>
            <a:endParaRPr lang="en-US"/>
          </a:p>
        </p:txBody>
      </p:sp>
      <p:sp>
        <p:nvSpPr>
          <p:cNvPr id="5" name="Footer Placeholder 4">
            <a:extLst>
              <a:ext uri="{FF2B5EF4-FFF2-40B4-BE49-F238E27FC236}">
                <a16:creationId xmlns:a16="http://schemas.microsoft.com/office/drawing/2014/main" id="{EFCAD4B9-177A-5A43-AAED-31D18ECB928A}"/>
              </a:ext>
            </a:extLst>
          </p:cNvPr>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175AE8-77C8-DA47-97B9-94BE071A7301}"/>
              </a:ext>
            </a:extLst>
          </p:cNvPr>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3E28B3-2BF0-764D-8EAE-3E50625271E1}" type="slidenum">
              <a:rPr lang="en-US" smtClean="0"/>
              <a:t>‹#›</a:t>
            </a:fld>
            <a:endParaRPr lang="en-US"/>
          </a:p>
        </p:txBody>
      </p:sp>
    </p:spTree>
    <p:extLst>
      <p:ext uri="{BB962C8B-B14F-4D97-AF65-F5344CB8AC3E}">
        <p14:creationId xmlns:p14="http://schemas.microsoft.com/office/powerpoint/2010/main" val="1966077560"/>
      </p:ext>
    </p:extLst>
  </p:cSld>
  <p:clrMap bg1="lt1" tx1="dk1" bg2="lt2" tx2="dk2" accent1="accent1" accent2="accent2" accent3="accent3" accent4="accent4" accent5="accent5" accent6="accent6" hlink="hlink" folHlink="folHlink"/>
  <p:sldLayoutIdLst>
    <p:sldLayoutId id="2147484309" r:id="rId1"/>
    <p:sldLayoutId id="2147484326" r:id="rId2"/>
    <p:sldLayoutId id="2147484321" r:id="rId3"/>
    <p:sldLayoutId id="2147484324" r:id="rId4"/>
    <p:sldLayoutId id="2147484332" r:id="rId5"/>
    <p:sldLayoutId id="2147484328" r:id="rId6"/>
    <p:sldLayoutId id="2147484329" r:id="rId7"/>
    <p:sldLayoutId id="2147484315" r:id="rId8"/>
    <p:sldLayoutId id="2147484323" r:id="rId9"/>
    <p:sldLayoutId id="2147484330" r:id="rId10"/>
    <p:sldLayoutId id="2147484331" r:id="rId11"/>
    <p:sldLayoutId id="2147484327" r:id="rId12"/>
    <p:sldLayoutId id="2147484322" r:id="rId13"/>
    <p:sldLayoutId id="2147484310" r:id="rId14"/>
    <p:sldLayoutId id="2147484325" r:id="rId15"/>
  </p:sldLayoutIdLst>
  <p:txStyles>
    <p:titleStyle>
      <a:lvl1pPr algn="l" defTabSz="685783" rtl="0" eaLnBrk="1" latinLnBrk="0" hangingPunct="1">
        <a:lnSpc>
          <a:spcPct val="90000"/>
        </a:lnSpc>
        <a:spcBef>
          <a:spcPct val="0"/>
        </a:spcBef>
        <a:buNone/>
        <a:defRPr sz="3000" b="0" i="0" kern="1200">
          <a:solidFill>
            <a:srgbClr val="1A5B72"/>
          </a:solidFill>
          <a:latin typeface="Grotesque MT Std Light" panose="020B0304020202020204" pitchFamily="34" charset="77"/>
          <a:ea typeface="+mj-ea"/>
          <a:cs typeface="+mj-cs"/>
        </a:defRPr>
      </a:lvl1pPr>
    </p:titleStyle>
    <p:bodyStyle>
      <a:lvl1pPr marL="0" indent="0" algn="l" defTabSz="685783" rtl="0" eaLnBrk="1" latinLnBrk="0" hangingPunct="1">
        <a:lnSpc>
          <a:spcPct val="150000"/>
        </a:lnSpc>
        <a:spcBef>
          <a:spcPts val="750"/>
        </a:spcBef>
        <a:spcAft>
          <a:spcPts val="600"/>
        </a:spcAft>
        <a:buFont typeface="Arial" panose="020B0604020202020204" pitchFamily="34" charset="0"/>
        <a:buNone/>
        <a:defRPr sz="2850" b="0" i="0" kern="1200">
          <a:solidFill>
            <a:srgbClr val="595959"/>
          </a:solidFill>
          <a:latin typeface="Grotesque MT Std Light" panose="020B0304020202020204" pitchFamily="34" charset="77"/>
          <a:ea typeface="+mn-ea"/>
          <a:cs typeface="+mn-cs"/>
        </a:defRPr>
      </a:lvl1pPr>
      <a:lvl2pPr marL="0" indent="0" algn="l" defTabSz="685783" rtl="0" eaLnBrk="1" latinLnBrk="0" hangingPunct="1">
        <a:lnSpc>
          <a:spcPct val="150000"/>
        </a:lnSpc>
        <a:spcBef>
          <a:spcPts val="375"/>
        </a:spcBef>
        <a:spcAft>
          <a:spcPts val="375"/>
        </a:spcAft>
        <a:buFont typeface="Arial" panose="020B0604020202020204" pitchFamily="34" charset="0"/>
        <a:buNone/>
        <a:defRPr sz="2000" kern="1200">
          <a:solidFill>
            <a:srgbClr val="595959"/>
          </a:solidFill>
          <a:latin typeface="Verdana" panose="020B0604030504040204" pitchFamily="34" charset="0"/>
          <a:ea typeface="Verdana" panose="020B0604030504040204" pitchFamily="34" charset="0"/>
          <a:cs typeface="Verdana" panose="020B0604030504040204" pitchFamily="34" charset="0"/>
        </a:defRPr>
      </a:lvl2pPr>
      <a:lvl3pPr marL="457196" indent="-285750" algn="l" defTabSz="685783" rtl="0" eaLnBrk="1" latinLnBrk="0" hangingPunct="1">
        <a:lnSpc>
          <a:spcPct val="90000"/>
        </a:lnSpc>
        <a:spcBef>
          <a:spcPts val="375"/>
        </a:spcBef>
        <a:spcAft>
          <a:spcPts val="375"/>
        </a:spcAft>
        <a:buFont typeface="Arial" panose="020B0604020202020204" pitchFamily="34" charset="0"/>
        <a:buChar char="•"/>
        <a:defRPr sz="1400" kern="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685787" indent="-171450" algn="l" defTabSz="685783" rtl="0" eaLnBrk="1" latinLnBrk="0" hangingPunct="1">
        <a:lnSpc>
          <a:spcPct val="90000"/>
        </a:lnSpc>
        <a:spcBef>
          <a:spcPts val="375"/>
        </a:spcBef>
        <a:spcAft>
          <a:spcPts val="375"/>
        </a:spcAft>
        <a:buFont typeface="Arial" panose="020B0604020202020204" pitchFamily="34" charset="0"/>
        <a:buChar char="•"/>
        <a:defRPr sz="1200" kern="1200">
          <a:solidFill>
            <a:srgbClr val="595959"/>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66540D1-2EDB-E042-AFD6-A1562769CC33}"/>
              </a:ext>
            </a:extLst>
          </p:cNvPr>
          <p:cNvSpPr>
            <a:spLocks noGrp="1"/>
          </p:cNvSpPr>
          <p:nvPr>
            <p:ph type="body" sz="quarter" idx="11"/>
          </p:nvPr>
        </p:nvSpPr>
        <p:spPr>
          <a:xfrm>
            <a:off x="1918253" y="2474843"/>
            <a:ext cx="7079832" cy="1828800"/>
          </a:xfrm>
        </p:spPr>
        <p:txBody>
          <a:bodyPr/>
          <a:lstStyle/>
          <a:p>
            <a:pPr algn="ctr"/>
            <a:r>
              <a:rPr lang="en-US" sz="2400" dirty="0"/>
              <a:t>Quality Assessment Performance Improvement </a:t>
            </a:r>
            <a:r>
              <a:rPr lang="en-US" dirty="0"/>
              <a:t>(QAPI)</a:t>
            </a:r>
          </a:p>
        </p:txBody>
      </p:sp>
    </p:spTree>
    <p:extLst>
      <p:ext uri="{BB962C8B-B14F-4D97-AF65-F5344CB8AC3E}">
        <p14:creationId xmlns:p14="http://schemas.microsoft.com/office/powerpoint/2010/main" val="3254170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C0D57FF-C614-11A7-0A9B-B217383C2C62}"/>
              </a:ext>
            </a:extLst>
          </p:cNvPr>
          <p:cNvSpPr>
            <a:spLocks noGrp="1"/>
          </p:cNvSpPr>
          <p:nvPr>
            <p:ph type="body" sz="quarter" idx="14"/>
          </p:nvPr>
        </p:nvSpPr>
        <p:spPr>
          <a:xfrm>
            <a:off x="254795" y="1172817"/>
            <a:ext cx="8670544" cy="5546035"/>
          </a:xfrm>
        </p:spPr>
        <p:txBody>
          <a:bodyPr/>
          <a:lstStyle/>
          <a:p>
            <a:pPr marL="457200" indent="-457200">
              <a:buFont typeface="Arial" panose="020B0604020202020204" pitchFamily="34" charset="0"/>
              <a:buChar char="•"/>
            </a:pPr>
            <a:r>
              <a:rPr lang="en-US" dirty="0"/>
              <a:t>For quality metrics not meeting goal:</a:t>
            </a:r>
          </a:p>
          <a:p>
            <a:pPr marL="1142983" lvl="3" indent="-457200">
              <a:buFont typeface="+mj-lt"/>
              <a:buAutoNum type="arabicPeriod"/>
            </a:pPr>
            <a:r>
              <a:rPr lang="en-US" sz="1800" dirty="0"/>
              <a:t>Identify the root cause for each patient not meeting goal.</a:t>
            </a:r>
          </a:p>
          <a:p>
            <a:pPr marL="1142983" lvl="3" indent="-457200">
              <a:buFont typeface="+mj-lt"/>
              <a:buAutoNum type="arabicPeriod"/>
            </a:pPr>
            <a:r>
              <a:rPr lang="en-US" sz="1800" dirty="0"/>
              <a:t>Document the root cause in the “Comments/Root Cause Analyses” section.</a:t>
            </a:r>
          </a:p>
          <a:p>
            <a:pPr marL="1142983" lvl="3" indent="-457200">
              <a:buFont typeface="+mj-lt"/>
              <a:buAutoNum type="arabicPeriod"/>
            </a:pPr>
            <a:endParaRPr lang="en-US" sz="1800" dirty="0"/>
          </a:p>
          <a:p>
            <a:pPr marL="457200" lvl="3" indent="-457200">
              <a:lnSpc>
                <a:spcPct val="150000"/>
              </a:lnSpc>
              <a:spcBef>
                <a:spcPts val="750"/>
              </a:spcBef>
              <a:spcAft>
                <a:spcPts val="600"/>
              </a:spcAft>
            </a:pPr>
            <a:r>
              <a:rPr lang="en-US" sz="2400" dirty="0">
                <a:latin typeface="Grotesque MT Std Light" panose="020B0304020202020204" pitchFamily="34" charset="77"/>
                <a:ea typeface="+mn-ea"/>
                <a:cs typeface="+mn-cs"/>
              </a:rPr>
              <a:t>K-Net offers a tool to aid in determining root cause and action plans for each metric.</a:t>
            </a:r>
          </a:p>
          <a:p>
            <a:pPr marL="0" lvl="3" indent="0">
              <a:lnSpc>
                <a:spcPct val="150000"/>
              </a:lnSpc>
              <a:spcBef>
                <a:spcPts val="750"/>
              </a:spcBef>
              <a:spcAft>
                <a:spcPts val="600"/>
              </a:spcAft>
              <a:buNone/>
            </a:pPr>
            <a:endParaRPr lang="en-US" sz="2400" b="1" dirty="0">
              <a:latin typeface="Grotesque MT Std Light" panose="020B0304020202020204" pitchFamily="34" charset="77"/>
              <a:ea typeface="+mn-ea"/>
              <a:cs typeface="+mn-cs"/>
            </a:endParaRPr>
          </a:p>
          <a:p>
            <a:pPr marL="0" lvl="3" indent="0">
              <a:lnSpc>
                <a:spcPct val="150000"/>
              </a:lnSpc>
              <a:spcBef>
                <a:spcPts val="750"/>
              </a:spcBef>
              <a:spcAft>
                <a:spcPts val="600"/>
              </a:spcAft>
              <a:buNone/>
            </a:pPr>
            <a:r>
              <a:rPr lang="en-US" sz="2400" b="1" dirty="0">
                <a:latin typeface="Grotesque MT Std Light" panose="020B0304020202020204" pitchFamily="34" charset="77"/>
                <a:ea typeface="+mn-ea"/>
                <a:cs typeface="+mn-cs"/>
              </a:rPr>
              <a:t>      KNET&gt;Clinical&gt;Quality&gt;</a:t>
            </a:r>
          </a:p>
          <a:p>
            <a:pPr marL="0" lvl="3" indent="0">
              <a:lnSpc>
                <a:spcPct val="150000"/>
              </a:lnSpc>
              <a:spcBef>
                <a:spcPts val="750"/>
              </a:spcBef>
              <a:spcAft>
                <a:spcPts val="600"/>
              </a:spcAft>
              <a:buNone/>
            </a:pPr>
            <a:endParaRPr lang="en-US" sz="3150" dirty="0">
              <a:latin typeface="Grotesque MT Std Light" panose="020B0304020202020204" pitchFamily="34" charset="77"/>
              <a:ea typeface="+mn-ea"/>
              <a:cs typeface="+mn-cs"/>
            </a:endParaRPr>
          </a:p>
          <a:p>
            <a:pPr marL="1142983" lvl="3" indent="-457200">
              <a:buFont typeface="+mj-lt"/>
              <a:buAutoNum type="arabicPeriod"/>
            </a:pPr>
            <a:endParaRPr lang="en-US" sz="1800" dirty="0"/>
          </a:p>
          <a:p>
            <a:pPr lvl="3" indent="0">
              <a:buNone/>
            </a:pPr>
            <a:endParaRPr lang="en-US" sz="1800" dirty="0"/>
          </a:p>
          <a:p>
            <a:pPr marL="1142983" lvl="3" indent="-457200">
              <a:buFont typeface="+mj-lt"/>
              <a:buAutoNum type="arabicPeriod"/>
            </a:pPr>
            <a:endParaRPr lang="en-US" sz="1800" dirty="0"/>
          </a:p>
          <a:p>
            <a:pPr lvl="3" indent="0">
              <a:buNone/>
            </a:pPr>
            <a:endParaRPr lang="en-US" sz="1800" dirty="0"/>
          </a:p>
        </p:txBody>
      </p:sp>
      <p:sp>
        <p:nvSpPr>
          <p:cNvPr id="3" name="Text Placeholder 2">
            <a:extLst>
              <a:ext uri="{FF2B5EF4-FFF2-40B4-BE49-F238E27FC236}">
                <a16:creationId xmlns:a16="http://schemas.microsoft.com/office/drawing/2014/main" id="{6DFF6D9F-2909-56FA-4CCB-3EA7870C0EF8}"/>
              </a:ext>
            </a:extLst>
          </p:cNvPr>
          <p:cNvSpPr>
            <a:spLocks noGrp="1"/>
          </p:cNvSpPr>
          <p:nvPr>
            <p:ph type="body" sz="quarter" idx="13"/>
          </p:nvPr>
        </p:nvSpPr>
        <p:spPr/>
        <p:txBody>
          <a:bodyPr/>
          <a:lstStyle/>
          <a:p>
            <a:r>
              <a:rPr lang="en-US" dirty="0"/>
              <a:t>Identifying Root Cause</a:t>
            </a:r>
          </a:p>
        </p:txBody>
      </p:sp>
      <p:pic>
        <p:nvPicPr>
          <p:cNvPr id="5" name="Picture 4">
            <a:extLst>
              <a:ext uri="{FF2B5EF4-FFF2-40B4-BE49-F238E27FC236}">
                <a16:creationId xmlns:a16="http://schemas.microsoft.com/office/drawing/2014/main" id="{BBCF8A03-1352-D86A-3070-F484DC6839A7}"/>
              </a:ext>
            </a:extLst>
          </p:cNvPr>
          <p:cNvPicPr>
            <a:picLocks noChangeAspect="1"/>
          </p:cNvPicPr>
          <p:nvPr/>
        </p:nvPicPr>
        <p:blipFill>
          <a:blip r:embed="rId3"/>
          <a:stretch>
            <a:fillRect/>
          </a:stretch>
        </p:blipFill>
        <p:spPr>
          <a:xfrm>
            <a:off x="4780722" y="4411418"/>
            <a:ext cx="3945835" cy="2446582"/>
          </a:xfrm>
          <a:prstGeom prst="rect">
            <a:avLst/>
          </a:prstGeom>
        </p:spPr>
      </p:pic>
    </p:spTree>
    <p:extLst>
      <p:ext uri="{BB962C8B-B14F-4D97-AF65-F5344CB8AC3E}">
        <p14:creationId xmlns:p14="http://schemas.microsoft.com/office/powerpoint/2010/main" val="2551964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88EB5C2-C30E-98F9-CB09-BBB495A8BECE}"/>
              </a:ext>
            </a:extLst>
          </p:cNvPr>
          <p:cNvSpPr>
            <a:spLocks noGrp="1"/>
          </p:cNvSpPr>
          <p:nvPr>
            <p:ph type="body" sz="quarter" idx="13"/>
          </p:nvPr>
        </p:nvSpPr>
        <p:spPr/>
        <p:txBody>
          <a:bodyPr/>
          <a:lstStyle/>
          <a:p>
            <a:r>
              <a:rPr lang="en-US" dirty="0"/>
              <a:t>Suggested RCA and CAPs</a:t>
            </a:r>
          </a:p>
        </p:txBody>
      </p:sp>
      <p:pic>
        <p:nvPicPr>
          <p:cNvPr id="5" name="Picture 4">
            <a:extLst>
              <a:ext uri="{FF2B5EF4-FFF2-40B4-BE49-F238E27FC236}">
                <a16:creationId xmlns:a16="http://schemas.microsoft.com/office/drawing/2014/main" id="{F70C7677-B2A9-CE8E-1C5C-AFCAB80EE858}"/>
              </a:ext>
            </a:extLst>
          </p:cNvPr>
          <p:cNvPicPr>
            <a:picLocks noChangeAspect="1"/>
          </p:cNvPicPr>
          <p:nvPr/>
        </p:nvPicPr>
        <p:blipFill>
          <a:blip r:embed="rId2"/>
          <a:stretch>
            <a:fillRect/>
          </a:stretch>
        </p:blipFill>
        <p:spPr>
          <a:xfrm>
            <a:off x="397566" y="1117943"/>
            <a:ext cx="8060635" cy="5431652"/>
          </a:xfrm>
          <a:prstGeom prst="rect">
            <a:avLst/>
          </a:prstGeom>
        </p:spPr>
      </p:pic>
    </p:spTree>
    <p:extLst>
      <p:ext uri="{BB962C8B-B14F-4D97-AF65-F5344CB8AC3E}">
        <p14:creationId xmlns:p14="http://schemas.microsoft.com/office/powerpoint/2010/main" val="2089448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E09E953-F7A4-67EE-9330-88EC42175477}"/>
              </a:ext>
            </a:extLst>
          </p:cNvPr>
          <p:cNvSpPr>
            <a:spLocks noGrp="1"/>
          </p:cNvSpPr>
          <p:nvPr>
            <p:ph type="body" sz="quarter" idx="14"/>
          </p:nvPr>
        </p:nvSpPr>
        <p:spPr>
          <a:xfrm>
            <a:off x="109330" y="1123122"/>
            <a:ext cx="8945217" cy="5734878"/>
          </a:xfrm>
        </p:spPr>
        <p:txBody>
          <a:bodyPr>
            <a:normAutofit fontScale="92500" lnSpcReduction="10000"/>
          </a:bodyPr>
          <a:lstStyle/>
          <a:p>
            <a:r>
              <a:rPr lang="en-US" sz="2400" dirty="0"/>
              <a:t>Once root cause is identified, document the steps to achieve the goal including:</a:t>
            </a:r>
          </a:p>
          <a:p>
            <a:pPr marL="1142983" lvl="3" indent="-457200">
              <a:buFont typeface="+mj-lt"/>
              <a:buAutoNum type="arabicPeriod"/>
            </a:pPr>
            <a:r>
              <a:rPr lang="en-US" sz="1850" dirty="0"/>
              <a:t>What actions to take</a:t>
            </a:r>
          </a:p>
          <a:p>
            <a:pPr marL="1142983" lvl="3" indent="-457200">
              <a:buFont typeface="+mj-lt"/>
              <a:buAutoNum type="arabicPeriod"/>
            </a:pPr>
            <a:r>
              <a:rPr lang="en-US" sz="1850" dirty="0"/>
              <a:t>How the actions will be implemented</a:t>
            </a:r>
          </a:p>
          <a:p>
            <a:pPr marL="1142983" lvl="3" indent="-457200">
              <a:buFont typeface="+mj-lt"/>
              <a:buAutoNum type="arabicPeriod"/>
            </a:pPr>
            <a:r>
              <a:rPr lang="en-US" sz="1850" dirty="0"/>
              <a:t>Who (title) will be responsible for implementation</a:t>
            </a:r>
          </a:p>
          <a:p>
            <a:pPr marL="1142983" lvl="3" indent="-457200">
              <a:buFont typeface="+mj-lt"/>
              <a:buAutoNum type="arabicPeriod"/>
            </a:pPr>
            <a:r>
              <a:rPr lang="en-US" sz="1850" dirty="0"/>
              <a:t>When the actions will be complete</a:t>
            </a:r>
          </a:p>
          <a:p>
            <a:pPr marL="0" lvl="3" indent="0">
              <a:lnSpc>
                <a:spcPct val="150000"/>
              </a:lnSpc>
              <a:spcBef>
                <a:spcPts val="750"/>
              </a:spcBef>
              <a:spcAft>
                <a:spcPts val="600"/>
              </a:spcAft>
              <a:buNone/>
            </a:pPr>
            <a:r>
              <a:rPr lang="en-US" sz="2200" b="1" u="sng" dirty="0">
                <a:latin typeface="Grotesque MT Std Light" panose="020B0304020202020204" pitchFamily="34" charset="77"/>
                <a:ea typeface="+mn-ea"/>
                <a:cs typeface="+mn-cs"/>
              </a:rPr>
              <a:t>Action Plan Example:  Low K/V</a:t>
            </a:r>
          </a:p>
          <a:p>
            <a:pPr marL="457200" lvl="3" indent="-457200">
              <a:lnSpc>
                <a:spcPct val="150000"/>
              </a:lnSpc>
              <a:spcBef>
                <a:spcPts val="750"/>
              </a:spcBef>
              <a:spcAft>
                <a:spcPts val="600"/>
              </a:spcAft>
              <a:buFont typeface="+mj-lt"/>
              <a:buAutoNum type="arabicPeriod"/>
            </a:pPr>
            <a:r>
              <a:rPr lang="en-US" sz="1600" dirty="0">
                <a:latin typeface="Grotesque MT Std Light" panose="020B0304020202020204" pitchFamily="34" charset="77"/>
                <a:ea typeface="+mn-ea"/>
                <a:cs typeface="+mn-cs"/>
              </a:rPr>
              <a:t>Nursing will review patient outliers, monthly, to verify if patients meet dialysis prescriptions, have functioning accesses, and are adhering to their scheduled treatments.  Notify physicians for patient treatments &lt; 4 hours, </a:t>
            </a:r>
            <a:r>
              <a:rPr lang="en-US" sz="1600" dirty="0" err="1">
                <a:latin typeface="Grotesque MT Std Light" panose="020B0304020202020204" pitchFamily="34" charset="77"/>
                <a:ea typeface="+mn-ea"/>
                <a:cs typeface="+mn-cs"/>
              </a:rPr>
              <a:t>Qbs</a:t>
            </a:r>
            <a:r>
              <a:rPr lang="en-US" sz="1600" dirty="0">
                <a:latin typeface="Grotesque MT Std Light" panose="020B0304020202020204" pitchFamily="34" charset="77"/>
                <a:ea typeface="+mn-ea"/>
                <a:cs typeface="+mn-cs"/>
              </a:rPr>
              <a:t> &lt; 300, or </a:t>
            </a:r>
            <a:r>
              <a:rPr lang="en-US" sz="1600" dirty="0" err="1">
                <a:latin typeface="Grotesque MT Std Light" panose="020B0304020202020204" pitchFamily="34" charset="77"/>
                <a:ea typeface="+mn-ea"/>
                <a:cs typeface="+mn-cs"/>
              </a:rPr>
              <a:t>Qds</a:t>
            </a:r>
            <a:r>
              <a:rPr lang="en-US" sz="1600" dirty="0">
                <a:latin typeface="Grotesque MT Std Light" panose="020B0304020202020204" pitchFamily="34" charset="77"/>
                <a:ea typeface="+mn-ea"/>
                <a:cs typeface="+mn-cs"/>
              </a:rPr>
              <a:t> &lt; 600, and a high flux dialyzer not in use.  Redraw lab after intervention.</a:t>
            </a:r>
          </a:p>
          <a:p>
            <a:pPr marL="457200" lvl="3" indent="-457200">
              <a:lnSpc>
                <a:spcPct val="150000"/>
              </a:lnSpc>
              <a:spcBef>
                <a:spcPts val="750"/>
              </a:spcBef>
              <a:spcAft>
                <a:spcPts val="600"/>
              </a:spcAft>
              <a:buFont typeface="+mj-lt"/>
              <a:buAutoNum type="arabicPeriod"/>
            </a:pPr>
            <a:r>
              <a:rPr lang="en-US" sz="1600" dirty="0">
                <a:latin typeface="Grotesque MT Std Light" panose="020B0304020202020204" pitchFamily="34" charset="77"/>
                <a:ea typeface="+mn-ea"/>
                <a:cs typeface="+mn-cs"/>
              </a:rPr>
              <a:t>Nutrition will educate all patient outliers as needed on the importance of adhering to treatment. </a:t>
            </a:r>
          </a:p>
          <a:p>
            <a:pPr marL="457200" lvl="3" indent="-457200">
              <a:lnSpc>
                <a:spcPct val="150000"/>
              </a:lnSpc>
              <a:spcBef>
                <a:spcPts val="750"/>
              </a:spcBef>
              <a:spcAft>
                <a:spcPts val="600"/>
              </a:spcAft>
              <a:buFont typeface="+mj-lt"/>
              <a:buAutoNum type="arabicPeriod"/>
            </a:pPr>
            <a:r>
              <a:rPr lang="en-US" sz="1600" dirty="0">
                <a:latin typeface="Grotesque MT Std Light" panose="020B0304020202020204" pitchFamily="34" charset="77"/>
                <a:ea typeface="+mn-ea"/>
                <a:cs typeface="+mn-cs"/>
              </a:rPr>
              <a:t>Social workers will work with patients as needed to assess barriers to completing dialysis treatments.</a:t>
            </a:r>
            <a:endParaRPr lang="en-US" sz="2000" dirty="0">
              <a:latin typeface="Grotesque MT Std Light" panose="020B0304020202020204" pitchFamily="34" charset="77"/>
              <a:ea typeface="+mn-ea"/>
              <a:cs typeface="+mn-cs"/>
            </a:endParaRPr>
          </a:p>
          <a:p>
            <a:pPr marL="0" lvl="3" indent="0">
              <a:lnSpc>
                <a:spcPct val="150000"/>
              </a:lnSpc>
              <a:spcBef>
                <a:spcPts val="750"/>
              </a:spcBef>
              <a:spcAft>
                <a:spcPts val="600"/>
              </a:spcAft>
              <a:buNone/>
            </a:pPr>
            <a:endParaRPr lang="en-US" sz="2850" dirty="0">
              <a:latin typeface="Grotesque MT Std Light" panose="020B0304020202020204" pitchFamily="34" charset="77"/>
              <a:ea typeface="+mn-ea"/>
              <a:cs typeface="+mn-cs"/>
            </a:endParaRPr>
          </a:p>
          <a:p>
            <a:pPr marL="0" lvl="3" indent="0">
              <a:lnSpc>
                <a:spcPct val="150000"/>
              </a:lnSpc>
              <a:spcBef>
                <a:spcPts val="750"/>
              </a:spcBef>
              <a:spcAft>
                <a:spcPts val="600"/>
              </a:spcAft>
              <a:buNone/>
            </a:pPr>
            <a:endParaRPr lang="en-US" sz="2850" dirty="0">
              <a:latin typeface="Grotesque MT Std Light" panose="020B0304020202020204" pitchFamily="34" charset="77"/>
              <a:ea typeface="+mn-ea"/>
              <a:cs typeface="+mn-cs"/>
            </a:endParaRPr>
          </a:p>
          <a:p>
            <a:pPr marL="457200" indent="-457200">
              <a:buFont typeface="Arial" panose="020B0604020202020204" pitchFamily="34" charset="0"/>
              <a:buChar char="•"/>
            </a:pPr>
            <a:endParaRPr lang="en-US" dirty="0"/>
          </a:p>
          <a:p>
            <a:pPr marL="514350" indent="-514350">
              <a:buFont typeface="+mj-lt"/>
              <a:buAutoNum type="arabicPeriod"/>
            </a:pPr>
            <a:endParaRPr lang="en-US" dirty="0"/>
          </a:p>
        </p:txBody>
      </p:sp>
      <p:sp>
        <p:nvSpPr>
          <p:cNvPr id="3" name="Text Placeholder 2">
            <a:extLst>
              <a:ext uri="{FF2B5EF4-FFF2-40B4-BE49-F238E27FC236}">
                <a16:creationId xmlns:a16="http://schemas.microsoft.com/office/drawing/2014/main" id="{9331259E-D86B-A0DF-7D69-970C47A229F6}"/>
              </a:ext>
            </a:extLst>
          </p:cNvPr>
          <p:cNvSpPr>
            <a:spLocks noGrp="1"/>
          </p:cNvSpPr>
          <p:nvPr>
            <p:ph type="body" sz="quarter" idx="13"/>
          </p:nvPr>
        </p:nvSpPr>
        <p:spPr/>
        <p:txBody>
          <a:bodyPr/>
          <a:lstStyle/>
          <a:p>
            <a:r>
              <a:rPr lang="en-US" dirty="0"/>
              <a:t>Writing an Action Plan</a:t>
            </a:r>
          </a:p>
        </p:txBody>
      </p:sp>
    </p:spTree>
    <p:extLst>
      <p:ext uri="{BB962C8B-B14F-4D97-AF65-F5344CB8AC3E}">
        <p14:creationId xmlns:p14="http://schemas.microsoft.com/office/powerpoint/2010/main" val="1546270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CC6FFDC-98FE-B3FB-9812-4A5ED0BF1A99}"/>
              </a:ext>
            </a:extLst>
          </p:cNvPr>
          <p:cNvSpPr>
            <a:spLocks noGrp="1"/>
          </p:cNvSpPr>
          <p:nvPr>
            <p:ph type="body" sz="quarter" idx="14"/>
          </p:nvPr>
        </p:nvSpPr>
        <p:spPr>
          <a:xfrm>
            <a:off x="129209" y="1133061"/>
            <a:ext cx="8865704" cy="5575852"/>
          </a:xfrm>
        </p:spPr>
        <p:txBody>
          <a:bodyPr>
            <a:normAutofit/>
          </a:bodyPr>
          <a:lstStyle/>
          <a:p>
            <a:pPr marL="457200" indent="-457200">
              <a:buFont typeface="Arial" panose="020B0604020202020204" pitchFamily="34" charset="0"/>
              <a:buChar char="•"/>
            </a:pPr>
            <a:r>
              <a:rPr lang="en-US" sz="2400" dirty="0"/>
              <a:t>The most important part in change management is implementation.</a:t>
            </a:r>
          </a:p>
          <a:p>
            <a:pPr lvl="3" indent="0">
              <a:buNone/>
            </a:pPr>
            <a:endParaRPr lang="en-US" sz="1800" dirty="0"/>
          </a:p>
          <a:p>
            <a:pPr lvl="3" indent="0">
              <a:buNone/>
            </a:pPr>
            <a:r>
              <a:rPr lang="en-US" sz="1800" dirty="0"/>
              <a:t>A vision without execution is hallucination.  ~ Thomas Edison</a:t>
            </a:r>
          </a:p>
          <a:p>
            <a:pPr lvl="4" indent="0">
              <a:buNone/>
            </a:pPr>
            <a:endParaRPr lang="en-US" sz="2100" dirty="0"/>
          </a:p>
          <a:p>
            <a:pPr marL="457200" indent="-457200">
              <a:buFont typeface="Arial" panose="020B0604020202020204" pitchFamily="34" charset="0"/>
              <a:buChar char="•"/>
            </a:pPr>
            <a:r>
              <a:rPr lang="en-US" sz="2400" dirty="0"/>
              <a:t>Action plans should be reviewed during team huddles to ensure front line staff know what actions to take.</a:t>
            </a:r>
          </a:p>
          <a:p>
            <a:pPr marL="457200" indent="-457200">
              <a:buFont typeface="Arial" panose="020B0604020202020204" pitchFamily="34" charset="0"/>
              <a:buChar char="•"/>
            </a:pPr>
            <a:r>
              <a:rPr lang="en-US" sz="2400" dirty="0"/>
              <a:t>Follow-up is needed to influence improvement.</a:t>
            </a:r>
          </a:p>
        </p:txBody>
      </p:sp>
      <p:sp>
        <p:nvSpPr>
          <p:cNvPr id="3" name="Text Placeholder 2">
            <a:extLst>
              <a:ext uri="{FF2B5EF4-FFF2-40B4-BE49-F238E27FC236}">
                <a16:creationId xmlns:a16="http://schemas.microsoft.com/office/drawing/2014/main" id="{F7730541-F2AC-1898-FFCD-E2695E7AF503}"/>
              </a:ext>
            </a:extLst>
          </p:cNvPr>
          <p:cNvSpPr>
            <a:spLocks noGrp="1"/>
          </p:cNvSpPr>
          <p:nvPr>
            <p:ph type="body" sz="quarter" idx="13"/>
          </p:nvPr>
        </p:nvSpPr>
        <p:spPr/>
        <p:txBody>
          <a:bodyPr/>
          <a:lstStyle/>
          <a:p>
            <a:r>
              <a:rPr lang="en-US" dirty="0"/>
              <a:t>Implementing an Action Plan</a:t>
            </a:r>
          </a:p>
        </p:txBody>
      </p:sp>
    </p:spTree>
    <p:extLst>
      <p:ext uri="{BB962C8B-B14F-4D97-AF65-F5344CB8AC3E}">
        <p14:creationId xmlns:p14="http://schemas.microsoft.com/office/powerpoint/2010/main" val="4036152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1E1803C-AEC7-B591-263D-4BC5BCD25B98}"/>
              </a:ext>
            </a:extLst>
          </p:cNvPr>
          <p:cNvSpPr>
            <a:spLocks noGrp="1"/>
          </p:cNvSpPr>
          <p:nvPr>
            <p:ph type="body" sz="quarter" idx="13"/>
          </p:nvPr>
        </p:nvSpPr>
        <p:spPr/>
        <p:txBody>
          <a:bodyPr>
            <a:normAutofit fontScale="92500"/>
          </a:bodyPr>
          <a:lstStyle/>
          <a:p>
            <a:r>
              <a:rPr lang="en-US" dirty="0"/>
              <a:t>Uploading Supporting Documents in QAPI</a:t>
            </a:r>
          </a:p>
        </p:txBody>
      </p:sp>
      <p:sp>
        <p:nvSpPr>
          <p:cNvPr id="11" name="Rectangle 10">
            <a:extLst>
              <a:ext uri="{FF2B5EF4-FFF2-40B4-BE49-F238E27FC236}">
                <a16:creationId xmlns:a16="http://schemas.microsoft.com/office/drawing/2014/main" id="{87BF86D8-CCBC-48F4-533F-8D9BA9A34B9C}"/>
              </a:ext>
            </a:extLst>
          </p:cNvPr>
          <p:cNvSpPr/>
          <p:nvPr/>
        </p:nvSpPr>
        <p:spPr>
          <a:xfrm>
            <a:off x="231315" y="2771775"/>
            <a:ext cx="1733551" cy="15318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u="sng" dirty="0"/>
              <a:t>Monthly</a:t>
            </a:r>
            <a:r>
              <a:rPr lang="en-US" sz="1600" dirty="0"/>
              <a:t>:</a:t>
            </a:r>
          </a:p>
          <a:p>
            <a:pPr algn="ctr"/>
            <a:endParaRPr lang="en-US" sz="1100" dirty="0"/>
          </a:p>
          <a:p>
            <a:pPr marL="171450" indent="-171450" algn="l">
              <a:buFont typeface="Arial" panose="020B0604020202020204" pitchFamily="34" charset="0"/>
              <a:buChar char="•"/>
            </a:pPr>
            <a:r>
              <a:rPr lang="en-US" sz="1000" dirty="0"/>
              <a:t>Staff</a:t>
            </a:r>
            <a:r>
              <a:rPr lang="en-US" sz="1000" baseline="0" dirty="0"/>
              <a:t> Education (Safety Tip of Month</a:t>
            </a:r>
          </a:p>
          <a:p>
            <a:pPr marL="171450" indent="-171450" algn="l">
              <a:buFont typeface="Arial" panose="020B0604020202020204" pitchFamily="34" charset="0"/>
              <a:buChar char="•"/>
            </a:pPr>
            <a:r>
              <a:rPr lang="en-US" sz="1000" dirty="0"/>
              <a:t>Safety Audit Tool and supporting documents.</a:t>
            </a:r>
          </a:p>
          <a:p>
            <a:pPr marL="171450" indent="-171450" algn="l">
              <a:buFont typeface="Arial" panose="020B0604020202020204" pitchFamily="34" charset="0"/>
              <a:buChar char="•"/>
            </a:pPr>
            <a:r>
              <a:rPr lang="en-US" sz="1000" baseline="0" dirty="0"/>
              <a:t>Employee File Tracking</a:t>
            </a:r>
          </a:p>
          <a:p>
            <a:pPr marL="171450" indent="-171450" algn="l">
              <a:buFont typeface="Arial" panose="020B0604020202020204" pitchFamily="34" charset="0"/>
              <a:buChar char="•"/>
            </a:pPr>
            <a:r>
              <a:rPr lang="en-US" sz="1000" dirty="0"/>
              <a:t>PM Status Report</a:t>
            </a:r>
            <a:endParaRPr lang="en-US" sz="1000" baseline="0" dirty="0"/>
          </a:p>
          <a:p>
            <a:pPr algn="l"/>
            <a:endParaRPr lang="en-US" sz="1100" dirty="0"/>
          </a:p>
        </p:txBody>
      </p:sp>
      <p:sp>
        <p:nvSpPr>
          <p:cNvPr id="12" name="Rectangle 11">
            <a:extLst>
              <a:ext uri="{FF2B5EF4-FFF2-40B4-BE49-F238E27FC236}">
                <a16:creationId xmlns:a16="http://schemas.microsoft.com/office/drawing/2014/main" id="{B7A11638-9D2D-4909-919E-D271A09FB952}"/>
              </a:ext>
            </a:extLst>
          </p:cNvPr>
          <p:cNvSpPr/>
          <p:nvPr/>
        </p:nvSpPr>
        <p:spPr>
          <a:xfrm>
            <a:off x="2085460" y="2771774"/>
            <a:ext cx="1647826" cy="15318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u="sng" dirty="0"/>
              <a:t>Quarterly</a:t>
            </a:r>
            <a:r>
              <a:rPr lang="en-US" sz="1600" dirty="0"/>
              <a:t>:</a:t>
            </a:r>
          </a:p>
          <a:p>
            <a:pPr algn="ctr"/>
            <a:endParaRPr lang="en-US" sz="1100" dirty="0"/>
          </a:p>
          <a:p>
            <a:pPr marL="171450" indent="-171450" algn="l">
              <a:buFont typeface="Arial" panose="020B0604020202020204" pitchFamily="34" charset="0"/>
              <a:buChar char="•"/>
            </a:pPr>
            <a:r>
              <a:rPr lang="en-US" sz="1000" dirty="0"/>
              <a:t>Fire</a:t>
            </a:r>
            <a:r>
              <a:rPr lang="en-US" sz="1000" baseline="0" dirty="0"/>
              <a:t> Drills</a:t>
            </a:r>
          </a:p>
        </p:txBody>
      </p:sp>
      <p:sp>
        <p:nvSpPr>
          <p:cNvPr id="13" name="Rectangle 12">
            <a:extLst>
              <a:ext uri="{FF2B5EF4-FFF2-40B4-BE49-F238E27FC236}">
                <a16:creationId xmlns:a16="http://schemas.microsoft.com/office/drawing/2014/main" id="{8E3D5D75-5BAC-4C4D-9B4A-076AF1B36BE7}"/>
              </a:ext>
            </a:extLst>
          </p:cNvPr>
          <p:cNvSpPr/>
          <p:nvPr/>
        </p:nvSpPr>
        <p:spPr>
          <a:xfrm>
            <a:off x="3853880" y="2781299"/>
            <a:ext cx="1581150" cy="15223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u="sng" dirty="0"/>
              <a:t>Semi-Annually</a:t>
            </a:r>
            <a:r>
              <a:rPr lang="en-US" sz="1600" dirty="0"/>
              <a:t>:</a:t>
            </a:r>
          </a:p>
          <a:p>
            <a:pPr algn="ctr"/>
            <a:endParaRPr lang="en-US" sz="1100" dirty="0"/>
          </a:p>
          <a:p>
            <a:pPr marL="171450" indent="-171450" algn="l">
              <a:buFont typeface="Arial" panose="020B0604020202020204" pitchFamily="34" charset="0"/>
              <a:buChar char="•"/>
            </a:pPr>
            <a:r>
              <a:rPr lang="en-US" sz="1000" dirty="0"/>
              <a:t>EOC Rounds</a:t>
            </a:r>
          </a:p>
          <a:p>
            <a:pPr marL="171450" indent="-171450" algn="l">
              <a:buFont typeface="Arial" panose="020B0604020202020204" pitchFamily="34" charset="0"/>
              <a:buChar char="•"/>
            </a:pPr>
            <a:r>
              <a:rPr lang="en-US" sz="1000" dirty="0"/>
              <a:t>Code Blue Simulations</a:t>
            </a:r>
          </a:p>
          <a:p>
            <a:pPr marL="171450" indent="-171450" algn="l">
              <a:buFont typeface="Arial" panose="020B0604020202020204" pitchFamily="34" charset="0"/>
              <a:buChar char="•"/>
            </a:pPr>
            <a:r>
              <a:rPr lang="en-US" sz="1000" dirty="0"/>
              <a:t>ICH CAHPS</a:t>
            </a:r>
          </a:p>
        </p:txBody>
      </p:sp>
      <p:sp>
        <p:nvSpPr>
          <p:cNvPr id="14" name="Rectangle 13">
            <a:extLst>
              <a:ext uri="{FF2B5EF4-FFF2-40B4-BE49-F238E27FC236}">
                <a16:creationId xmlns:a16="http://schemas.microsoft.com/office/drawing/2014/main" id="{435E6455-DAC7-4007-9D58-6E38A9602D66}"/>
              </a:ext>
            </a:extLst>
          </p:cNvPr>
          <p:cNvSpPr/>
          <p:nvPr/>
        </p:nvSpPr>
        <p:spPr>
          <a:xfrm>
            <a:off x="5548858" y="2790824"/>
            <a:ext cx="1581150" cy="15128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u="sng" dirty="0"/>
              <a:t>Annually</a:t>
            </a:r>
            <a:r>
              <a:rPr lang="en-US" sz="1600" dirty="0"/>
              <a:t>:</a:t>
            </a:r>
          </a:p>
          <a:p>
            <a:pPr algn="ctr"/>
            <a:endParaRPr lang="en-US" sz="1100" dirty="0"/>
          </a:p>
          <a:p>
            <a:pPr marL="171450" indent="-171450" algn="l">
              <a:buFont typeface="Arial" panose="020B0604020202020204" pitchFamily="34" charset="0"/>
              <a:buChar char="•"/>
            </a:pPr>
            <a:r>
              <a:rPr lang="en-US" sz="1000" dirty="0"/>
              <a:t>Dialysis Facility Report</a:t>
            </a:r>
          </a:p>
          <a:p>
            <a:pPr marL="171450" indent="-171450" algn="l">
              <a:buFont typeface="Arial" panose="020B0604020202020204" pitchFamily="34" charset="0"/>
              <a:buChar char="•"/>
            </a:pPr>
            <a:r>
              <a:rPr lang="en-US" sz="1000"/>
              <a:t>Total Performance Score (TPS)</a:t>
            </a:r>
            <a:endParaRPr lang="en-US" sz="1000" dirty="0"/>
          </a:p>
          <a:p>
            <a:pPr marL="171450" indent="-171450" algn="l">
              <a:buFont typeface="Arial" panose="020B0604020202020204" pitchFamily="34" charset="0"/>
              <a:buChar char="•"/>
            </a:pPr>
            <a:r>
              <a:rPr lang="en-US" sz="1000" dirty="0"/>
              <a:t>DFR Template</a:t>
            </a:r>
          </a:p>
          <a:p>
            <a:pPr marL="171450" indent="-171450" algn="l">
              <a:buFont typeface="Arial" panose="020B0604020202020204" pitchFamily="34" charset="0"/>
              <a:buChar char="•"/>
            </a:pPr>
            <a:r>
              <a:rPr lang="en-US" sz="1000" dirty="0"/>
              <a:t>Emergency Drills</a:t>
            </a:r>
          </a:p>
          <a:p>
            <a:pPr marL="171450" indent="-171450" algn="l">
              <a:buFont typeface="Arial" panose="020B0604020202020204" pitchFamily="34" charset="0"/>
              <a:buChar char="•"/>
            </a:pPr>
            <a:r>
              <a:rPr lang="en-US" sz="1000" dirty="0"/>
              <a:t>Water Tests</a:t>
            </a:r>
          </a:p>
          <a:p>
            <a:pPr algn="ctr"/>
            <a:endParaRPr lang="en-US" sz="1100" dirty="0"/>
          </a:p>
        </p:txBody>
      </p:sp>
      <p:sp>
        <p:nvSpPr>
          <p:cNvPr id="15" name="Rectangle 14">
            <a:extLst>
              <a:ext uri="{FF2B5EF4-FFF2-40B4-BE49-F238E27FC236}">
                <a16:creationId xmlns:a16="http://schemas.microsoft.com/office/drawing/2014/main" id="{46933EB0-3ADB-4472-83E8-C0A4F00BCD7B}"/>
              </a:ext>
            </a:extLst>
          </p:cNvPr>
          <p:cNvSpPr/>
          <p:nvPr/>
        </p:nvSpPr>
        <p:spPr>
          <a:xfrm>
            <a:off x="7238392" y="2783681"/>
            <a:ext cx="1647826" cy="15128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u="sng" dirty="0"/>
              <a:t>As</a:t>
            </a:r>
            <a:r>
              <a:rPr lang="en-US" sz="1600" u="sng" baseline="0" dirty="0"/>
              <a:t> Needed</a:t>
            </a:r>
            <a:r>
              <a:rPr lang="en-US" sz="1600" dirty="0"/>
              <a:t>:</a:t>
            </a:r>
          </a:p>
          <a:p>
            <a:pPr algn="ctr"/>
            <a:endParaRPr lang="en-US" sz="1100" dirty="0"/>
          </a:p>
          <a:p>
            <a:pPr marL="171450" indent="-171450" algn="l">
              <a:buFont typeface="Arial" panose="020B0604020202020204" pitchFamily="34" charset="0"/>
              <a:buChar char="•"/>
            </a:pPr>
            <a:r>
              <a:rPr lang="en-US" sz="1000" dirty="0"/>
              <a:t>Regulatory Citations</a:t>
            </a:r>
          </a:p>
          <a:p>
            <a:pPr marL="171450" indent="-171450" algn="l">
              <a:buFont typeface="Arial" panose="020B0604020202020204" pitchFamily="34" charset="0"/>
              <a:buChar char="•"/>
            </a:pPr>
            <a:r>
              <a:rPr lang="en-US" sz="1000" dirty="0"/>
              <a:t>Regulatory POC</a:t>
            </a:r>
          </a:p>
          <a:p>
            <a:pPr marL="171450" indent="-171450" algn="l">
              <a:buFont typeface="Arial" panose="020B0604020202020204" pitchFamily="34" charset="0"/>
              <a:buChar char="•"/>
            </a:pPr>
            <a:r>
              <a:rPr lang="en-US" sz="1000" dirty="0"/>
              <a:t>Regulatory Monitoring</a:t>
            </a:r>
          </a:p>
        </p:txBody>
      </p:sp>
    </p:spTree>
    <p:extLst>
      <p:ext uri="{BB962C8B-B14F-4D97-AF65-F5344CB8AC3E}">
        <p14:creationId xmlns:p14="http://schemas.microsoft.com/office/powerpoint/2010/main" val="1984153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D2353B8-733A-7AF4-FB9B-F78CF3298534}"/>
              </a:ext>
            </a:extLst>
          </p:cNvPr>
          <p:cNvSpPr>
            <a:spLocks noGrp="1"/>
          </p:cNvSpPr>
          <p:nvPr>
            <p:ph type="body" sz="quarter" idx="14"/>
          </p:nvPr>
        </p:nvSpPr>
        <p:spPr>
          <a:xfrm>
            <a:off x="109331" y="1152939"/>
            <a:ext cx="8885582" cy="5536096"/>
          </a:xfrm>
        </p:spPr>
        <p:txBody>
          <a:bodyPr>
            <a:normAutofit fontScale="85000" lnSpcReduction="10000"/>
          </a:bodyPr>
          <a:lstStyle/>
          <a:p>
            <a:pPr marL="457200" indent="-457200">
              <a:buFont typeface="Arial" panose="020B0604020202020204" pitchFamily="34" charset="0"/>
              <a:buChar char="•"/>
            </a:pPr>
            <a:r>
              <a:rPr lang="en-US" dirty="0"/>
              <a:t>Ensure all IDT members are invited to the QAPI meeting.</a:t>
            </a:r>
          </a:p>
          <a:p>
            <a:pPr marL="457200" indent="-457200">
              <a:buFont typeface="Arial" panose="020B0604020202020204" pitchFamily="34" charset="0"/>
              <a:buChar char="•"/>
            </a:pPr>
            <a:r>
              <a:rPr lang="en-US" dirty="0"/>
              <a:t>Sign-in to the QAPI dashboard early (5 mins) to prevent delays.</a:t>
            </a:r>
          </a:p>
          <a:p>
            <a:pPr marL="457200" indent="-457200">
              <a:buFont typeface="Arial" panose="020B0604020202020204" pitchFamily="34" charset="0"/>
              <a:buChar char="•"/>
            </a:pPr>
            <a:r>
              <a:rPr lang="en-US" dirty="0"/>
              <a:t>Ensure there are no surprises during the meeting.</a:t>
            </a:r>
          </a:p>
          <a:p>
            <a:pPr marL="457200" indent="-457200">
              <a:buFont typeface="Arial" panose="020B0604020202020204" pitchFamily="34" charset="0"/>
              <a:buChar char="•"/>
            </a:pPr>
            <a:r>
              <a:rPr lang="en-US" dirty="0"/>
              <a:t>Medical Directors lead the discussion.</a:t>
            </a:r>
          </a:p>
          <a:p>
            <a:pPr marL="457200" indent="-457200">
              <a:buFont typeface="Arial" panose="020B0604020202020204" pitchFamily="34" charset="0"/>
              <a:buChar char="•"/>
            </a:pPr>
            <a:r>
              <a:rPr lang="en-US" dirty="0"/>
              <a:t>IDT present implementation plans to meet goals. </a:t>
            </a:r>
          </a:p>
          <a:p>
            <a:pPr marL="457200" indent="-457200">
              <a:buFont typeface="Arial" panose="020B0604020202020204" pitchFamily="34" charset="0"/>
              <a:buChar char="•"/>
            </a:pPr>
            <a:r>
              <a:rPr lang="en-US" dirty="0"/>
              <a:t>For recurring patient outliers, review specific patient barriers to meeting goals.</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3" name="Text Placeholder 2">
            <a:extLst>
              <a:ext uri="{FF2B5EF4-FFF2-40B4-BE49-F238E27FC236}">
                <a16:creationId xmlns:a16="http://schemas.microsoft.com/office/drawing/2014/main" id="{7EFC6FD4-0D9C-BE97-73EA-EB946F8FB413}"/>
              </a:ext>
            </a:extLst>
          </p:cNvPr>
          <p:cNvSpPr>
            <a:spLocks noGrp="1"/>
          </p:cNvSpPr>
          <p:nvPr>
            <p:ph type="body" sz="quarter" idx="13"/>
          </p:nvPr>
        </p:nvSpPr>
        <p:spPr/>
        <p:txBody>
          <a:bodyPr/>
          <a:lstStyle/>
          <a:p>
            <a:r>
              <a:rPr lang="en-US" dirty="0"/>
              <a:t>Facilitating QAPI Meetings</a:t>
            </a:r>
          </a:p>
        </p:txBody>
      </p:sp>
    </p:spTree>
    <p:extLst>
      <p:ext uri="{BB962C8B-B14F-4D97-AF65-F5344CB8AC3E}">
        <p14:creationId xmlns:p14="http://schemas.microsoft.com/office/powerpoint/2010/main" val="2628873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3F0EE90-9903-F8DA-EDBD-AD8DD1BC2560}"/>
              </a:ext>
            </a:extLst>
          </p:cNvPr>
          <p:cNvSpPr>
            <a:spLocks noGrp="1"/>
          </p:cNvSpPr>
          <p:nvPr>
            <p:ph type="body" sz="quarter" idx="14"/>
          </p:nvPr>
        </p:nvSpPr>
        <p:spPr/>
        <p:txBody>
          <a:bodyPr>
            <a:normAutofit/>
          </a:bodyPr>
          <a:lstStyle/>
          <a:p>
            <a:pPr algn="ctr"/>
            <a:endParaRPr lang="en-US" sz="4000" dirty="0"/>
          </a:p>
          <a:p>
            <a:pPr algn="ctr"/>
            <a:r>
              <a:rPr lang="en-US" sz="4000" dirty="0"/>
              <a:t>Questions?</a:t>
            </a:r>
          </a:p>
        </p:txBody>
      </p:sp>
    </p:spTree>
    <p:extLst>
      <p:ext uri="{BB962C8B-B14F-4D97-AF65-F5344CB8AC3E}">
        <p14:creationId xmlns:p14="http://schemas.microsoft.com/office/powerpoint/2010/main" val="4069012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9531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1D1914-8C3D-9A31-4ABF-E4B28BDE7E4A}"/>
              </a:ext>
            </a:extLst>
          </p:cNvPr>
          <p:cNvSpPr>
            <a:spLocks noGrp="1"/>
          </p:cNvSpPr>
          <p:nvPr>
            <p:ph type="body" sz="quarter" idx="14"/>
          </p:nvPr>
        </p:nvSpPr>
        <p:spPr/>
        <p:txBody>
          <a:bodyPr>
            <a:normAutofit/>
          </a:bodyPr>
          <a:lstStyle/>
          <a:p>
            <a:pPr marL="342900" marR="0" lvl="0" indent="-342900">
              <a:lnSpc>
                <a:spcPct val="107000"/>
              </a:lnSpc>
              <a:spcBef>
                <a:spcPts val="0"/>
              </a:spcBef>
              <a:spcAft>
                <a:spcPts val="0"/>
              </a:spcAft>
              <a:buFont typeface="Arial" panose="020B0604020202020204" pitchFamily="34" charset="0"/>
              <a:buChar char="•"/>
            </a:pPr>
            <a:endParaRPr lang="en-US" sz="2800" dirty="0">
              <a:effectLst/>
              <a:latin typeface="Grotesque Light" panose="020B030402020202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2800" dirty="0">
                <a:effectLst/>
                <a:latin typeface="Grotesque Light" panose="020B0304020202020204" pitchFamily="34" charset="0"/>
                <a:ea typeface="Calibri" panose="020F0502020204030204" pitchFamily="34" charset="0"/>
                <a:cs typeface="Times New Roman" panose="02020603050405020304" pitchFamily="18" charset="0"/>
              </a:rPr>
              <a:t>What is QAPI?</a:t>
            </a:r>
          </a:p>
          <a:p>
            <a:pPr marL="342900" marR="0" lvl="0" indent="-342900">
              <a:lnSpc>
                <a:spcPct val="107000"/>
              </a:lnSpc>
              <a:spcBef>
                <a:spcPts val="0"/>
              </a:spcBef>
              <a:spcAft>
                <a:spcPts val="800"/>
              </a:spcAft>
              <a:buFont typeface="Arial" panose="020B0604020202020204" pitchFamily="34" charset="0"/>
              <a:buChar char="•"/>
            </a:pPr>
            <a:r>
              <a:rPr lang="en-US" sz="2800" dirty="0">
                <a:effectLst/>
                <a:latin typeface="Grotesque Light" panose="020B0304020202020204" pitchFamily="34" charset="0"/>
                <a:ea typeface="Calibri" panose="020F0502020204030204" pitchFamily="34" charset="0"/>
                <a:cs typeface="Times New Roman" panose="02020603050405020304" pitchFamily="18" charset="0"/>
              </a:rPr>
              <a:t>Accessing the QAPI Dashboard</a:t>
            </a:r>
          </a:p>
          <a:p>
            <a:pPr marL="342900" marR="0" lvl="0" indent="-342900">
              <a:lnSpc>
                <a:spcPct val="107000"/>
              </a:lnSpc>
              <a:spcBef>
                <a:spcPts val="0"/>
              </a:spcBef>
              <a:spcAft>
                <a:spcPts val="800"/>
              </a:spcAft>
              <a:buFont typeface="Arial" panose="020B0604020202020204" pitchFamily="34" charset="0"/>
              <a:buChar char="•"/>
            </a:pPr>
            <a:r>
              <a:rPr lang="en-US" sz="2800" dirty="0">
                <a:latin typeface="Grotesque Light" panose="020B0304020202020204" pitchFamily="34" charset="0"/>
                <a:ea typeface="Calibri" panose="020F0502020204030204" pitchFamily="34" charset="0"/>
                <a:cs typeface="Times New Roman" panose="02020603050405020304" pitchFamily="18" charset="0"/>
              </a:rPr>
              <a:t>Quality Outcome Calculations</a:t>
            </a:r>
            <a:endParaRPr lang="en-US" sz="2800" dirty="0">
              <a:effectLst/>
              <a:latin typeface="Grotesque Light" panose="020B030402020202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pPr>
            <a:r>
              <a:rPr lang="en-US" sz="2800" dirty="0">
                <a:effectLst/>
                <a:latin typeface="Grotesque Light" panose="020B0304020202020204" pitchFamily="34" charset="0"/>
                <a:ea typeface="Calibri" panose="020F0502020204030204" pitchFamily="34" charset="0"/>
                <a:cs typeface="Times New Roman" panose="02020603050405020304" pitchFamily="18" charset="0"/>
              </a:rPr>
              <a:t>Writing Action Plans</a:t>
            </a:r>
          </a:p>
          <a:p>
            <a:pPr marL="342900" marR="0" lvl="0" indent="-342900">
              <a:lnSpc>
                <a:spcPct val="107000"/>
              </a:lnSpc>
              <a:spcBef>
                <a:spcPts val="0"/>
              </a:spcBef>
              <a:spcAft>
                <a:spcPts val="800"/>
              </a:spcAft>
              <a:buFont typeface="Arial" panose="020B0604020202020204" pitchFamily="34" charset="0"/>
              <a:buChar char="•"/>
            </a:pPr>
            <a:r>
              <a:rPr lang="en-US" sz="2800" dirty="0">
                <a:effectLst/>
                <a:latin typeface="Grotesque Light" panose="020B0304020202020204" pitchFamily="34" charset="0"/>
                <a:ea typeface="Calibri" panose="020F0502020204030204" pitchFamily="34" charset="0"/>
                <a:cs typeface="Times New Roman" panose="02020603050405020304" pitchFamily="18" charset="0"/>
              </a:rPr>
              <a:t>Documents to upload into QAPI </a:t>
            </a:r>
          </a:p>
          <a:p>
            <a:pPr marL="342900" marR="0" lvl="0" indent="-342900">
              <a:lnSpc>
                <a:spcPct val="107000"/>
              </a:lnSpc>
              <a:spcBef>
                <a:spcPts val="0"/>
              </a:spcBef>
              <a:spcAft>
                <a:spcPts val="0"/>
              </a:spcAft>
              <a:buFont typeface="Arial" panose="020B0604020202020204" pitchFamily="34" charset="0"/>
              <a:buChar char="•"/>
            </a:pPr>
            <a:r>
              <a:rPr lang="en-US" sz="2800" dirty="0">
                <a:effectLst/>
                <a:latin typeface="Grotesque Light" panose="020B0304020202020204" pitchFamily="34" charset="0"/>
                <a:ea typeface="Calibri" panose="020F0502020204030204" pitchFamily="34" charset="0"/>
                <a:cs typeface="Times New Roman" panose="02020603050405020304" pitchFamily="18" charset="0"/>
              </a:rPr>
              <a:t>Facilitating QAPI Meetings</a:t>
            </a:r>
          </a:p>
          <a:p>
            <a:endParaRPr lang="en-US" dirty="0"/>
          </a:p>
        </p:txBody>
      </p:sp>
      <p:sp>
        <p:nvSpPr>
          <p:cNvPr id="3" name="Text Placeholder 2">
            <a:extLst>
              <a:ext uri="{FF2B5EF4-FFF2-40B4-BE49-F238E27FC236}">
                <a16:creationId xmlns:a16="http://schemas.microsoft.com/office/drawing/2014/main" id="{6A720182-FB8E-77F3-C852-6BCDDBB39AB9}"/>
              </a:ext>
            </a:extLst>
          </p:cNvPr>
          <p:cNvSpPr>
            <a:spLocks noGrp="1"/>
          </p:cNvSpPr>
          <p:nvPr>
            <p:ph type="body" sz="quarter" idx="13"/>
          </p:nvPr>
        </p:nvSpPr>
        <p:spPr/>
        <p:txBody>
          <a:bodyPr/>
          <a:lstStyle/>
          <a:p>
            <a:r>
              <a:rPr lang="en-US" dirty="0"/>
              <a:t>Objectives:</a:t>
            </a:r>
          </a:p>
        </p:txBody>
      </p:sp>
    </p:spTree>
    <p:extLst>
      <p:ext uri="{BB962C8B-B14F-4D97-AF65-F5344CB8AC3E}">
        <p14:creationId xmlns:p14="http://schemas.microsoft.com/office/powerpoint/2010/main" val="2666785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a:extLst>
              <a:ext uri="{FF2B5EF4-FFF2-40B4-BE49-F238E27FC236}">
                <a16:creationId xmlns:a16="http://schemas.microsoft.com/office/drawing/2014/main" id="{9222DCA0-9EB3-E14A-B995-CF2EAB0BD408}"/>
              </a:ext>
            </a:extLst>
          </p:cNvPr>
          <p:cNvSpPr>
            <a:spLocks noGrp="1"/>
          </p:cNvSpPr>
          <p:nvPr>
            <p:ph type="body" sz="quarter" idx="13"/>
          </p:nvPr>
        </p:nvSpPr>
        <p:spPr/>
        <p:txBody>
          <a:bodyPr/>
          <a:lstStyle/>
          <a:p>
            <a:r>
              <a:rPr lang="en-US" dirty="0"/>
              <a:t>What is QAPI?</a:t>
            </a:r>
          </a:p>
        </p:txBody>
      </p:sp>
      <p:sp>
        <p:nvSpPr>
          <p:cNvPr id="2" name="TextBox 1">
            <a:extLst>
              <a:ext uri="{FF2B5EF4-FFF2-40B4-BE49-F238E27FC236}">
                <a16:creationId xmlns:a16="http://schemas.microsoft.com/office/drawing/2014/main" id="{DD7FB633-4B1D-0AF0-E6BF-95688D8447A5}"/>
              </a:ext>
            </a:extLst>
          </p:cNvPr>
          <p:cNvSpPr txBox="1"/>
          <p:nvPr/>
        </p:nvSpPr>
        <p:spPr>
          <a:xfrm>
            <a:off x="254795" y="1282148"/>
            <a:ext cx="8620848" cy="3785652"/>
          </a:xfrm>
          <a:prstGeom prst="rect">
            <a:avLst/>
          </a:prstGeom>
          <a:noFill/>
        </p:spPr>
        <p:txBody>
          <a:bodyPr wrap="square" rtlCol="0">
            <a:spAutoFit/>
          </a:bodyPr>
          <a:lstStyle/>
          <a:p>
            <a:pPr marL="342900" indent="-342900">
              <a:buFont typeface="Arial" panose="020B0604020202020204" pitchFamily="34" charset="0"/>
              <a:buChar char="•"/>
            </a:pPr>
            <a:r>
              <a:rPr lang="en-US" dirty="0">
                <a:latin typeface="Grotesque Light" panose="020B0304020202020204" pitchFamily="34" charset="0"/>
              </a:rPr>
              <a:t>A data-driven forum to track quality outcomes and assess for improvement opportunities. </a:t>
            </a:r>
          </a:p>
          <a:p>
            <a:pPr marL="342900" indent="-342900">
              <a:buFont typeface="Arial" panose="020B0604020202020204" pitchFamily="34" charset="0"/>
              <a:buChar char="•"/>
            </a:pPr>
            <a:endParaRPr lang="en-US" dirty="0">
              <a:latin typeface="Grotesque Light" panose="020B0304020202020204" pitchFamily="34" charset="0"/>
            </a:endParaRPr>
          </a:p>
          <a:p>
            <a:pPr marL="800100" lvl="1" indent="-342900">
              <a:buFont typeface="Arial" panose="020B0604020202020204" pitchFamily="34" charset="0"/>
              <a:buChar char="•"/>
            </a:pPr>
            <a:r>
              <a:rPr lang="en-US" dirty="0">
                <a:latin typeface="Grotesque Light" panose="020B0304020202020204" pitchFamily="34" charset="0"/>
              </a:rPr>
              <a:t>Review patient outcomes and compliance trends.</a:t>
            </a:r>
          </a:p>
          <a:p>
            <a:pPr marL="800100" lvl="1" indent="-342900">
              <a:buFont typeface="Arial" panose="020B0604020202020204" pitchFamily="34" charset="0"/>
              <a:buChar char="•"/>
            </a:pPr>
            <a:endParaRPr lang="en-US" dirty="0">
              <a:latin typeface="Grotesque Light" panose="020B0304020202020204" pitchFamily="34" charset="0"/>
            </a:endParaRPr>
          </a:p>
          <a:p>
            <a:pPr marL="800100" lvl="1" indent="-342900">
              <a:buFont typeface="Arial" panose="020B0604020202020204" pitchFamily="34" charset="0"/>
              <a:buChar char="•"/>
            </a:pPr>
            <a:r>
              <a:rPr lang="en-US" dirty="0">
                <a:latin typeface="Grotesque Light" panose="020B0304020202020204" pitchFamily="34" charset="0"/>
              </a:rPr>
              <a:t>Identify root-cause and draft action plans for implementation.</a:t>
            </a:r>
          </a:p>
          <a:p>
            <a:pPr lvl="1"/>
            <a:endParaRPr lang="en-US" dirty="0">
              <a:latin typeface="Grotesque Light" panose="020B0304020202020204" pitchFamily="34" charset="0"/>
            </a:endParaRPr>
          </a:p>
          <a:p>
            <a:pPr marL="800100" lvl="1" indent="-342900">
              <a:buFont typeface="Arial" panose="020B0604020202020204" pitchFamily="34" charset="0"/>
              <a:buChar char="•"/>
            </a:pPr>
            <a:r>
              <a:rPr lang="en-US" dirty="0">
                <a:latin typeface="Grotesque Light" panose="020B0304020202020204" pitchFamily="34" charset="0"/>
              </a:rPr>
              <a:t>Requires interdisciplinary team member participation</a:t>
            </a:r>
          </a:p>
          <a:p>
            <a:pPr marL="1257300" lvl="2" indent="-342900">
              <a:buFont typeface="Arial" panose="020B0604020202020204" pitchFamily="34" charset="0"/>
              <a:buChar char="•"/>
            </a:pPr>
            <a:r>
              <a:rPr lang="en-US" dirty="0">
                <a:latin typeface="Grotesque Light" panose="020B0304020202020204" pitchFamily="34" charset="0"/>
              </a:rPr>
              <a:t>RN, MSW, MD, RD</a:t>
            </a:r>
          </a:p>
        </p:txBody>
      </p:sp>
      <p:pic>
        <p:nvPicPr>
          <p:cNvPr id="4" name="Picture 3">
            <a:extLst>
              <a:ext uri="{FF2B5EF4-FFF2-40B4-BE49-F238E27FC236}">
                <a16:creationId xmlns:a16="http://schemas.microsoft.com/office/drawing/2014/main" id="{94AD9D50-A256-21E5-27DB-184B93A0EA4F}"/>
              </a:ext>
            </a:extLst>
          </p:cNvPr>
          <p:cNvPicPr>
            <a:picLocks noChangeAspect="1"/>
          </p:cNvPicPr>
          <p:nvPr/>
        </p:nvPicPr>
        <p:blipFill>
          <a:blip r:embed="rId3"/>
          <a:stretch>
            <a:fillRect/>
          </a:stretch>
        </p:blipFill>
        <p:spPr>
          <a:xfrm>
            <a:off x="6535906" y="5833810"/>
            <a:ext cx="2195126" cy="709536"/>
          </a:xfrm>
          <a:prstGeom prst="rect">
            <a:avLst/>
          </a:prstGeom>
        </p:spPr>
      </p:pic>
    </p:spTree>
    <p:extLst>
      <p:ext uri="{BB962C8B-B14F-4D97-AF65-F5344CB8AC3E}">
        <p14:creationId xmlns:p14="http://schemas.microsoft.com/office/powerpoint/2010/main" val="4195663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7A4080-8BBF-03A4-29E6-91EFC778E0F7}"/>
              </a:ext>
            </a:extLst>
          </p:cNvPr>
          <p:cNvSpPr>
            <a:spLocks noGrp="1"/>
          </p:cNvSpPr>
          <p:nvPr>
            <p:ph type="body" sz="quarter" idx="13"/>
          </p:nvPr>
        </p:nvSpPr>
        <p:spPr/>
        <p:txBody>
          <a:bodyPr/>
          <a:lstStyle/>
          <a:p>
            <a:r>
              <a:rPr lang="en-US" dirty="0"/>
              <a:t>Quality Measure Assessment Tool (MAT)</a:t>
            </a:r>
          </a:p>
        </p:txBody>
      </p:sp>
      <p:pic>
        <p:nvPicPr>
          <p:cNvPr id="5" name="Picture 4">
            <a:extLst>
              <a:ext uri="{FF2B5EF4-FFF2-40B4-BE49-F238E27FC236}">
                <a16:creationId xmlns:a16="http://schemas.microsoft.com/office/drawing/2014/main" id="{7FCD5A54-F34D-70C5-38C9-9FD4CB601643}"/>
              </a:ext>
            </a:extLst>
          </p:cNvPr>
          <p:cNvPicPr>
            <a:picLocks noChangeAspect="1"/>
          </p:cNvPicPr>
          <p:nvPr/>
        </p:nvPicPr>
        <p:blipFill>
          <a:blip r:embed="rId3"/>
          <a:stretch>
            <a:fillRect/>
          </a:stretch>
        </p:blipFill>
        <p:spPr>
          <a:xfrm>
            <a:off x="100993" y="1113183"/>
            <a:ext cx="8942014" cy="4273825"/>
          </a:xfrm>
          <a:prstGeom prst="rect">
            <a:avLst/>
          </a:prstGeom>
        </p:spPr>
      </p:pic>
    </p:spTree>
    <p:extLst>
      <p:ext uri="{BB962C8B-B14F-4D97-AF65-F5344CB8AC3E}">
        <p14:creationId xmlns:p14="http://schemas.microsoft.com/office/powerpoint/2010/main" val="2770083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D3939A-2B21-D882-D52B-E3D026D501AD}"/>
              </a:ext>
            </a:extLst>
          </p:cNvPr>
          <p:cNvSpPr>
            <a:spLocks noGrp="1"/>
          </p:cNvSpPr>
          <p:nvPr>
            <p:ph type="body" sz="quarter" idx="14"/>
          </p:nvPr>
        </p:nvSpPr>
        <p:spPr/>
        <p:txBody>
          <a:bodyPr/>
          <a:lstStyle/>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p:txBody>
      </p:sp>
      <p:sp>
        <p:nvSpPr>
          <p:cNvPr id="3" name="Text Placeholder 2">
            <a:extLst>
              <a:ext uri="{FF2B5EF4-FFF2-40B4-BE49-F238E27FC236}">
                <a16:creationId xmlns:a16="http://schemas.microsoft.com/office/drawing/2014/main" id="{C75D0F38-DAB9-8EB2-BB28-B1D2F2A71F98}"/>
              </a:ext>
            </a:extLst>
          </p:cNvPr>
          <p:cNvSpPr>
            <a:spLocks noGrp="1"/>
          </p:cNvSpPr>
          <p:nvPr>
            <p:ph type="body" sz="quarter" idx="13"/>
          </p:nvPr>
        </p:nvSpPr>
        <p:spPr/>
        <p:txBody>
          <a:bodyPr/>
          <a:lstStyle/>
          <a:p>
            <a:r>
              <a:rPr lang="en-US" dirty="0"/>
              <a:t>Accessing the QAPI Dashboard</a:t>
            </a:r>
          </a:p>
        </p:txBody>
      </p:sp>
      <p:pic>
        <p:nvPicPr>
          <p:cNvPr id="5" name="Picture 4">
            <a:extLst>
              <a:ext uri="{FF2B5EF4-FFF2-40B4-BE49-F238E27FC236}">
                <a16:creationId xmlns:a16="http://schemas.microsoft.com/office/drawing/2014/main" id="{0391F24B-440F-8AB0-C218-02F10C1A65DD}"/>
              </a:ext>
            </a:extLst>
          </p:cNvPr>
          <p:cNvPicPr>
            <a:picLocks noChangeAspect="1"/>
          </p:cNvPicPr>
          <p:nvPr/>
        </p:nvPicPr>
        <p:blipFill>
          <a:blip r:embed="rId3"/>
          <a:stretch>
            <a:fillRect/>
          </a:stretch>
        </p:blipFill>
        <p:spPr>
          <a:xfrm>
            <a:off x="3362463" y="1339848"/>
            <a:ext cx="2372642" cy="2067338"/>
          </a:xfrm>
          <a:prstGeom prst="rect">
            <a:avLst/>
          </a:prstGeom>
        </p:spPr>
      </p:pic>
      <p:pic>
        <p:nvPicPr>
          <p:cNvPr id="7" name="Picture 6">
            <a:extLst>
              <a:ext uri="{FF2B5EF4-FFF2-40B4-BE49-F238E27FC236}">
                <a16:creationId xmlns:a16="http://schemas.microsoft.com/office/drawing/2014/main" id="{9C8C3EA6-4A6D-68D4-6323-8117733E0476}"/>
              </a:ext>
            </a:extLst>
          </p:cNvPr>
          <p:cNvPicPr>
            <a:picLocks noChangeAspect="1"/>
          </p:cNvPicPr>
          <p:nvPr/>
        </p:nvPicPr>
        <p:blipFill>
          <a:blip r:embed="rId4"/>
          <a:stretch>
            <a:fillRect/>
          </a:stretch>
        </p:blipFill>
        <p:spPr>
          <a:xfrm>
            <a:off x="6537401" y="1339848"/>
            <a:ext cx="2305372" cy="1924319"/>
          </a:xfrm>
          <a:prstGeom prst="rect">
            <a:avLst/>
          </a:prstGeom>
        </p:spPr>
      </p:pic>
      <p:pic>
        <p:nvPicPr>
          <p:cNvPr id="9" name="Picture 8">
            <a:extLst>
              <a:ext uri="{FF2B5EF4-FFF2-40B4-BE49-F238E27FC236}">
                <a16:creationId xmlns:a16="http://schemas.microsoft.com/office/drawing/2014/main" id="{E037AC81-40E0-BDD5-BB55-F525726F7E8D}"/>
              </a:ext>
            </a:extLst>
          </p:cNvPr>
          <p:cNvPicPr>
            <a:picLocks noChangeAspect="1"/>
          </p:cNvPicPr>
          <p:nvPr/>
        </p:nvPicPr>
        <p:blipFill>
          <a:blip r:embed="rId5"/>
          <a:stretch>
            <a:fillRect/>
          </a:stretch>
        </p:blipFill>
        <p:spPr>
          <a:xfrm>
            <a:off x="4946402" y="4276482"/>
            <a:ext cx="3802851" cy="1147707"/>
          </a:xfrm>
          <a:prstGeom prst="rect">
            <a:avLst/>
          </a:prstGeom>
        </p:spPr>
      </p:pic>
      <p:pic>
        <p:nvPicPr>
          <p:cNvPr id="11" name="Picture 10">
            <a:extLst>
              <a:ext uri="{FF2B5EF4-FFF2-40B4-BE49-F238E27FC236}">
                <a16:creationId xmlns:a16="http://schemas.microsoft.com/office/drawing/2014/main" id="{BA56533A-F111-B0AA-1DB5-17E43F437C7C}"/>
              </a:ext>
            </a:extLst>
          </p:cNvPr>
          <p:cNvPicPr>
            <a:picLocks noChangeAspect="1"/>
          </p:cNvPicPr>
          <p:nvPr/>
        </p:nvPicPr>
        <p:blipFill>
          <a:blip r:embed="rId6"/>
          <a:stretch>
            <a:fillRect/>
          </a:stretch>
        </p:blipFill>
        <p:spPr>
          <a:xfrm>
            <a:off x="254794" y="1339848"/>
            <a:ext cx="2326185" cy="1825784"/>
          </a:xfrm>
          <a:prstGeom prst="rect">
            <a:avLst/>
          </a:prstGeom>
        </p:spPr>
      </p:pic>
      <p:pic>
        <p:nvPicPr>
          <p:cNvPr id="13" name="Picture 12">
            <a:extLst>
              <a:ext uri="{FF2B5EF4-FFF2-40B4-BE49-F238E27FC236}">
                <a16:creationId xmlns:a16="http://schemas.microsoft.com/office/drawing/2014/main" id="{E4EEDE0F-DD1F-20CB-7F23-4FDA835F55B7}"/>
              </a:ext>
            </a:extLst>
          </p:cNvPr>
          <p:cNvPicPr>
            <a:picLocks noChangeAspect="1"/>
          </p:cNvPicPr>
          <p:nvPr/>
        </p:nvPicPr>
        <p:blipFill>
          <a:blip r:embed="rId7"/>
          <a:stretch>
            <a:fillRect/>
          </a:stretch>
        </p:blipFill>
        <p:spPr>
          <a:xfrm>
            <a:off x="1238293" y="3873887"/>
            <a:ext cx="2333951" cy="1952898"/>
          </a:xfrm>
          <a:prstGeom prst="rect">
            <a:avLst/>
          </a:prstGeom>
        </p:spPr>
      </p:pic>
      <p:sp>
        <p:nvSpPr>
          <p:cNvPr id="14" name="Arrow: Right 13">
            <a:extLst>
              <a:ext uri="{FF2B5EF4-FFF2-40B4-BE49-F238E27FC236}">
                <a16:creationId xmlns:a16="http://schemas.microsoft.com/office/drawing/2014/main" id="{A3547B9B-7731-6DE9-4939-5C3FDE5D2634}"/>
              </a:ext>
            </a:extLst>
          </p:cNvPr>
          <p:cNvSpPr/>
          <p:nvPr/>
        </p:nvSpPr>
        <p:spPr>
          <a:xfrm>
            <a:off x="2720256" y="2081204"/>
            <a:ext cx="439587" cy="3577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93CEDEBA-CC6C-3DF2-2CEA-EFAAE4E25CF6}"/>
              </a:ext>
            </a:extLst>
          </p:cNvPr>
          <p:cNvSpPr/>
          <p:nvPr/>
        </p:nvSpPr>
        <p:spPr>
          <a:xfrm>
            <a:off x="5958537" y="2073883"/>
            <a:ext cx="439587" cy="3577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0EF721C5-4CA5-8E79-FAF8-EC1E9D86BC00}"/>
              </a:ext>
            </a:extLst>
          </p:cNvPr>
          <p:cNvSpPr/>
          <p:nvPr/>
        </p:nvSpPr>
        <p:spPr>
          <a:xfrm rot="5400000">
            <a:off x="7331456" y="3859288"/>
            <a:ext cx="439587" cy="3577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Right 16">
            <a:extLst>
              <a:ext uri="{FF2B5EF4-FFF2-40B4-BE49-F238E27FC236}">
                <a16:creationId xmlns:a16="http://schemas.microsoft.com/office/drawing/2014/main" id="{B6632099-2D8D-5E8F-3466-4418DB27DDC8}"/>
              </a:ext>
            </a:extLst>
          </p:cNvPr>
          <p:cNvSpPr/>
          <p:nvPr/>
        </p:nvSpPr>
        <p:spPr>
          <a:xfrm rot="10800000">
            <a:off x="4037595" y="4492621"/>
            <a:ext cx="439587" cy="3577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121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483A061-80D1-C4B2-F9DD-F322122F89A7}"/>
              </a:ext>
            </a:extLst>
          </p:cNvPr>
          <p:cNvSpPr>
            <a:spLocks noGrp="1"/>
          </p:cNvSpPr>
          <p:nvPr>
            <p:ph type="body" sz="quarter" idx="13"/>
          </p:nvPr>
        </p:nvSpPr>
        <p:spPr/>
        <p:txBody>
          <a:bodyPr/>
          <a:lstStyle/>
          <a:p>
            <a:r>
              <a:rPr lang="en-US" dirty="0"/>
              <a:t>QAPI Dashboard</a:t>
            </a:r>
          </a:p>
        </p:txBody>
      </p:sp>
      <p:pic>
        <p:nvPicPr>
          <p:cNvPr id="11" name="Picture 10">
            <a:extLst>
              <a:ext uri="{FF2B5EF4-FFF2-40B4-BE49-F238E27FC236}">
                <a16:creationId xmlns:a16="http://schemas.microsoft.com/office/drawing/2014/main" id="{51428D55-134E-4289-E853-4014E0589AD4}"/>
              </a:ext>
            </a:extLst>
          </p:cNvPr>
          <p:cNvPicPr>
            <a:picLocks noChangeAspect="1"/>
          </p:cNvPicPr>
          <p:nvPr/>
        </p:nvPicPr>
        <p:blipFill>
          <a:blip r:embed="rId3"/>
          <a:stretch>
            <a:fillRect/>
          </a:stretch>
        </p:blipFill>
        <p:spPr>
          <a:xfrm>
            <a:off x="437321" y="1165955"/>
            <a:ext cx="8090453" cy="5386557"/>
          </a:xfrm>
          <a:prstGeom prst="rect">
            <a:avLst/>
          </a:prstGeom>
        </p:spPr>
      </p:pic>
    </p:spTree>
    <p:extLst>
      <p:ext uri="{BB962C8B-B14F-4D97-AF65-F5344CB8AC3E}">
        <p14:creationId xmlns:p14="http://schemas.microsoft.com/office/powerpoint/2010/main" val="1425174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8F78029-CDEE-BD4D-523A-4DBB922E0CFC}"/>
              </a:ext>
            </a:extLst>
          </p:cNvPr>
          <p:cNvSpPr>
            <a:spLocks noGrp="1"/>
          </p:cNvSpPr>
          <p:nvPr>
            <p:ph type="body" sz="quarter" idx="13"/>
          </p:nvPr>
        </p:nvSpPr>
        <p:spPr/>
        <p:txBody>
          <a:bodyPr/>
          <a:lstStyle/>
          <a:p>
            <a:r>
              <a:rPr lang="en-US" dirty="0"/>
              <a:t>QAPI Dashboard</a:t>
            </a:r>
          </a:p>
        </p:txBody>
      </p:sp>
      <p:pic>
        <p:nvPicPr>
          <p:cNvPr id="17" name="Picture 16">
            <a:extLst>
              <a:ext uri="{FF2B5EF4-FFF2-40B4-BE49-F238E27FC236}">
                <a16:creationId xmlns:a16="http://schemas.microsoft.com/office/drawing/2014/main" id="{067129B4-D796-EF8E-C266-6C20EC4BD6FF}"/>
              </a:ext>
            </a:extLst>
          </p:cNvPr>
          <p:cNvPicPr>
            <a:picLocks noChangeAspect="1"/>
          </p:cNvPicPr>
          <p:nvPr/>
        </p:nvPicPr>
        <p:blipFill>
          <a:blip r:embed="rId3"/>
          <a:stretch>
            <a:fillRect/>
          </a:stretch>
        </p:blipFill>
        <p:spPr>
          <a:xfrm>
            <a:off x="254795" y="4096587"/>
            <a:ext cx="8534986" cy="2286000"/>
          </a:xfrm>
          <a:prstGeom prst="rect">
            <a:avLst/>
          </a:prstGeom>
        </p:spPr>
      </p:pic>
      <p:pic>
        <p:nvPicPr>
          <p:cNvPr id="19" name="Picture 18">
            <a:extLst>
              <a:ext uri="{FF2B5EF4-FFF2-40B4-BE49-F238E27FC236}">
                <a16:creationId xmlns:a16="http://schemas.microsoft.com/office/drawing/2014/main" id="{DC69F7BC-702C-44D1-0154-8F267E10F1C5}"/>
              </a:ext>
            </a:extLst>
          </p:cNvPr>
          <p:cNvPicPr>
            <a:picLocks noChangeAspect="1"/>
          </p:cNvPicPr>
          <p:nvPr/>
        </p:nvPicPr>
        <p:blipFill>
          <a:blip r:embed="rId4"/>
          <a:stretch>
            <a:fillRect/>
          </a:stretch>
        </p:blipFill>
        <p:spPr>
          <a:xfrm>
            <a:off x="173375" y="1261056"/>
            <a:ext cx="8620812" cy="2286000"/>
          </a:xfrm>
          <a:prstGeom prst="rect">
            <a:avLst/>
          </a:prstGeom>
        </p:spPr>
      </p:pic>
    </p:spTree>
    <p:extLst>
      <p:ext uri="{BB962C8B-B14F-4D97-AF65-F5344CB8AC3E}">
        <p14:creationId xmlns:p14="http://schemas.microsoft.com/office/powerpoint/2010/main" val="132632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8A26435-F109-6431-A580-B78FB6D01E14}"/>
              </a:ext>
            </a:extLst>
          </p:cNvPr>
          <p:cNvSpPr>
            <a:spLocks noGrp="1"/>
          </p:cNvSpPr>
          <p:nvPr>
            <p:ph type="body" sz="quarter" idx="14"/>
          </p:nvPr>
        </p:nvSpPr>
        <p:spPr/>
        <p:txBody>
          <a:bodyPr/>
          <a:lstStyle/>
          <a:p>
            <a:pPr lvl="2" indent="0">
              <a:buNone/>
            </a:pPr>
            <a:endParaRPr lang="en-US" sz="1600" b="1" u="sng" dirty="0"/>
          </a:p>
          <a:p>
            <a:pPr lvl="2" indent="0">
              <a:buNone/>
            </a:pPr>
            <a:r>
              <a:rPr lang="en-US" sz="1600" b="1" u="sng" dirty="0"/>
              <a:t>CVCs &gt; 90 days</a:t>
            </a:r>
          </a:p>
          <a:p>
            <a:pPr marL="1142983" lvl="3" indent="-457200"/>
            <a:r>
              <a:rPr lang="en-US" sz="1600" dirty="0"/>
              <a:t>If patient has been on dialysis &gt; 90 days and primarily using a CVC</a:t>
            </a:r>
          </a:p>
          <a:p>
            <a:pPr marL="1142983" lvl="3" indent="-457200"/>
            <a:r>
              <a:rPr lang="en-US" sz="1600" dirty="0"/>
              <a:t>If patient has been on dialysis &gt; 90 days, has a functioning secondary access; HOWEVER, used the CVC on the last </a:t>
            </a:r>
            <a:r>
              <a:rPr lang="en-US" sz="1600" dirty="0" err="1"/>
              <a:t>tx</a:t>
            </a:r>
            <a:r>
              <a:rPr lang="en-US" sz="1600" dirty="0"/>
              <a:t> of the month.</a:t>
            </a:r>
          </a:p>
          <a:p>
            <a:pPr marL="1142983" lvl="3" indent="-457200"/>
            <a:endParaRPr lang="en-US" sz="1600" dirty="0"/>
          </a:p>
          <a:p>
            <a:pPr lvl="2" indent="0">
              <a:buNone/>
            </a:pPr>
            <a:r>
              <a:rPr lang="en-US" sz="1600" b="1" u="sng" dirty="0"/>
              <a:t>Hgb &lt; 10</a:t>
            </a:r>
          </a:p>
          <a:p>
            <a:pPr marL="628642" lvl="2"/>
            <a:r>
              <a:rPr lang="en-US" sz="1750" dirty="0"/>
              <a:t>Hgb result on 3/8 is 10.5.  Redraw on 3/30 Hgb is 9.8.  </a:t>
            </a:r>
          </a:p>
          <a:p>
            <a:pPr marL="628642" lvl="2"/>
            <a:r>
              <a:rPr lang="en-US" sz="1750" dirty="0"/>
              <a:t>QAPI captures the last known lab, access used, etc. at the end of month.</a:t>
            </a:r>
          </a:p>
        </p:txBody>
      </p:sp>
      <p:sp>
        <p:nvSpPr>
          <p:cNvPr id="3" name="Text Placeholder 2">
            <a:extLst>
              <a:ext uri="{FF2B5EF4-FFF2-40B4-BE49-F238E27FC236}">
                <a16:creationId xmlns:a16="http://schemas.microsoft.com/office/drawing/2014/main" id="{26B4A9C0-BC60-05FA-CF3A-4FB1E7459490}"/>
              </a:ext>
            </a:extLst>
          </p:cNvPr>
          <p:cNvSpPr>
            <a:spLocks noGrp="1"/>
          </p:cNvSpPr>
          <p:nvPr>
            <p:ph type="body" sz="quarter" idx="13"/>
          </p:nvPr>
        </p:nvSpPr>
        <p:spPr/>
        <p:txBody>
          <a:bodyPr>
            <a:normAutofit/>
          </a:bodyPr>
          <a:lstStyle/>
          <a:p>
            <a:r>
              <a:rPr lang="en-US" dirty="0"/>
              <a:t>Quality Outcomes </a:t>
            </a:r>
          </a:p>
        </p:txBody>
      </p:sp>
    </p:spTree>
    <p:extLst>
      <p:ext uri="{BB962C8B-B14F-4D97-AF65-F5344CB8AC3E}">
        <p14:creationId xmlns:p14="http://schemas.microsoft.com/office/powerpoint/2010/main" val="685911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35EA4E9-964D-6BB0-508B-715A38C1583E}"/>
              </a:ext>
            </a:extLst>
          </p:cNvPr>
          <p:cNvSpPr>
            <a:spLocks noGrp="1"/>
          </p:cNvSpPr>
          <p:nvPr>
            <p:ph type="body" sz="quarter" idx="14"/>
          </p:nvPr>
        </p:nvSpPr>
        <p:spPr/>
        <p:txBody>
          <a:bodyPr/>
          <a:lstStyle/>
          <a:p>
            <a:r>
              <a:rPr lang="en-US" b="1" dirty="0"/>
              <a:t>Immunizations</a:t>
            </a:r>
            <a:r>
              <a:rPr lang="en-US" dirty="0"/>
              <a:t>:</a:t>
            </a:r>
          </a:p>
          <a:p>
            <a:pPr lvl="2"/>
            <a:r>
              <a:rPr lang="en-US" sz="1800" dirty="0"/>
              <a:t>Influenza:  Vaccine administered during September 17, 2022- March 31, 2023.</a:t>
            </a:r>
          </a:p>
          <a:p>
            <a:pPr lvl="2"/>
            <a:endParaRPr lang="en-US" sz="1800" dirty="0"/>
          </a:p>
          <a:p>
            <a:pPr lvl="2"/>
            <a:r>
              <a:rPr lang="en-US" sz="1800" dirty="0"/>
              <a:t>Pneumonia:  </a:t>
            </a:r>
          </a:p>
          <a:p>
            <a:pPr lvl="3"/>
            <a:r>
              <a:rPr lang="en-US" sz="1650" dirty="0"/>
              <a:t>PCV 20 only one dose; or</a:t>
            </a:r>
          </a:p>
          <a:p>
            <a:pPr lvl="3"/>
            <a:r>
              <a:rPr lang="en-US" sz="1650" dirty="0"/>
              <a:t>PPSV 23 within last 5 years; or</a:t>
            </a:r>
          </a:p>
          <a:p>
            <a:pPr lvl="3"/>
            <a:r>
              <a:rPr lang="en-US" sz="1650" dirty="0"/>
              <a:t>PPSV 23 one dose if &gt; 65 YO</a:t>
            </a:r>
          </a:p>
          <a:p>
            <a:pPr marL="57142" lvl="2" indent="0">
              <a:buNone/>
            </a:pPr>
            <a:endParaRPr lang="en-US" sz="1800" dirty="0"/>
          </a:p>
          <a:p>
            <a:pPr lvl="2"/>
            <a:r>
              <a:rPr lang="en-US" sz="1800" dirty="0"/>
              <a:t>Hepatitis B:  Hep B Vaccination </a:t>
            </a:r>
            <a:r>
              <a:rPr lang="en-US" sz="1800" u="sng" dirty="0"/>
              <a:t>or</a:t>
            </a:r>
            <a:r>
              <a:rPr lang="en-US" sz="1800" dirty="0"/>
              <a:t> </a:t>
            </a:r>
            <a:r>
              <a:rPr lang="en-US" sz="1800" dirty="0" err="1"/>
              <a:t>HBsAb</a:t>
            </a:r>
            <a:r>
              <a:rPr lang="en-US" sz="1800" dirty="0"/>
              <a:t> </a:t>
            </a:r>
            <a:r>
              <a:rPr lang="en-US" sz="1800" u="sng" dirty="0"/>
              <a:t>&gt;</a:t>
            </a:r>
            <a:r>
              <a:rPr lang="en-US" sz="1800" dirty="0"/>
              <a:t> 10 </a:t>
            </a:r>
            <a:r>
              <a:rPr lang="en-US" sz="1800" dirty="0" err="1"/>
              <a:t>mIUs</a:t>
            </a:r>
            <a:endParaRPr lang="en-US" sz="1800" dirty="0"/>
          </a:p>
          <a:p>
            <a:pPr lvl="2"/>
            <a:endParaRPr lang="en-US" sz="1800" dirty="0"/>
          </a:p>
          <a:p>
            <a:pPr lvl="2"/>
            <a:r>
              <a:rPr lang="en-US" sz="1800" dirty="0"/>
              <a:t>Patients who refuse immunizations will still be incorporated into your Quality outcomes.</a:t>
            </a:r>
          </a:p>
          <a:p>
            <a:pPr lvl="2"/>
            <a:endParaRPr lang="en-US" dirty="0"/>
          </a:p>
        </p:txBody>
      </p:sp>
      <p:sp>
        <p:nvSpPr>
          <p:cNvPr id="3" name="Text Placeholder 2">
            <a:extLst>
              <a:ext uri="{FF2B5EF4-FFF2-40B4-BE49-F238E27FC236}">
                <a16:creationId xmlns:a16="http://schemas.microsoft.com/office/drawing/2014/main" id="{AC8C26EB-9715-4F3A-3D22-AC11F6CE1C7D}"/>
              </a:ext>
            </a:extLst>
          </p:cNvPr>
          <p:cNvSpPr>
            <a:spLocks noGrp="1"/>
          </p:cNvSpPr>
          <p:nvPr>
            <p:ph type="body" sz="quarter" idx="13"/>
          </p:nvPr>
        </p:nvSpPr>
        <p:spPr/>
        <p:txBody>
          <a:bodyPr/>
          <a:lstStyle/>
          <a:p>
            <a:r>
              <a:rPr lang="en-US" dirty="0"/>
              <a:t>Quality Outcomes</a:t>
            </a:r>
          </a:p>
        </p:txBody>
      </p:sp>
    </p:spTree>
    <p:extLst>
      <p:ext uri="{BB962C8B-B14F-4D97-AF65-F5344CB8AC3E}">
        <p14:creationId xmlns:p14="http://schemas.microsoft.com/office/powerpoint/2010/main" val="2417070334"/>
      </p:ext>
    </p:extLst>
  </p:cSld>
  <p:clrMapOvr>
    <a:masterClrMapping/>
  </p:clrMapOvr>
</p:sld>
</file>

<file path=ppt/theme/theme1.xml><?xml version="1.0" encoding="utf-8"?>
<a:theme xmlns:a="http://schemas.openxmlformats.org/drawingml/2006/main" name="2022 Masters">
  <a:themeElements>
    <a:clrScheme name="NWKC 2022">
      <a:dk1>
        <a:srgbClr val="000000"/>
      </a:dk1>
      <a:lt1>
        <a:srgbClr val="FFFFFF"/>
      </a:lt1>
      <a:dk2>
        <a:srgbClr val="44546A"/>
      </a:dk2>
      <a:lt2>
        <a:srgbClr val="E7E6E6"/>
      </a:lt2>
      <a:accent1>
        <a:srgbClr val="36C3A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BF182BEF8F93C48BA24624D2AE54434" ma:contentTypeVersion="10" ma:contentTypeDescription="Create a new document." ma:contentTypeScope="" ma:versionID="3e49f84b4324b463d7b2d661f1c42b22">
  <xsd:schema xmlns:xsd="http://www.w3.org/2001/XMLSchema" xmlns:xs="http://www.w3.org/2001/XMLSchema" xmlns:p="http://schemas.microsoft.com/office/2006/metadata/properties" xmlns:ns3="79aba34c-02b0-4bae-9938-713cdeae6c97" targetNamespace="http://schemas.microsoft.com/office/2006/metadata/properties" ma:root="true" ma:fieldsID="610a7cf0af39bdf9cbd6c63273d1113f" ns3:_="">
    <xsd:import namespace="79aba34c-02b0-4bae-9938-713cdeae6c9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aba34c-02b0-4bae-9938-713cdeae6c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87AF4D-ED5A-4244-9C73-0B3789281A93}">
  <ds:schemaRefs>
    <ds:schemaRef ds:uri="http://schemas.microsoft.com/office/2006/documentManagement/types"/>
    <ds:schemaRef ds:uri="http://schemas.microsoft.com/office/infopath/2007/PartnerControls"/>
    <ds:schemaRef ds:uri="http://purl.org/dc/dcmitype/"/>
    <ds:schemaRef ds:uri="http://purl.org/dc/elements/1.1/"/>
    <ds:schemaRef ds:uri="http://schemas.microsoft.com/office/2006/metadata/properties"/>
    <ds:schemaRef ds:uri="http://purl.org/dc/terms/"/>
    <ds:schemaRef ds:uri="http://schemas.openxmlformats.org/package/2006/metadata/core-properties"/>
    <ds:schemaRef ds:uri="79aba34c-02b0-4bae-9938-713cdeae6c97"/>
    <ds:schemaRef ds:uri="http://www.w3.org/XML/1998/namespace"/>
  </ds:schemaRefs>
</ds:datastoreItem>
</file>

<file path=customXml/itemProps2.xml><?xml version="1.0" encoding="utf-8"?>
<ds:datastoreItem xmlns:ds="http://schemas.openxmlformats.org/officeDocument/2006/customXml" ds:itemID="{064E7835-4E4E-48F8-8990-48569735EC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aba34c-02b0-4bae-9938-713cdeae6c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C7F29B8-B477-4279-A0BC-F9F4544EA2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12733</TotalTime>
  <Words>1083</Words>
  <Application>Microsoft Office PowerPoint</Application>
  <PresentationFormat>On-screen Show (4:3)</PresentationFormat>
  <Paragraphs>145</Paragraphs>
  <Slides>17</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Grotesque Light</vt:lpstr>
      <vt:lpstr>Grotesque MT Std Light</vt:lpstr>
      <vt:lpstr>Noto Serif JP</vt:lpstr>
      <vt:lpstr>Open Sans</vt:lpstr>
      <vt:lpstr>Verdana</vt:lpstr>
      <vt:lpstr>2022 Masters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Priorities Review 2021</dc:title>
  <dc:creator>kc7949</dc:creator>
  <cp:lastModifiedBy>Krystle Harrington</cp:lastModifiedBy>
  <cp:revision>147</cp:revision>
  <cp:lastPrinted>2022-02-05T20:43:12Z</cp:lastPrinted>
  <dcterms:created xsi:type="dcterms:W3CDTF">2012-06-27T21:19:59Z</dcterms:created>
  <dcterms:modified xsi:type="dcterms:W3CDTF">2026-01-07T21:02:45Z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0x0101006BF182BEF8F93C48BA24624D2AE54434</vt:lpwstr>
  </property>
  <property fmtid="{D5CDD505-2E9C-101B-9397-08002B2CF9AE}" pid="3" name="SharedWithUsers">
    <vt:lpwstr>53;#Anne Jamieson;#135;#Heather Samarin (UX Consultant);#3;#Andrew Voorhies</vt:lpwstr>
  </property>
  <property fmtid="{D5CDD505-2E9C-101B-9397-08002B2CF9AE}" pid="4" name="ComplianceAssetId">
    <vt:lpwstr/>
  </property>
</Properties>
</file>