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2" r:id="rId3"/>
    <p:sldId id="258" r:id="rId4"/>
    <p:sldId id="259" r:id="rId5"/>
    <p:sldId id="260" r:id="rId6"/>
    <p:sldId id="261" r:id="rId7"/>
    <p:sldId id="257" r:id="rId8"/>
    <p:sldId id="267" r:id="rId9"/>
    <p:sldId id="268" r:id="rId10"/>
    <p:sldId id="269" r:id="rId11"/>
    <p:sldId id="263" r:id="rId12"/>
    <p:sldId id="266"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4" autoAdjust="0"/>
    <p:restoredTop sz="96667" autoAdjust="0"/>
  </p:normalViewPr>
  <p:slideViewPr>
    <p:cSldViewPr snapToGrid="0">
      <p:cViewPr varScale="1">
        <p:scale>
          <a:sx n="101" d="100"/>
          <a:sy n="101" d="100"/>
        </p:scale>
        <p:origin x="774" y="10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D1A940-5CCB-469E-BEB0-435BE25C8F77}" type="datetimeFigureOut">
              <a:rPr lang="en-US" smtClean="0"/>
              <a:t>4/25/2022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4AD054-C68B-4D2D-98C6-4DAAC6AE3616}" type="slidenum">
              <a:rPr lang="en-US" smtClean="0"/>
              <a:t>‹#›</a:t>
            </a:fld>
            <a:endParaRPr lang="en-US"/>
          </a:p>
        </p:txBody>
      </p:sp>
    </p:spTree>
    <p:extLst>
      <p:ext uri="{BB962C8B-B14F-4D97-AF65-F5344CB8AC3E}">
        <p14:creationId xmlns:p14="http://schemas.microsoft.com/office/powerpoint/2010/main" val="1533202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prevalence of bone aluminum deposition in renal osteodystrophy and its relation to the response to calcitriol therapy.</a:t>
            </a:r>
          </a:p>
          <a:p>
            <a:r>
              <a:rPr lang="en-US" dirty="0"/>
              <a:t>Ott SM, Maloney NA, Coburn JW, </a:t>
            </a:r>
            <a:r>
              <a:rPr lang="en-US" dirty="0" err="1"/>
              <a:t>Alfrey</a:t>
            </a:r>
            <a:r>
              <a:rPr lang="en-US" dirty="0"/>
              <a:t> AC, Sherrard DJ.</a:t>
            </a:r>
          </a:p>
          <a:p>
            <a:r>
              <a:rPr lang="en-US" dirty="0"/>
              <a:t>N </a:t>
            </a:r>
            <a:r>
              <a:rPr lang="en-US" dirty="0" err="1"/>
              <a:t>Engl</a:t>
            </a:r>
            <a:r>
              <a:rPr lang="en-US" dirty="0"/>
              <a:t> J Med. 1982 Sep 16;307(12):709-13. </a:t>
            </a:r>
            <a:r>
              <a:rPr lang="en-US" dirty="0" err="1"/>
              <a:t>doi</a:t>
            </a:r>
            <a:r>
              <a:rPr lang="en-US" dirty="0"/>
              <a:t>: 10.1056/NEJM198209163071202.</a:t>
            </a:r>
          </a:p>
          <a:p>
            <a:r>
              <a:rPr lang="en-US" dirty="0"/>
              <a:t>PMID: 6896740</a:t>
            </a:r>
          </a:p>
          <a:p>
            <a:r>
              <a:rPr lang="en-US" dirty="0"/>
              <a:t>Early deposition of aluminum in bone in diabetic patients on hemodialysis.</a:t>
            </a:r>
          </a:p>
          <a:p>
            <a:r>
              <a:rPr lang="en-US" dirty="0" err="1"/>
              <a:t>Andress</a:t>
            </a:r>
            <a:r>
              <a:rPr lang="en-US" dirty="0"/>
              <a:t> DL, Kopp JB, Maloney NA, Coburn JW, Sherrard DJ.</a:t>
            </a:r>
          </a:p>
          <a:p>
            <a:r>
              <a:rPr lang="en-US" dirty="0"/>
              <a:t>N </a:t>
            </a:r>
            <a:r>
              <a:rPr lang="en-US" dirty="0" err="1"/>
              <a:t>Engl</a:t>
            </a:r>
            <a:r>
              <a:rPr lang="en-US" dirty="0"/>
              <a:t> J Med. 1987 Feb 5;316(6):292-6. </a:t>
            </a:r>
            <a:r>
              <a:rPr lang="en-US" dirty="0" err="1"/>
              <a:t>doi</a:t>
            </a:r>
            <a:r>
              <a:rPr lang="en-US" dirty="0"/>
              <a:t>: 10.1056/NEJM198702053160602.</a:t>
            </a:r>
          </a:p>
          <a:p>
            <a:r>
              <a:rPr lang="en-US" dirty="0"/>
              <a:t>PMID: 3807961</a:t>
            </a:r>
          </a:p>
          <a:p>
            <a:r>
              <a:rPr lang="en-US" dirty="0"/>
              <a:t>Effect of parathyroidectomy on bone aluminum accumulation in chronic renal failure.</a:t>
            </a:r>
          </a:p>
          <a:p>
            <a:r>
              <a:rPr lang="en-US" dirty="0" err="1"/>
              <a:t>Andress</a:t>
            </a:r>
            <a:r>
              <a:rPr lang="en-US" dirty="0"/>
              <a:t> DL, Ott SM, Maloney NA, Sherrard DJ.</a:t>
            </a:r>
          </a:p>
          <a:p>
            <a:r>
              <a:rPr lang="en-US" dirty="0"/>
              <a:t>N </a:t>
            </a:r>
            <a:r>
              <a:rPr lang="en-US" dirty="0" err="1"/>
              <a:t>Engl</a:t>
            </a:r>
            <a:r>
              <a:rPr lang="en-US" dirty="0"/>
              <a:t> J Med. 1985 Feb 21;312(8):468-73. </a:t>
            </a:r>
            <a:r>
              <a:rPr lang="en-US" dirty="0" err="1"/>
              <a:t>doi</a:t>
            </a:r>
            <a:r>
              <a:rPr lang="en-US" dirty="0"/>
              <a:t>: 10.1056/NEJM198502213120803.</a:t>
            </a:r>
          </a:p>
          <a:p>
            <a:r>
              <a:rPr lang="en-US" dirty="0"/>
              <a:t>PMID: 3969109</a:t>
            </a:r>
          </a:p>
          <a:p>
            <a:endParaRPr lang="en-US" dirty="0"/>
          </a:p>
        </p:txBody>
      </p:sp>
      <p:sp>
        <p:nvSpPr>
          <p:cNvPr id="4" name="Slide Number Placeholder 3"/>
          <p:cNvSpPr>
            <a:spLocks noGrp="1"/>
          </p:cNvSpPr>
          <p:nvPr>
            <p:ph type="sldNum" sz="quarter" idx="5"/>
          </p:nvPr>
        </p:nvSpPr>
        <p:spPr/>
        <p:txBody>
          <a:bodyPr/>
          <a:lstStyle/>
          <a:p>
            <a:fld id="{FC4AD054-C68B-4D2D-98C6-4DAAC6AE3616}" type="slidenum">
              <a:rPr lang="en-US" smtClean="0"/>
              <a:t>3</a:t>
            </a:fld>
            <a:endParaRPr lang="en-US"/>
          </a:p>
        </p:txBody>
      </p:sp>
    </p:spTree>
    <p:extLst>
      <p:ext uri="{BB962C8B-B14F-4D97-AF65-F5344CB8AC3E}">
        <p14:creationId xmlns:p14="http://schemas.microsoft.com/office/powerpoint/2010/main" val="1898206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0F919-413C-4EDD-AEA0-2A69AF855E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D6306F-6D8C-4B0B-AB57-67C1FD5588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AC16D0-0A47-4319-B1B6-8315C2950F4F}"/>
              </a:ext>
            </a:extLst>
          </p:cNvPr>
          <p:cNvSpPr>
            <a:spLocks noGrp="1"/>
          </p:cNvSpPr>
          <p:nvPr>
            <p:ph type="dt" sz="half" idx="10"/>
          </p:nvPr>
        </p:nvSpPr>
        <p:spPr/>
        <p:txBody>
          <a:bodyPr/>
          <a:lstStyle/>
          <a:p>
            <a:fld id="{464542E1-6F62-4577-AF1E-0DCB22E2A711}" type="datetimeFigureOut">
              <a:rPr lang="en-US" smtClean="0"/>
              <a:t>4/25/2022</a:t>
            </a:fld>
            <a:endParaRPr lang="en-US"/>
          </a:p>
        </p:txBody>
      </p:sp>
      <p:sp>
        <p:nvSpPr>
          <p:cNvPr id="5" name="Footer Placeholder 4">
            <a:extLst>
              <a:ext uri="{FF2B5EF4-FFF2-40B4-BE49-F238E27FC236}">
                <a16:creationId xmlns:a16="http://schemas.microsoft.com/office/drawing/2014/main" id="{767746B2-14A0-42D2-9B21-3B4F3CF3E0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EF3B9A-EA16-404B-A97A-85E1BC0AC1D6}"/>
              </a:ext>
            </a:extLst>
          </p:cNvPr>
          <p:cNvSpPr>
            <a:spLocks noGrp="1"/>
          </p:cNvSpPr>
          <p:nvPr>
            <p:ph type="sldNum" sz="quarter" idx="12"/>
          </p:nvPr>
        </p:nvSpPr>
        <p:spPr/>
        <p:txBody>
          <a:bodyPr/>
          <a:lstStyle/>
          <a:p>
            <a:fld id="{99491B1C-6A36-4FCE-8412-4755D9BA20D6}" type="slidenum">
              <a:rPr lang="en-US" smtClean="0"/>
              <a:t>‹#›</a:t>
            </a:fld>
            <a:endParaRPr lang="en-US"/>
          </a:p>
        </p:txBody>
      </p:sp>
    </p:spTree>
    <p:extLst>
      <p:ext uri="{BB962C8B-B14F-4D97-AF65-F5344CB8AC3E}">
        <p14:creationId xmlns:p14="http://schemas.microsoft.com/office/powerpoint/2010/main" val="2333393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9C4FC-B39D-4767-822A-36C8CEF062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6E3E88-B3A4-4630-914E-C4C953CF9B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491CF3-6BA3-4E07-AEC6-24F9FF6793C8}"/>
              </a:ext>
            </a:extLst>
          </p:cNvPr>
          <p:cNvSpPr>
            <a:spLocks noGrp="1"/>
          </p:cNvSpPr>
          <p:nvPr>
            <p:ph type="dt" sz="half" idx="10"/>
          </p:nvPr>
        </p:nvSpPr>
        <p:spPr/>
        <p:txBody>
          <a:bodyPr/>
          <a:lstStyle/>
          <a:p>
            <a:fld id="{464542E1-6F62-4577-AF1E-0DCB22E2A711}" type="datetimeFigureOut">
              <a:rPr lang="en-US" smtClean="0"/>
              <a:t>4/25/2022</a:t>
            </a:fld>
            <a:endParaRPr lang="en-US"/>
          </a:p>
        </p:txBody>
      </p:sp>
      <p:sp>
        <p:nvSpPr>
          <p:cNvPr id="5" name="Footer Placeholder 4">
            <a:extLst>
              <a:ext uri="{FF2B5EF4-FFF2-40B4-BE49-F238E27FC236}">
                <a16:creationId xmlns:a16="http://schemas.microsoft.com/office/drawing/2014/main" id="{5C9BC312-85E6-4A23-8039-B1777A7E4E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3E2DAF-BFEE-4C92-B8C2-FAFD8C25D4CA}"/>
              </a:ext>
            </a:extLst>
          </p:cNvPr>
          <p:cNvSpPr>
            <a:spLocks noGrp="1"/>
          </p:cNvSpPr>
          <p:nvPr>
            <p:ph type="sldNum" sz="quarter" idx="12"/>
          </p:nvPr>
        </p:nvSpPr>
        <p:spPr/>
        <p:txBody>
          <a:bodyPr/>
          <a:lstStyle/>
          <a:p>
            <a:fld id="{99491B1C-6A36-4FCE-8412-4755D9BA20D6}" type="slidenum">
              <a:rPr lang="en-US" smtClean="0"/>
              <a:t>‹#›</a:t>
            </a:fld>
            <a:endParaRPr lang="en-US"/>
          </a:p>
        </p:txBody>
      </p:sp>
    </p:spTree>
    <p:extLst>
      <p:ext uri="{BB962C8B-B14F-4D97-AF65-F5344CB8AC3E}">
        <p14:creationId xmlns:p14="http://schemas.microsoft.com/office/powerpoint/2010/main" val="1683284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0F637D-9999-4E11-BC5E-179A44B8ED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C1821E-FF18-4315-84B1-2FA8B1313E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C707F-663D-4EFE-B411-B500EFDB3888}"/>
              </a:ext>
            </a:extLst>
          </p:cNvPr>
          <p:cNvSpPr>
            <a:spLocks noGrp="1"/>
          </p:cNvSpPr>
          <p:nvPr>
            <p:ph type="dt" sz="half" idx="10"/>
          </p:nvPr>
        </p:nvSpPr>
        <p:spPr/>
        <p:txBody>
          <a:bodyPr/>
          <a:lstStyle/>
          <a:p>
            <a:fld id="{464542E1-6F62-4577-AF1E-0DCB22E2A711}" type="datetimeFigureOut">
              <a:rPr lang="en-US" smtClean="0"/>
              <a:t>4/25/2022</a:t>
            </a:fld>
            <a:endParaRPr lang="en-US"/>
          </a:p>
        </p:txBody>
      </p:sp>
      <p:sp>
        <p:nvSpPr>
          <p:cNvPr id="5" name="Footer Placeholder 4">
            <a:extLst>
              <a:ext uri="{FF2B5EF4-FFF2-40B4-BE49-F238E27FC236}">
                <a16:creationId xmlns:a16="http://schemas.microsoft.com/office/drawing/2014/main" id="{BBE6301A-F876-4487-B264-285BDD17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D31CB4-D6F5-41CE-97A8-5696F56F1201}"/>
              </a:ext>
            </a:extLst>
          </p:cNvPr>
          <p:cNvSpPr>
            <a:spLocks noGrp="1"/>
          </p:cNvSpPr>
          <p:nvPr>
            <p:ph type="sldNum" sz="quarter" idx="12"/>
          </p:nvPr>
        </p:nvSpPr>
        <p:spPr/>
        <p:txBody>
          <a:bodyPr/>
          <a:lstStyle/>
          <a:p>
            <a:fld id="{99491B1C-6A36-4FCE-8412-4755D9BA20D6}" type="slidenum">
              <a:rPr lang="en-US" smtClean="0"/>
              <a:t>‹#›</a:t>
            </a:fld>
            <a:endParaRPr lang="en-US"/>
          </a:p>
        </p:txBody>
      </p:sp>
    </p:spTree>
    <p:extLst>
      <p:ext uri="{BB962C8B-B14F-4D97-AF65-F5344CB8AC3E}">
        <p14:creationId xmlns:p14="http://schemas.microsoft.com/office/powerpoint/2010/main" val="823406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extBox 1"/>
          <p:cNvSpPr txBox="1"/>
          <p:nvPr userDrawn="1"/>
        </p:nvSpPr>
        <p:spPr>
          <a:xfrm>
            <a:off x="203201" y="6477001"/>
            <a:ext cx="1051891" cy="246221"/>
          </a:xfrm>
          <a:prstGeom prst="rect">
            <a:avLst/>
          </a:prstGeom>
          <a:noFill/>
        </p:spPr>
        <p:txBody>
          <a:bodyPr wrap="none" rtlCol="0">
            <a:spAutoFit/>
          </a:bodyPr>
          <a:lstStyle/>
          <a:p>
            <a:r>
              <a:rPr lang="en-US" sz="1000" dirty="0"/>
              <a:t>Copyrights apply</a:t>
            </a:r>
          </a:p>
        </p:txBody>
      </p:sp>
    </p:spTree>
    <p:extLst>
      <p:ext uri="{BB962C8B-B14F-4D97-AF65-F5344CB8AC3E}">
        <p14:creationId xmlns:p14="http://schemas.microsoft.com/office/powerpoint/2010/main" val="2752439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F28A4-8AAB-451B-AC91-88BBD247C8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FE4184-5B11-4026-84A6-75EDED031D4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26F8F-FD28-4BE2-AC22-A212412526CA}"/>
              </a:ext>
            </a:extLst>
          </p:cNvPr>
          <p:cNvSpPr>
            <a:spLocks noGrp="1"/>
          </p:cNvSpPr>
          <p:nvPr>
            <p:ph type="dt" sz="half" idx="10"/>
          </p:nvPr>
        </p:nvSpPr>
        <p:spPr/>
        <p:txBody>
          <a:bodyPr/>
          <a:lstStyle/>
          <a:p>
            <a:fld id="{464542E1-6F62-4577-AF1E-0DCB22E2A711}" type="datetimeFigureOut">
              <a:rPr lang="en-US" smtClean="0"/>
              <a:t>4/25/2022</a:t>
            </a:fld>
            <a:endParaRPr lang="en-US"/>
          </a:p>
        </p:txBody>
      </p:sp>
      <p:sp>
        <p:nvSpPr>
          <p:cNvPr id="5" name="Footer Placeholder 4">
            <a:extLst>
              <a:ext uri="{FF2B5EF4-FFF2-40B4-BE49-F238E27FC236}">
                <a16:creationId xmlns:a16="http://schemas.microsoft.com/office/drawing/2014/main" id="{6D09F037-164C-4F4D-AAB3-30F40D029F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2E492F-A587-4181-84B7-FC23A7FFD370}"/>
              </a:ext>
            </a:extLst>
          </p:cNvPr>
          <p:cNvSpPr>
            <a:spLocks noGrp="1"/>
          </p:cNvSpPr>
          <p:nvPr>
            <p:ph type="sldNum" sz="quarter" idx="12"/>
          </p:nvPr>
        </p:nvSpPr>
        <p:spPr/>
        <p:txBody>
          <a:bodyPr/>
          <a:lstStyle/>
          <a:p>
            <a:fld id="{99491B1C-6A36-4FCE-8412-4755D9BA20D6}" type="slidenum">
              <a:rPr lang="en-US" smtClean="0"/>
              <a:t>‹#›</a:t>
            </a:fld>
            <a:endParaRPr lang="en-US"/>
          </a:p>
        </p:txBody>
      </p:sp>
    </p:spTree>
    <p:extLst>
      <p:ext uri="{BB962C8B-B14F-4D97-AF65-F5344CB8AC3E}">
        <p14:creationId xmlns:p14="http://schemas.microsoft.com/office/powerpoint/2010/main" val="3705084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7FAA4-105D-4590-9E5A-1E19843358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B41AD37-EF80-4755-8353-A76FB4EA3B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ADD16F-3F74-4BCE-84ED-6D239CC3B9C1}"/>
              </a:ext>
            </a:extLst>
          </p:cNvPr>
          <p:cNvSpPr>
            <a:spLocks noGrp="1"/>
          </p:cNvSpPr>
          <p:nvPr>
            <p:ph type="dt" sz="half" idx="10"/>
          </p:nvPr>
        </p:nvSpPr>
        <p:spPr/>
        <p:txBody>
          <a:bodyPr/>
          <a:lstStyle/>
          <a:p>
            <a:fld id="{464542E1-6F62-4577-AF1E-0DCB22E2A711}" type="datetimeFigureOut">
              <a:rPr lang="en-US" smtClean="0"/>
              <a:t>4/25/2022</a:t>
            </a:fld>
            <a:endParaRPr lang="en-US"/>
          </a:p>
        </p:txBody>
      </p:sp>
      <p:sp>
        <p:nvSpPr>
          <p:cNvPr id="5" name="Footer Placeholder 4">
            <a:extLst>
              <a:ext uri="{FF2B5EF4-FFF2-40B4-BE49-F238E27FC236}">
                <a16:creationId xmlns:a16="http://schemas.microsoft.com/office/drawing/2014/main" id="{8901BE76-BDE9-42E7-9462-231260DD99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01E18F-AEBE-44B0-A7CD-24C2CDA09F8E}"/>
              </a:ext>
            </a:extLst>
          </p:cNvPr>
          <p:cNvSpPr>
            <a:spLocks noGrp="1"/>
          </p:cNvSpPr>
          <p:nvPr>
            <p:ph type="sldNum" sz="quarter" idx="12"/>
          </p:nvPr>
        </p:nvSpPr>
        <p:spPr/>
        <p:txBody>
          <a:bodyPr/>
          <a:lstStyle/>
          <a:p>
            <a:fld id="{99491B1C-6A36-4FCE-8412-4755D9BA20D6}" type="slidenum">
              <a:rPr lang="en-US" smtClean="0"/>
              <a:t>‹#›</a:t>
            </a:fld>
            <a:endParaRPr lang="en-US"/>
          </a:p>
        </p:txBody>
      </p:sp>
    </p:spTree>
    <p:extLst>
      <p:ext uri="{BB962C8B-B14F-4D97-AF65-F5344CB8AC3E}">
        <p14:creationId xmlns:p14="http://schemas.microsoft.com/office/powerpoint/2010/main" val="1333795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F0F97-D9C1-4507-929C-E6F1B7B2E5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833633-B64F-4D19-9D40-6B9A5DB848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23E367-BA1C-44D1-8B68-C0CD7D8B02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412AC9-7BFB-49DB-8065-32E272D43D62}"/>
              </a:ext>
            </a:extLst>
          </p:cNvPr>
          <p:cNvSpPr>
            <a:spLocks noGrp="1"/>
          </p:cNvSpPr>
          <p:nvPr>
            <p:ph type="dt" sz="half" idx="10"/>
          </p:nvPr>
        </p:nvSpPr>
        <p:spPr/>
        <p:txBody>
          <a:bodyPr/>
          <a:lstStyle/>
          <a:p>
            <a:fld id="{464542E1-6F62-4577-AF1E-0DCB22E2A711}" type="datetimeFigureOut">
              <a:rPr lang="en-US" smtClean="0"/>
              <a:t>4/25/2022</a:t>
            </a:fld>
            <a:endParaRPr lang="en-US"/>
          </a:p>
        </p:txBody>
      </p:sp>
      <p:sp>
        <p:nvSpPr>
          <p:cNvPr id="6" name="Footer Placeholder 5">
            <a:extLst>
              <a:ext uri="{FF2B5EF4-FFF2-40B4-BE49-F238E27FC236}">
                <a16:creationId xmlns:a16="http://schemas.microsoft.com/office/drawing/2014/main" id="{C63625A2-4260-4C33-A019-10549FBD11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AF50C6-9D41-46A1-97AA-894006F94C48}"/>
              </a:ext>
            </a:extLst>
          </p:cNvPr>
          <p:cNvSpPr>
            <a:spLocks noGrp="1"/>
          </p:cNvSpPr>
          <p:nvPr>
            <p:ph type="sldNum" sz="quarter" idx="12"/>
          </p:nvPr>
        </p:nvSpPr>
        <p:spPr/>
        <p:txBody>
          <a:bodyPr/>
          <a:lstStyle/>
          <a:p>
            <a:fld id="{99491B1C-6A36-4FCE-8412-4755D9BA20D6}" type="slidenum">
              <a:rPr lang="en-US" smtClean="0"/>
              <a:t>‹#›</a:t>
            </a:fld>
            <a:endParaRPr lang="en-US"/>
          </a:p>
        </p:txBody>
      </p:sp>
    </p:spTree>
    <p:extLst>
      <p:ext uri="{BB962C8B-B14F-4D97-AF65-F5344CB8AC3E}">
        <p14:creationId xmlns:p14="http://schemas.microsoft.com/office/powerpoint/2010/main" val="4263462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7C416-4C34-4490-9C0C-D6C19B000F9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8A25D7-ECFB-49AB-B78E-E938ED7A28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E5F340-917B-4A59-890E-4957B002959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66B77AA-D797-46BC-AD8C-F2EAABBD56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8CFAFF-387D-4C3A-99CA-549E7EDFB1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BBFB6DF-F04B-4955-8823-ED1568927C64}"/>
              </a:ext>
            </a:extLst>
          </p:cNvPr>
          <p:cNvSpPr>
            <a:spLocks noGrp="1"/>
          </p:cNvSpPr>
          <p:nvPr>
            <p:ph type="dt" sz="half" idx="10"/>
          </p:nvPr>
        </p:nvSpPr>
        <p:spPr/>
        <p:txBody>
          <a:bodyPr/>
          <a:lstStyle/>
          <a:p>
            <a:fld id="{464542E1-6F62-4577-AF1E-0DCB22E2A711}" type="datetimeFigureOut">
              <a:rPr lang="en-US" smtClean="0"/>
              <a:t>4/25/2022</a:t>
            </a:fld>
            <a:endParaRPr lang="en-US"/>
          </a:p>
        </p:txBody>
      </p:sp>
      <p:sp>
        <p:nvSpPr>
          <p:cNvPr id="8" name="Footer Placeholder 7">
            <a:extLst>
              <a:ext uri="{FF2B5EF4-FFF2-40B4-BE49-F238E27FC236}">
                <a16:creationId xmlns:a16="http://schemas.microsoft.com/office/drawing/2014/main" id="{2678C50B-A885-4120-A19F-901FB450118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1A31A8-3C22-4B29-A73E-547FFFD97EFB}"/>
              </a:ext>
            </a:extLst>
          </p:cNvPr>
          <p:cNvSpPr>
            <a:spLocks noGrp="1"/>
          </p:cNvSpPr>
          <p:nvPr>
            <p:ph type="sldNum" sz="quarter" idx="12"/>
          </p:nvPr>
        </p:nvSpPr>
        <p:spPr/>
        <p:txBody>
          <a:bodyPr/>
          <a:lstStyle/>
          <a:p>
            <a:fld id="{99491B1C-6A36-4FCE-8412-4755D9BA20D6}" type="slidenum">
              <a:rPr lang="en-US" smtClean="0"/>
              <a:t>‹#›</a:t>
            </a:fld>
            <a:endParaRPr lang="en-US"/>
          </a:p>
        </p:txBody>
      </p:sp>
    </p:spTree>
    <p:extLst>
      <p:ext uri="{BB962C8B-B14F-4D97-AF65-F5344CB8AC3E}">
        <p14:creationId xmlns:p14="http://schemas.microsoft.com/office/powerpoint/2010/main" val="325559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085BB-0A64-4C39-96DA-ED036EB8CDC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0EAAEF-AFDD-43B6-8D20-386F9A1CF4E3}"/>
              </a:ext>
            </a:extLst>
          </p:cNvPr>
          <p:cNvSpPr>
            <a:spLocks noGrp="1"/>
          </p:cNvSpPr>
          <p:nvPr>
            <p:ph type="dt" sz="half" idx="10"/>
          </p:nvPr>
        </p:nvSpPr>
        <p:spPr/>
        <p:txBody>
          <a:bodyPr/>
          <a:lstStyle/>
          <a:p>
            <a:fld id="{464542E1-6F62-4577-AF1E-0DCB22E2A711}" type="datetimeFigureOut">
              <a:rPr lang="en-US" smtClean="0"/>
              <a:t>4/25/2022</a:t>
            </a:fld>
            <a:endParaRPr lang="en-US"/>
          </a:p>
        </p:txBody>
      </p:sp>
      <p:sp>
        <p:nvSpPr>
          <p:cNvPr id="4" name="Footer Placeholder 3">
            <a:extLst>
              <a:ext uri="{FF2B5EF4-FFF2-40B4-BE49-F238E27FC236}">
                <a16:creationId xmlns:a16="http://schemas.microsoft.com/office/drawing/2014/main" id="{4CB3C28C-8478-463C-A40D-954DC6BF35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D3AE54-1BE8-4341-B1D8-02A5A87844DC}"/>
              </a:ext>
            </a:extLst>
          </p:cNvPr>
          <p:cNvSpPr>
            <a:spLocks noGrp="1"/>
          </p:cNvSpPr>
          <p:nvPr>
            <p:ph type="sldNum" sz="quarter" idx="12"/>
          </p:nvPr>
        </p:nvSpPr>
        <p:spPr/>
        <p:txBody>
          <a:bodyPr/>
          <a:lstStyle/>
          <a:p>
            <a:fld id="{99491B1C-6A36-4FCE-8412-4755D9BA20D6}" type="slidenum">
              <a:rPr lang="en-US" smtClean="0"/>
              <a:t>‹#›</a:t>
            </a:fld>
            <a:endParaRPr lang="en-US"/>
          </a:p>
        </p:txBody>
      </p:sp>
    </p:spTree>
    <p:extLst>
      <p:ext uri="{BB962C8B-B14F-4D97-AF65-F5344CB8AC3E}">
        <p14:creationId xmlns:p14="http://schemas.microsoft.com/office/powerpoint/2010/main" val="471665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CAE748-6359-4570-A159-F90FFCB89E3B}"/>
              </a:ext>
            </a:extLst>
          </p:cNvPr>
          <p:cNvSpPr>
            <a:spLocks noGrp="1"/>
          </p:cNvSpPr>
          <p:nvPr>
            <p:ph type="dt" sz="half" idx="10"/>
          </p:nvPr>
        </p:nvSpPr>
        <p:spPr/>
        <p:txBody>
          <a:bodyPr/>
          <a:lstStyle/>
          <a:p>
            <a:fld id="{464542E1-6F62-4577-AF1E-0DCB22E2A711}" type="datetimeFigureOut">
              <a:rPr lang="en-US" smtClean="0"/>
              <a:t>4/25/2022</a:t>
            </a:fld>
            <a:endParaRPr lang="en-US"/>
          </a:p>
        </p:txBody>
      </p:sp>
      <p:sp>
        <p:nvSpPr>
          <p:cNvPr id="3" name="Footer Placeholder 2">
            <a:extLst>
              <a:ext uri="{FF2B5EF4-FFF2-40B4-BE49-F238E27FC236}">
                <a16:creationId xmlns:a16="http://schemas.microsoft.com/office/drawing/2014/main" id="{8A21DF63-15FE-4459-8439-1D817E81D7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BEF67D-E04C-41FD-9B31-BE925FBB81E9}"/>
              </a:ext>
            </a:extLst>
          </p:cNvPr>
          <p:cNvSpPr>
            <a:spLocks noGrp="1"/>
          </p:cNvSpPr>
          <p:nvPr>
            <p:ph type="sldNum" sz="quarter" idx="12"/>
          </p:nvPr>
        </p:nvSpPr>
        <p:spPr/>
        <p:txBody>
          <a:bodyPr/>
          <a:lstStyle/>
          <a:p>
            <a:fld id="{99491B1C-6A36-4FCE-8412-4755D9BA20D6}" type="slidenum">
              <a:rPr lang="en-US" smtClean="0"/>
              <a:t>‹#›</a:t>
            </a:fld>
            <a:endParaRPr lang="en-US"/>
          </a:p>
        </p:txBody>
      </p:sp>
    </p:spTree>
    <p:extLst>
      <p:ext uri="{BB962C8B-B14F-4D97-AF65-F5344CB8AC3E}">
        <p14:creationId xmlns:p14="http://schemas.microsoft.com/office/powerpoint/2010/main" val="3553741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037EB-B975-40A2-A3C5-8A87FFBDDC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B65985-042B-476B-869C-2C5457FE12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36310B-BD1F-4C0C-AEE9-6E46B51F5C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8EC75-17CF-444E-9838-C1E3F36BAFD0}"/>
              </a:ext>
            </a:extLst>
          </p:cNvPr>
          <p:cNvSpPr>
            <a:spLocks noGrp="1"/>
          </p:cNvSpPr>
          <p:nvPr>
            <p:ph type="dt" sz="half" idx="10"/>
          </p:nvPr>
        </p:nvSpPr>
        <p:spPr/>
        <p:txBody>
          <a:bodyPr/>
          <a:lstStyle/>
          <a:p>
            <a:fld id="{464542E1-6F62-4577-AF1E-0DCB22E2A711}" type="datetimeFigureOut">
              <a:rPr lang="en-US" smtClean="0"/>
              <a:t>4/25/2022</a:t>
            </a:fld>
            <a:endParaRPr lang="en-US"/>
          </a:p>
        </p:txBody>
      </p:sp>
      <p:sp>
        <p:nvSpPr>
          <p:cNvPr id="6" name="Footer Placeholder 5">
            <a:extLst>
              <a:ext uri="{FF2B5EF4-FFF2-40B4-BE49-F238E27FC236}">
                <a16:creationId xmlns:a16="http://schemas.microsoft.com/office/drawing/2014/main" id="{63C5299D-C282-4D7C-B506-D04F62FD24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816665-A235-4F93-9E2D-9C9D7F63543E}"/>
              </a:ext>
            </a:extLst>
          </p:cNvPr>
          <p:cNvSpPr>
            <a:spLocks noGrp="1"/>
          </p:cNvSpPr>
          <p:nvPr>
            <p:ph type="sldNum" sz="quarter" idx="12"/>
          </p:nvPr>
        </p:nvSpPr>
        <p:spPr/>
        <p:txBody>
          <a:bodyPr/>
          <a:lstStyle/>
          <a:p>
            <a:fld id="{99491B1C-6A36-4FCE-8412-4755D9BA20D6}" type="slidenum">
              <a:rPr lang="en-US" smtClean="0"/>
              <a:t>‹#›</a:t>
            </a:fld>
            <a:endParaRPr lang="en-US"/>
          </a:p>
        </p:txBody>
      </p:sp>
    </p:spTree>
    <p:extLst>
      <p:ext uri="{BB962C8B-B14F-4D97-AF65-F5344CB8AC3E}">
        <p14:creationId xmlns:p14="http://schemas.microsoft.com/office/powerpoint/2010/main" val="2351987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933EE-73E6-475A-830A-B9BBF5A0DF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B3F8D1-7B51-4A86-ADE0-0B914E4618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7810B2-8790-49A3-82C2-54589F421B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35C184-A3A4-40C2-9556-AAE40F8EE0C4}"/>
              </a:ext>
            </a:extLst>
          </p:cNvPr>
          <p:cNvSpPr>
            <a:spLocks noGrp="1"/>
          </p:cNvSpPr>
          <p:nvPr>
            <p:ph type="dt" sz="half" idx="10"/>
          </p:nvPr>
        </p:nvSpPr>
        <p:spPr/>
        <p:txBody>
          <a:bodyPr/>
          <a:lstStyle/>
          <a:p>
            <a:fld id="{464542E1-6F62-4577-AF1E-0DCB22E2A711}" type="datetimeFigureOut">
              <a:rPr lang="en-US" smtClean="0"/>
              <a:t>4/25/2022</a:t>
            </a:fld>
            <a:endParaRPr lang="en-US"/>
          </a:p>
        </p:txBody>
      </p:sp>
      <p:sp>
        <p:nvSpPr>
          <p:cNvPr id="6" name="Footer Placeholder 5">
            <a:extLst>
              <a:ext uri="{FF2B5EF4-FFF2-40B4-BE49-F238E27FC236}">
                <a16:creationId xmlns:a16="http://schemas.microsoft.com/office/drawing/2014/main" id="{25874407-F08F-44C7-8B08-5313FB856A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51E1C3-0F25-494D-9E85-12E8514CD677}"/>
              </a:ext>
            </a:extLst>
          </p:cNvPr>
          <p:cNvSpPr>
            <a:spLocks noGrp="1"/>
          </p:cNvSpPr>
          <p:nvPr>
            <p:ph type="sldNum" sz="quarter" idx="12"/>
          </p:nvPr>
        </p:nvSpPr>
        <p:spPr/>
        <p:txBody>
          <a:bodyPr/>
          <a:lstStyle/>
          <a:p>
            <a:fld id="{99491B1C-6A36-4FCE-8412-4755D9BA20D6}" type="slidenum">
              <a:rPr lang="en-US" smtClean="0"/>
              <a:t>‹#›</a:t>
            </a:fld>
            <a:endParaRPr lang="en-US"/>
          </a:p>
        </p:txBody>
      </p:sp>
    </p:spTree>
    <p:extLst>
      <p:ext uri="{BB962C8B-B14F-4D97-AF65-F5344CB8AC3E}">
        <p14:creationId xmlns:p14="http://schemas.microsoft.com/office/powerpoint/2010/main" val="1226390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3BCEBF-0FA3-4958-BD59-7609C6661F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C283128-7A99-4A39-90DD-CE41361D17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4BD630-A347-4BD0-B186-81AE13618F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4542E1-6F62-4577-AF1E-0DCB22E2A711}" type="datetimeFigureOut">
              <a:rPr lang="en-US" smtClean="0"/>
              <a:t>4/25/2022</a:t>
            </a:fld>
            <a:endParaRPr lang="en-US"/>
          </a:p>
        </p:txBody>
      </p:sp>
      <p:sp>
        <p:nvSpPr>
          <p:cNvPr id="5" name="Footer Placeholder 4">
            <a:extLst>
              <a:ext uri="{FF2B5EF4-FFF2-40B4-BE49-F238E27FC236}">
                <a16:creationId xmlns:a16="http://schemas.microsoft.com/office/drawing/2014/main" id="{FE13EED5-6337-40CF-BBB5-574D95BC4B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A3D9A5-8BD1-47CB-B90E-A290357031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491B1C-6A36-4FCE-8412-4755D9BA20D6}" type="slidenum">
              <a:rPr lang="en-US" smtClean="0"/>
              <a:t>‹#›</a:t>
            </a:fld>
            <a:endParaRPr lang="en-US"/>
          </a:p>
        </p:txBody>
      </p:sp>
    </p:spTree>
    <p:extLst>
      <p:ext uri="{BB962C8B-B14F-4D97-AF65-F5344CB8AC3E}">
        <p14:creationId xmlns:p14="http://schemas.microsoft.com/office/powerpoint/2010/main" val="207092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ajkd.org/issue/S0272-6386(05)X7077-9" TargetMode="External"/><Relationship Id="rId2" Type="http://schemas.openxmlformats.org/officeDocument/2006/relationships/hyperlink" Target="https://www.ajkd.org/article/S0272-6386(89)80188-X/pdf" TargetMode="External"/><Relationship Id="rId1" Type="http://schemas.openxmlformats.org/officeDocument/2006/relationships/slideLayout" Target="../slideLayouts/slideLayout2.xml"/><Relationship Id="rId4" Type="http://schemas.openxmlformats.org/officeDocument/2006/relationships/hyperlink" Target="https://www.ajkd.org/article/S0272-6386(89)80187-8/fulltex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61036-3CD0-488E-825E-CA25A05025F2}"/>
              </a:ext>
            </a:extLst>
          </p:cNvPr>
          <p:cNvSpPr>
            <a:spLocks noGrp="1"/>
          </p:cNvSpPr>
          <p:nvPr>
            <p:ph type="ctrTitle"/>
          </p:nvPr>
        </p:nvSpPr>
        <p:spPr/>
        <p:txBody>
          <a:bodyPr>
            <a:normAutofit fontScale="90000"/>
          </a:bodyPr>
          <a:lstStyle/>
          <a:p>
            <a:r>
              <a:rPr lang="en-US" dirty="0"/>
              <a:t>Medications in Dialysis: Something old, something new</a:t>
            </a:r>
          </a:p>
        </p:txBody>
      </p:sp>
      <p:sp>
        <p:nvSpPr>
          <p:cNvPr id="3" name="Subtitle 2">
            <a:extLst>
              <a:ext uri="{FF2B5EF4-FFF2-40B4-BE49-F238E27FC236}">
                <a16:creationId xmlns:a16="http://schemas.microsoft.com/office/drawing/2014/main" id="{49195B5C-BC6E-40D7-B4B6-0E5CDA7CD5A9}"/>
              </a:ext>
            </a:extLst>
          </p:cNvPr>
          <p:cNvSpPr>
            <a:spLocks noGrp="1"/>
          </p:cNvSpPr>
          <p:nvPr>
            <p:ph type="subTitle" idx="1"/>
          </p:nvPr>
        </p:nvSpPr>
        <p:spPr/>
        <p:txBody>
          <a:bodyPr/>
          <a:lstStyle/>
          <a:p>
            <a:r>
              <a:rPr lang="en-US" dirty="0"/>
              <a:t>Clinical Directors-Nurse Managers’ meeting </a:t>
            </a:r>
          </a:p>
          <a:p>
            <a:r>
              <a:rPr lang="en-US" dirty="0"/>
              <a:t>April 2022</a:t>
            </a:r>
          </a:p>
        </p:txBody>
      </p:sp>
    </p:spTree>
    <p:extLst>
      <p:ext uri="{BB962C8B-B14F-4D97-AF65-F5344CB8AC3E}">
        <p14:creationId xmlns:p14="http://schemas.microsoft.com/office/powerpoint/2010/main" val="2465276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4676E-A080-4C30-BD2A-E24E2F82219E}"/>
              </a:ext>
            </a:extLst>
          </p:cNvPr>
          <p:cNvSpPr>
            <a:spLocks noGrp="1"/>
          </p:cNvSpPr>
          <p:nvPr>
            <p:ph type="title"/>
          </p:nvPr>
        </p:nvSpPr>
        <p:spPr/>
        <p:txBody>
          <a:bodyPr/>
          <a:lstStyle/>
          <a:p>
            <a:r>
              <a:rPr lang="en-US" dirty="0"/>
              <a:t>Deferoxamine	</a:t>
            </a:r>
          </a:p>
        </p:txBody>
      </p:sp>
      <p:sp>
        <p:nvSpPr>
          <p:cNvPr id="3" name="Content Placeholder 2">
            <a:extLst>
              <a:ext uri="{FF2B5EF4-FFF2-40B4-BE49-F238E27FC236}">
                <a16:creationId xmlns:a16="http://schemas.microsoft.com/office/drawing/2014/main" id="{8B70E06D-65A2-4CD1-87BE-281AFD3283A6}"/>
              </a:ext>
            </a:extLst>
          </p:cNvPr>
          <p:cNvSpPr>
            <a:spLocks noGrp="1"/>
          </p:cNvSpPr>
          <p:nvPr>
            <p:ph idx="1"/>
          </p:nvPr>
        </p:nvSpPr>
        <p:spPr/>
        <p:txBody>
          <a:bodyPr/>
          <a:lstStyle/>
          <a:p>
            <a:r>
              <a:rPr lang="en-US" dirty="0"/>
              <a:t>If level is &lt; 200mcg/L, do a stimulation test</a:t>
            </a:r>
          </a:p>
          <a:p>
            <a:pPr lvl="1"/>
            <a:r>
              <a:rPr lang="en-US" dirty="0"/>
              <a:t>Check Aluminum level pre dialysis</a:t>
            </a:r>
          </a:p>
          <a:p>
            <a:pPr lvl="1"/>
            <a:r>
              <a:rPr lang="en-US" dirty="0"/>
              <a:t>Administer 5mg/kg prior to end of dialysis</a:t>
            </a:r>
          </a:p>
          <a:p>
            <a:pPr lvl="1"/>
            <a:r>
              <a:rPr lang="en-US" dirty="0"/>
              <a:t>Check Aluminum level 2 days after.</a:t>
            </a:r>
          </a:p>
          <a:p>
            <a:pPr>
              <a:buFont typeface="Wingdings" panose="05000000000000000000" pitchFamily="2" charset="2"/>
              <a:buChar char="ü"/>
            </a:pPr>
            <a:r>
              <a:rPr lang="en-US" dirty="0"/>
              <a:t>If Stimulated level rose 50-299 mcg/L, then give weekly for 8 doses</a:t>
            </a:r>
          </a:p>
          <a:p>
            <a:pPr lvl="2">
              <a:buFont typeface="Courier New" panose="02070309020205020404" pitchFamily="49" charset="0"/>
              <a:buChar char="o"/>
            </a:pPr>
            <a:r>
              <a:rPr lang="en-US" dirty="0"/>
              <a:t>Recheck in 1 month. </a:t>
            </a:r>
          </a:p>
          <a:p>
            <a:pPr lvl="2">
              <a:buFont typeface="Courier New" panose="02070309020205020404" pitchFamily="49" charset="0"/>
              <a:buChar char="o"/>
            </a:pPr>
            <a:r>
              <a:rPr lang="en-US" dirty="0"/>
              <a:t>If rises &lt; 50, then finish 8 doses total. If &gt; 50, discuss with team (up to 16 doses total).</a:t>
            </a:r>
          </a:p>
          <a:p>
            <a:pPr>
              <a:buFont typeface="Wingdings" panose="05000000000000000000" pitchFamily="2" charset="2"/>
              <a:buChar char="ü"/>
            </a:pPr>
            <a:r>
              <a:rPr lang="en-US" dirty="0"/>
              <a:t>If Stimulated level rose &gt;=300, give weekly for 16 doses.</a:t>
            </a:r>
          </a:p>
          <a:p>
            <a:pPr>
              <a:buFont typeface="Wingdings" panose="05000000000000000000" pitchFamily="2" charset="2"/>
              <a:buChar char="ü"/>
            </a:pPr>
            <a:r>
              <a:rPr lang="en-US" dirty="0"/>
              <a:t>If Stimulated level rose &lt; 50, discuss with team. (likely 8 doses)</a:t>
            </a:r>
          </a:p>
          <a:p>
            <a:pPr lvl="1"/>
            <a:endParaRPr lang="en-US" dirty="0"/>
          </a:p>
          <a:p>
            <a:pPr lvl="1"/>
            <a:endParaRPr lang="en-US" dirty="0"/>
          </a:p>
        </p:txBody>
      </p:sp>
    </p:spTree>
    <p:extLst>
      <p:ext uri="{BB962C8B-B14F-4D97-AF65-F5344CB8AC3E}">
        <p14:creationId xmlns:p14="http://schemas.microsoft.com/office/powerpoint/2010/main" val="575911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6658E-9EB9-4E70-87DB-D038FF726BA0}"/>
              </a:ext>
            </a:extLst>
          </p:cNvPr>
          <p:cNvSpPr>
            <a:spLocks noGrp="1"/>
          </p:cNvSpPr>
          <p:nvPr>
            <p:ph type="title"/>
          </p:nvPr>
        </p:nvSpPr>
        <p:spPr/>
        <p:txBody>
          <a:bodyPr/>
          <a:lstStyle/>
          <a:p>
            <a:r>
              <a:rPr lang="en-US" dirty="0">
                <a:latin typeface="+mn-lt"/>
              </a:rPr>
              <a:t>What would you do?</a:t>
            </a:r>
          </a:p>
        </p:txBody>
      </p:sp>
      <p:graphicFrame>
        <p:nvGraphicFramePr>
          <p:cNvPr id="5" name="Table 5">
            <a:extLst>
              <a:ext uri="{FF2B5EF4-FFF2-40B4-BE49-F238E27FC236}">
                <a16:creationId xmlns:a16="http://schemas.microsoft.com/office/drawing/2014/main" id="{B677A8F4-46F9-4253-B92E-ABF0234A9E43}"/>
              </a:ext>
            </a:extLst>
          </p:cNvPr>
          <p:cNvGraphicFramePr>
            <a:graphicFrameLocks noGrp="1"/>
          </p:cNvGraphicFramePr>
          <p:nvPr>
            <p:ph idx="1"/>
            <p:extLst>
              <p:ext uri="{D42A27DB-BD31-4B8C-83A1-F6EECF244321}">
                <p14:modId xmlns:p14="http://schemas.microsoft.com/office/powerpoint/2010/main" val="3203834217"/>
              </p:ext>
            </p:extLst>
          </p:nvPr>
        </p:nvGraphicFramePr>
        <p:xfrm>
          <a:off x="838200" y="1825625"/>
          <a:ext cx="10515600" cy="259588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488011930"/>
                    </a:ext>
                  </a:extLst>
                </a:gridCol>
                <a:gridCol w="5257800">
                  <a:extLst>
                    <a:ext uri="{9D8B030D-6E8A-4147-A177-3AD203B41FA5}">
                      <a16:colId xmlns:a16="http://schemas.microsoft.com/office/drawing/2014/main" val="878491344"/>
                    </a:ext>
                  </a:extLst>
                </a:gridCol>
              </a:tblGrid>
              <a:tr h="370840">
                <a:tc>
                  <a:txBody>
                    <a:bodyPr/>
                    <a:lstStyle/>
                    <a:p>
                      <a:r>
                        <a:rPr lang="en-US" dirty="0"/>
                        <a:t>lab</a:t>
                      </a:r>
                    </a:p>
                  </a:txBody>
                  <a:tcPr/>
                </a:tc>
                <a:tc>
                  <a:txBody>
                    <a:bodyPr/>
                    <a:lstStyle/>
                    <a:p>
                      <a:r>
                        <a:rPr lang="en-US" dirty="0"/>
                        <a:t>Result </a:t>
                      </a:r>
                    </a:p>
                  </a:txBody>
                  <a:tcPr/>
                </a:tc>
                <a:extLst>
                  <a:ext uri="{0D108BD9-81ED-4DB2-BD59-A6C34878D82A}">
                    <a16:rowId xmlns:a16="http://schemas.microsoft.com/office/drawing/2014/main" val="1409558853"/>
                  </a:ext>
                </a:extLst>
              </a:tr>
              <a:tr h="370840">
                <a:tc>
                  <a:txBody>
                    <a:bodyPr/>
                    <a:lstStyle/>
                    <a:p>
                      <a:r>
                        <a:rPr lang="en-US" dirty="0"/>
                        <a:t>Calcium</a:t>
                      </a:r>
                    </a:p>
                  </a:txBody>
                  <a:tcPr/>
                </a:tc>
                <a:tc>
                  <a:txBody>
                    <a:bodyPr/>
                    <a:lstStyle/>
                    <a:p>
                      <a:r>
                        <a:rPr lang="en-US" dirty="0"/>
                        <a:t>9.1 mg/dl</a:t>
                      </a:r>
                    </a:p>
                  </a:txBody>
                  <a:tcPr/>
                </a:tc>
                <a:extLst>
                  <a:ext uri="{0D108BD9-81ED-4DB2-BD59-A6C34878D82A}">
                    <a16:rowId xmlns:a16="http://schemas.microsoft.com/office/drawing/2014/main" val="877717321"/>
                  </a:ext>
                </a:extLst>
              </a:tr>
              <a:tr h="370840">
                <a:tc>
                  <a:txBody>
                    <a:bodyPr/>
                    <a:lstStyle/>
                    <a:p>
                      <a:r>
                        <a:rPr lang="en-US" dirty="0"/>
                        <a:t>Albumin</a:t>
                      </a:r>
                    </a:p>
                  </a:txBody>
                  <a:tcPr/>
                </a:tc>
                <a:tc>
                  <a:txBody>
                    <a:bodyPr/>
                    <a:lstStyle/>
                    <a:p>
                      <a:r>
                        <a:rPr lang="en-US" dirty="0"/>
                        <a:t>3.4 g/dL</a:t>
                      </a:r>
                    </a:p>
                  </a:txBody>
                  <a:tcPr/>
                </a:tc>
                <a:extLst>
                  <a:ext uri="{0D108BD9-81ED-4DB2-BD59-A6C34878D82A}">
                    <a16:rowId xmlns:a16="http://schemas.microsoft.com/office/drawing/2014/main" val="4131594061"/>
                  </a:ext>
                </a:extLst>
              </a:tr>
              <a:tr h="370840">
                <a:tc>
                  <a:txBody>
                    <a:bodyPr/>
                    <a:lstStyle/>
                    <a:p>
                      <a:r>
                        <a:rPr lang="en-US" dirty="0" err="1"/>
                        <a:t>iPTH</a:t>
                      </a:r>
                      <a:endParaRPr lang="en-US" dirty="0"/>
                    </a:p>
                  </a:txBody>
                  <a:tcPr/>
                </a:tc>
                <a:tc>
                  <a:txBody>
                    <a:bodyPr/>
                    <a:lstStyle/>
                    <a:p>
                      <a:r>
                        <a:rPr lang="en-US" dirty="0"/>
                        <a:t>535, 346, 800 </a:t>
                      </a:r>
                      <a:r>
                        <a:rPr lang="en-US" dirty="0" err="1"/>
                        <a:t>pg</a:t>
                      </a:r>
                      <a:r>
                        <a:rPr lang="en-US" dirty="0"/>
                        <a:t>/ml. </a:t>
                      </a:r>
                    </a:p>
                  </a:txBody>
                  <a:tcPr/>
                </a:tc>
                <a:extLst>
                  <a:ext uri="{0D108BD9-81ED-4DB2-BD59-A6C34878D82A}">
                    <a16:rowId xmlns:a16="http://schemas.microsoft.com/office/drawing/2014/main" val="2608839114"/>
                  </a:ext>
                </a:extLst>
              </a:tr>
              <a:tr h="370840">
                <a:tc>
                  <a:txBody>
                    <a:bodyPr/>
                    <a:lstStyle/>
                    <a:p>
                      <a:r>
                        <a:rPr lang="en-US" dirty="0" err="1"/>
                        <a:t>Alk</a:t>
                      </a:r>
                      <a:r>
                        <a:rPr lang="en-US" dirty="0"/>
                        <a:t> </a:t>
                      </a:r>
                      <a:r>
                        <a:rPr lang="en-US" dirty="0" err="1"/>
                        <a:t>Phos</a:t>
                      </a:r>
                      <a:endParaRPr lang="en-US" dirty="0"/>
                    </a:p>
                  </a:txBody>
                  <a:tcPr/>
                </a:tc>
                <a:tc>
                  <a:txBody>
                    <a:bodyPr/>
                    <a:lstStyle/>
                    <a:p>
                      <a:r>
                        <a:rPr lang="en-US" dirty="0"/>
                        <a:t>138</a:t>
                      </a:r>
                    </a:p>
                  </a:txBody>
                  <a:tcPr/>
                </a:tc>
                <a:extLst>
                  <a:ext uri="{0D108BD9-81ED-4DB2-BD59-A6C34878D82A}">
                    <a16:rowId xmlns:a16="http://schemas.microsoft.com/office/drawing/2014/main" val="338740174"/>
                  </a:ext>
                </a:extLst>
              </a:tr>
              <a:tr h="370840">
                <a:tc>
                  <a:txBody>
                    <a:bodyPr/>
                    <a:lstStyle/>
                    <a:p>
                      <a:r>
                        <a:rPr lang="en-US" dirty="0"/>
                        <a:t>Hgb</a:t>
                      </a:r>
                    </a:p>
                  </a:txBody>
                  <a:tcPr/>
                </a:tc>
                <a:tc>
                  <a:txBody>
                    <a:bodyPr/>
                    <a:lstStyle/>
                    <a:p>
                      <a:r>
                        <a:rPr lang="en-US" dirty="0"/>
                        <a:t>8.3 (7.9</a:t>
                      </a:r>
                      <a:r>
                        <a:rPr lang="en-US" dirty="0">
                          <a:sym typeface="Wingdings" panose="05000000000000000000" pitchFamily="2" charset="2"/>
                        </a:rPr>
                        <a:t></a:t>
                      </a:r>
                      <a:r>
                        <a:rPr lang="en-US" dirty="0"/>
                        <a:t>10.0</a:t>
                      </a:r>
                      <a:r>
                        <a:rPr lang="en-US" dirty="0">
                          <a:sym typeface="Wingdings" panose="05000000000000000000" pitchFamily="2" charset="2"/>
                        </a:rPr>
                        <a:t></a:t>
                      </a:r>
                      <a:r>
                        <a:rPr lang="en-US" dirty="0"/>
                        <a:t>10.7</a:t>
                      </a:r>
                      <a:r>
                        <a:rPr lang="en-US" dirty="0">
                          <a:sym typeface="Wingdings" panose="05000000000000000000" pitchFamily="2" charset="2"/>
                        </a:rPr>
                        <a:t></a:t>
                      </a:r>
                      <a:r>
                        <a:rPr lang="en-US" dirty="0"/>
                        <a:t>11.7</a:t>
                      </a:r>
                      <a:r>
                        <a:rPr lang="en-US" dirty="0">
                          <a:sym typeface="Wingdings" panose="05000000000000000000" pitchFamily="2" charset="2"/>
                        </a:rPr>
                        <a:t></a:t>
                      </a:r>
                      <a:r>
                        <a:rPr lang="en-US" dirty="0"/>
                        <a:t>12.2) [ESA held in Jan]</a:t>
                      </a:r>
                    </a:p>
                  </a:txBody>
                  <a:tcPr/>
                </a:tc>
                <a:extLst>
                  <a:ext uri="{0D108BD9-81ED-4DB2-BD59-A6C34878D82A}">
                    <a16:rowId xmlns:a16="http://schemas.microsoft.com/office/drawing/2014/main" val="1200109691"/>
                  </a:ext>
                </a:extLst>
              </a:tr>
              <a:tr h="370840">
                <a:tc>
                  <a:txBody>
                    <a:bodyPr/>
                    <a:lstStyle/>
                    <a:p>
                      <a:r>
                        <a:rPr lang="en-US" dirty="0"/>
                        <a:t>Iron Sat</a:t>
                      </a:r>
                    </a:p>
                  </a:txBody>
                  <a:tcPr/>
                </a:tc>
                <a:tc>
                  <a:txBody>
                    <a:bodyPr/>
                    <a:lstStyle/>
                    <a:p>
                      <a:r>
                        <a:rPr lang="en-US" dirty="0"/>
                        <a:t>24%</a:t>
                      </a:r>
                    </a:p>
                  </a:txBody>
                  <a:tcPr/>
                </a:tc>
                <a:extLst>
                  <a:ext uri="{0D108BD9-81ED-4DB2-BD59-A6C34878D82A}">
                    <a16:rowId xmlns:a16="http://schemas.microsoft.com/office/drawing/2014/main" val="59247647"/>
                  </a:ext>
                </a:extLst>
              </a:tr>
            </a:tbl>
          </a:graphicData>
        </a:graphic>
      </p:graphicFrame>
    </p:spTree>
    <p:extLst>
      <p:ext uri="{BB962C8B-B14F-4D97-AF65-F5344CB8AC3E}">
        <p14:creationId xmlns:p14="http://schemas.microsoft.com/office/powerpoint/2010/main" val="1264662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6658E-9EB9-4E70-87DB-D038FF726BA0}"/>
              </a:ext>
            </a:extLst>
          </p:cNvPr>
          <p:cNvSpPr>
            <a:spLocks noGrp="1"/>
          </p:cNvSpPr>
          <p:nvPr>
            <p:ph type="title"/>
          </p:nvPr>
        </p:nvSpPr>
        <p:spPr/>
        <p:txBody>
          <a:bodyPr/>
          <a:lstStyle/>
          <a:p>
            <a:r>
              <a:rPr lang="en-US" dirty="0">
                <a:latin typeface="+mn-lt"/>
              </a:rPr>
              <a:t>What was done</a:t>
            </a:r>
          </a:p>
        </p:txBody>
      </p:sp>
      <p:sp>
        <p:nvSpPr>
          <p:cNvPr id="4" name="Content Placeholder 3">
            <a:extLst>
              <a:ext uri="{FF2B5EF4-FFF2-40B4-BE49-F238E27FC236}">
                <a16:creationId xmlns:a16="http://schemas.microsoft.com/office/drawing/2014/main" id="{68A58ED2-3BF9-44F6-8EC3-DAEE5A1055A7}"/>
              </a:ext>
            </a:extLst>
          </p:cNvPr>
          <p:cNvSpPr>
            <a:spLocks noGrp="1"/>
          </p:cNvSpPr>
          <p:nvPr>
            <p:ph idx="1"/>
          </p:nvPr>
        </p:nvSpPr>
        <p:spPr/>
        <p:txBody>
          <a:bodyPr/>
          <a:lstStyle/>
          <a:p>
            <a:r>
              <a:rPr lang="en-US" dirty="0"/>
              <a:t>Screened all other patients at facility – all </a:t>
            </a:r>
            <a:r>
              <a:rPr lang="en-US" dirty="0" err="1"/>
              <a:t>wln</a:t>
            </a:r>
            <a:r>
              <a:rPr lang="en-US" dirty="0"/>
              <a:t> x 3 </a:t>
            </a:r>
            <a:r>
              <a:rPr lang="en-US" dirty="0" err="1"/>
              <a:t>yrs</a:t>
            </a:r>
            <a:endParaRPr lang="en-US" dirty="0"/>
          </a:p>
          <a:p>
            <a:r>
              <a:rPr lang="en-US" dirty="0"/>
              <a:t>Found protocol – archived</a:t>
            </a:r>
          </a:p>
          <a:p>
            <a:r>
              <a:rPr lang="en-US" dirty="0"/>
              <a:t>Talked to our CNO and VP of patient care services</a:t>
            </a:r>
          </a:p>
          <a:p>
            <a:pPr lvl="1"/>
            <a:r>
              <a:rPr lang="en-US" dirty="0"/>
              <a:t>Presentation for nursing leadership</a:t>
            </a:r>
          </a:p>
          <a:p>
            <a:pPr lvl="1"/>
            <a:r>
              <a:rPr lang="en-US" dirty="0"/>
              <a:t>CNO spearheaded revision/update of protocol</a:t>
            </a:r>
          </a:p>
          <a:p>
            <a:r>
              <a:rPr lang="en-US" dirty="0"/>
              <a:t>As I was preparing this .ppt, I reviewed records myself</a:t>
            </a:r>
          </a:p>
          <a:p>
            <a:pPr lvl="1"/>
            <a:r>
              <a:rPr lang="en-US" dirty="0"/>
              <a:t>Patient was on sucralfate 1 gm orally three times a day</a:t>
            </a:r>
          </a:p>
          <a:p>
            <a:pPr lvl="1"/>
            <a:r>
              <a:rPr lang="en-US" dirty="0"/>
              <a:t>Started in July 2019 when diagnosed with erosive esophagitis</a:t>
            </a:r>
          </a:p>
          <a:p>
            <a:pPr lvl="1"/>
            <a:r>
              <a:rPr lang="en-US" dirty="0"/>
              <a:t>Not on med list in 2017 or 2018</a:t>
            </a:r>
          </a:p>
        </p:txBody>
      </p:sp>
    </p:spTree>
    <p:extLst>
      <p:ext uri="{BB962C8B-B14F-4D97-AF65-F5344CB8AC3E}">
        <p14:creationId xmlns:p14="http://schemas.microsoft.com/office/powerpoint/2010/main" val="609191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6658E-9EB9-4E70-87DB-D038FF726BA0}"/>
              </a:ext>
            </a:extLst>
          </p:cNvPr>
          <p:cNvSpPr>
            <a:spLocks noGrp="1"/>
          </p:cNvSpPr>
          <p:nvPr>
            <p:ph type="title"/>
          </p:nvPr>
        </p:nvSpPr>
        <p:spPr/>
        <p:txBody>
          <a:bodyPr/>
          <a:lstStyle/>
          <a:p>
            <a:r>
              <a:rPr lang="en-US" dirty="0"/>
              <a:t>Some References</a:t>
            </a:r>
          </a:p>
        </p:txBody>
      </p:sp>
      <p:sp>
        <p:nvSpPr>
          <p:cNvPr id="3" name="Content Placeholder 2">
            <a:extLst>
              <a:ext uri="{FF2B5EF4-FFF2-40B4-BE49-F238E27FC236}">
                <a16:creationId xmlns:a16="http://schemas.microsoft.com/office/drawing/2014/main" id="{91B32450-8C7D-40B9-883A-ACE97B4012D1}"/>
              </a:ext>
            </a:extLst>
          </p:cNvPr>
          <p:cNvSpPr>
            <a:spLocks noGrp="1"/>
          </p:cNvSpPr>
          <p:nvPr>
            <p:ph idx="1"/>
          </p:nvPr>
        </p:nvSpPr>
        <p:spPr/>
        <p:txBody>
          <a:bodyPr>
            <a:normAutofit fontScale="70000" lnSpcReduction="20000"/>
          </a:bodyPr>
          <a:lstStyle/>
          <a:p>
            <a:pPr marL="0" indent="0">
              <a:buNone/>
            </a:pPr>
            <a:r>
              <a:rPr lang="en-US" sz="2600" dirty="0">
                <a:solidFill>
                  <a:schemeClr val="tx1">
                    <a:lumMod val="95000"/>
                    <a:lumOff val="5000"/>
                  </a:schemeClr>
                </a:solidFill>
              </a:rPr>
              <a:t>The prevalence of bone aluminum deposition in renal osteodystrophy and its relation to the response to calcitriol therapy. Ott SM, Maloney NA, Coburn JW, </a:t>
            </a:r>
            <a:r>
              <a:rPr lang="en-US" sz="2600" dirty="0" err="1">
                <a:solidFill>
                  <a:schemeClr val="tx1">
                    <a:lumMod val="95000"/>
                    <a:lumOff val="5000"/>
                  </a:schemeClr>
                </a:solidFill>
              </a:rPr>
              <a:t>Alfrey</a:t>
            </a:r>
            <a:r>
              <a:rPr lang="en-US" sz="2600" dirty="0">
                <a:solidFill>
                  <a:schemeClr val="tx1">
                    <a:lumMod val="95000"/>
                    <a:lumOff val="5000"/>
                  </a:schemeClr>
                </a:solidFill>
              </a:rPr>
              <a:t> AC, Sherrard DJ. N </a:t>
            </a:r>
            <a:r>
              <a:rPr lang="en-US" sz="2600" dirty="0" err="1">
                <a:solidFill>
                  <a:schemeClr val="tx1">
                    <a:lumMod val="95000"/>
                    <a:lumOff val="5000"/>
                  </a:schemeClr>
                </a:solidFill>
              </a:rPr>
              <a:t>Engl</a:t>
            </a:r>
            <a:r>
              <a:rPr lang="en-US" sz="2600" dirty="0">
                <a:solidFill>
                  <a:schemeClr val="tx1">
                    <a:lumMod val="95000"/>
                    <a:lumOff val="5000"/>
                  </a:schemeClr>
                </a:solidFill>
              </a:rPr>
              <a:t> J Med. 1982 Sep 16;307(12):709-13. </a:t>
            </a:r>
            <a:r>
              <a:rPr lang="en-US" sz="2600" dirty="0" err="1">
                <a:solidFill>
                  <a:schemeClr val="tx1">
                    <a:lumMod val="95000"/>
                    <a:lumOff val="5000"/>
                  </a:schemeClr>
                </a:solidFill>
              </a:rPr>
              <a:t>doi</a:t>
            </a:r>
            <a:r>
              <a:rPr lang="en-US" sz="2600" dirty="0">
                <a:solidFill>
                  <a:schemeClr val="tx1">
                    <a:lumMod val="95000"/>
                    <a:lumOff val="5000"/>
                  </a:schemeClr>
                </a:solidFill>
              </a:rPr>
              <a:t>: 10.1056/NEJM198209163071202.</a:t>
            </a:r>
          </a:p>
          <a:p>
            <a:pPr marL="0" indent="0">
              <a:buNone/>
            </a:pPr>
            <a:r>
              <a:rPr lang="en-US" sz="2600" dirty="0">
                <a:solidFill>
                  <a:schemeClr val="tx1">
                    <a:lumMod val="95000"/>
                    <a:lumOff val="5000"/>
                  </a:schemeClr>
                </a:solidFill>
              </a:rPr>
              <a:t>PMID: 6896740</a:t>
            </a:r>
          </a:p>
          <a:p>
            <a:pPr marL="0" indent="0">
              <a:buNone/>
            </a:pPr>
            <a:r>
              <a:rPr lang="en-US" sz="2600" dirty="0">
                <a:solidFill>
                  <a:schemeClr val="tx1">
                    <a:lumMod val="95000"/>
                    <a:lumOff val="5000"/>
                  </a:schemeClr>
                </a:solidFill>
              </a:rPr>
              <a:t>Early deposition of aluminum in bone in diabetic patients on hemodialysis. </a:t>
            </a:r>
            <a:r>
              <a:rPr lang="en-US" sz="2600" dirty="0" err="1">
                <a:solidFill>
                  <a:schemeClr val="tx1">
                    <a:lumMod val="95000"/>
                    <a:lumOff val="5000"/>
                  </a:schemeClr>
                </a:solidFill>
              </a:rPr>
              <a:t>Andress</a:t>
            </a:r>
            <a:r>
              <a:rPr lang="en-US" sz="2600" dirty="0">
                <a:solidFill>
                  <a:schemeClr val="tx1">
                    <a:lumMod val="95000"/>
                    <a:lumOff val="5000"/>
                  </a:schemeClr>
                </a:solidFill>
              </a:rPr>
              <a:t> DL, Kopp JB, Maloney NA, Coburn JW, Sherrard DJ. N </a:t>
            </a:r>
            <a:r>
              <a:rPr lang="en-US" sz="2600" dirty="0" err="1">
                <a:solidFill>
                  <a:schemeClr val="tx1">
                    <a:lumMod val="95000"/>
                    <a:lumOff val="5000"/>
                  </a:schemeClr>
                </a:solidFill>
              </a:rPr>
              <a:t>Engl</a:t>
            </a:r>
            <a:r>
              <a:rPr lang="en-US" sz="2600" dirty="0">
                <a:solidFill>
                  <a:schemeClr val="tx1">
                    <a:lumMod val="95000"/>
                    <a:lumOff val="5000"/>
                  </a:schemeClr>
                </a:solidFill>
              </a:rPr>
              <a:t> J Med. 1987 Feb 5;316(6):292-6. </a:t>
            </a:r>
            <a:r>
              <a:rPr lang="en-US" sz="2600" dirty="0" err="1">
                <a:solidFill>
                  <a:schemeClr val="tx1">
                    <a:lumMod val="95000"/>
                    <a:lumOff val="5000"/>
                  </a:schemeClr>
                </a:solidFill>
              </a:rPr>
              <a:t>doi</a:t>
            </a:r>
            <a:r>
              <a:rPr lang="en-US" sz="2600" dirty="0">
                <a:solidFill>
                  <a:schemeClr val="tx1">
                    <a:lumMod val="95000"/>
                    <a:lumOff val="5000"/>
                  </a:schemeClr>
                </a:solidFill>
              </a:rPr>
              <a:t>: 10.1056/NEJM198702053160602.</a:t>
            </a:r>
          </a:p>
          <a:p>
            <a:pPr marL="0" indent="0">
              <a:buNone/>
            </a:pPr>
            <a:r>
              <a:rPr lang="en-US" sz="2600" dirty="0">
                <a:solidFill>
                  <a:schemeClr val="tx1">
                    <a:lumMod val="95000"/>
                    <a:lumOff val="5000"/>
                  </a:schemeClr>
                </a:solidFill>
              </a:rPr>
              <a:t>PMID: 3807961</a:t>
            </a:r>
          </a:p>
          <a:p>
            <a:pPr marL="0" indent="0">
              <a:buNone/>
            </a:pPr>
            <a:r>
              <a:rPr lang="en-US" sz="2600" dirty="0">
                <a:solidFill>
                  <a:schemeClr val="tx1">
                    <a:lumMod val="95000"/>
                    <a:lumOff val="5000"/>
                  </a:schemeClr>
                </a:solidFill>
              </a:rPr>
              <a:t>Effect of parathyroidectomy on bone aluminum accumulation in chronic renal failure. </a:t>
            </a:r>
            <a:r>
              <a:rPr lang="en-US" sz="2600" dirty="0" err="1">
                <a:solidFill>
                  <a:schemeClr val="tx1">
                    <a:lumMod val="95000"/>
                    <a:lumOff val="5000"/>
                  </a:schemeClr>
                </a:solidFill>
              </a:rPr>
              <a:t>Andress</a:t>
            </a:r>
            <a:r>
              <a:rPr lang="en-US" sz="2600" dirty="0">
                <a:solidFill>
                  <a:schemeClr val="tx1">
                    <a:lumMod val="95000"/>
                    <a:lumOff val="5000"/>
                  </a:schemeClr>
                </a:solidFill>
              </a:rPr>
              <a:t> DL, Ott SM, Maloney NA, Sherrard DJ. N </a:t>
            </a:r>
            <a:r>
              <a:rPr lang="en-US" sz="2600" dirty="0" err="1">
                <a:solidFill>
                  <a:schemeClr val="tx1">
                    <a:lumMod val="95000"/>
                    <a:lumOff val="5000"/>
                  </a:schemeClr>
                </a:solidFill>
              </a:rPr>
              <a:t>Engl</a:t>
            </a:r>
            <a:r>
              <a:rPr lang="en-US" sz="2600" dirty="0">
                <a:solidFill>
                  <a:schemeClr val="tx1">
                    <a:lumMod val="95000"/>
                    <a:lumOff val="5000"/>
                  </a:schemeClr>
                </a:solidFill>
              </a:rPr>
              <a:t> J Med. 1985 Feb 21;312(8):468-73. </a:t>
            </a:r>
            <a:r>
              <a:rPr lang="en-US" sz="2600" dirty="0" err="1">
                <a:solidFill>
                  <a:schemeClr val="tx1">
                    <a:lumMod val="95000"/>
                    <a:lumOff val="5000"/>
                  </a:schemeClr>
                </a:solidFill>
              </a:rPr>
              <a:t>doi</a:t>
            </a:r>
            <a:r>
              <a:rPr lang="en-US" sz="2600" dirty="0">
                <a:solidFill>
                  <a:schemeClr val="tx1">
                    <a:lumMod val="95000"/>
                    <a:lumOff val="5000"/>
                  </a:schemeClr>
                </a:solidFill>
              </a:rPr>
              <a:t>: 10.1056/NEJM198502213120803.</a:t>
            </a:r>
          </a:p>
          <a:p>
            <a:pPr marL="0" indent="0">
              <a:buNone/>
            </a:pPr>
            <a:r>
              <a:rPr lang="en-US" sz="2600" dirty="0">
                <a:solidFill>
                  <a:schemeClr val="tx1">
                    <a:lumMod val="95000"/>
                    <a:lumOff val="5000"/>
                  </a:schemeClr>
                </a:solidFill>
              </a:rPr>
              <a:t>PMID: 3969109</a:t>
            </a:r>
          </a:p>
          <a:p>
            <a:pPr marL="0" indent="0">
              <a:buNone/>
            </a:pPr>
            <a:r>
              <a:rPr lang="en-US" sz="2600" b="0" i="0" dirty="0">
                <a:solidFill>
                  <a:schemeClr val="tx1">
                    <a:lumMod val="95000"/>
                    <a:lumOff val="5000"/>
                  </a:schemeClr>
                </a:solidFill>
                <a:effectLst/>
                <a:latin typeface="Helvetica" panose="020B0604020202020204" pitchFamily="34" charset="0"/>
              </a:rPr>
              <a:t>Deferoxamine Test and Bone Disease in Dialysis Patients With Mild Aluminum Accumulation </a:t>
            </a:r>
            <a:r>
              <a:rPr lang="en-US" sz="2600" b="0" i="0" dirty="0" err="1">
                <a:solidFill>
                  <a:schemeClr val="tx1">
                    <a:lumMod val="95000"/>
                    <a:lumOff val="5000"/>
                  </a:schemeClr>
                </a:solidFill>
                <a:effectLst/>
                <a:latin typeface="Helvetica" panose="020B0604020202020204" pitchFamily="34" charset="0"/>
              </a:rPr>
              <a:t>in</a:t>
            </a:r>
            <a:r>
              <a:rPr lang="en-US" sz="2600" b="0" i="0" strike="noStrike" dirty="0" err="1">
                <a:solidFill>
                  <a:schemeClr val="tx1">
                    <a:lumMod val="95000"/>
                    <a:lumOff val="5000"/>
                  </a:schemeClr>
                </a:solidFill>
                <a:effectLst/>
                <a:latin typeface="Helvetica" panose="020B0604020202020204" pitchFamily="34" charset="0"/>
                <a:hlinkClick r:id="rId2" tooltip="Correspondence information about the author Marie Christine de Vernejoul, MD ">
                  <a:extLst>
                    <a:ext uri="{A12FA001-AC4F-418D-AE19-62706E023703}">
                      <ahyp:hlinkClr xmlns:ahyp="http://schemas.microsoft.com/office/drawing/2018/hyperlinkcolor" val="tx"/>
                    </a:ext>
                  </a:extLst>
                </a:hlinkClick>
              </a:rPr>
              <a:t>Marie</a:t>
            </a:r>
            <a:r>
              <a:rPr lang="en-US" sz="2600" b="0" i="0" strike="noStrike" dirty="0">
                <a:solidFill>
                  <a:schemeClr val="tx1">
                    <a:lumMod val="95000"/>
                    <a:lumOff val="5000"/>
                  </a:schemeClr>
                </a:solidFill>
                <a:effectLst/>
                <a:latin typeface="Helvetica" panose="020B0604020202020204" pitchFamily="34" charset="0"/>
                <a:hlinkClick r:id="rId2" tooltip="Correspondence information about the author Marie Christine de Vernejoul, MD ">
                  <a:extLst>
                    <a:ext uri="{A12FA001-AC4F-418D-AE19-62706E023703}">
                      <ahyp:hlinkClr xmlns:ahyp="http://schemas.microsoft.com/office/drawing/2018/hyperlinkcolor" val="tx"/>
                    </a:ext>
                  </a:extLst>
                </a:hlinkClick>
              </a:rPr>
              <a:t> Christine de </a:t>
            </a:r>
            <a:r>
              <a:rPr lang="en-US" sz="2600" b="0" i="0" strike="noStrike" dirty="0" err="1">
                <a:solidFill>
                  <a:schemeClr val="tx1">
                    <a:lumMod val="95000"/>
                    <a:lumOff val="5000"/>
                  </a:schemeClr>
                </a:solidFill>
                <a:effectLst/>
                <a:latin typeface="Helvetica" panose="020B0604020202020204" pitchFamily="34" charset="0"/>
                <a:hlinkClick r:id="rId2" tooltip="Correspondence information about the author Marie Christine de Vernejoul, MD ">
                  <a:extLst>
                    <a:ext uri="{A12FA001-AC4F-418D-AE19-62706E023703}">
                      <ahyp:hlinkClr xmlns:ahyp="http://schemas.microsoft.com/office/drawing/2018/hyperlinkcolor" val="tx"/>
                    </a:ext>
                  </a:extLst>
                </a:hlinkClick>
              </a:rPr>
              <a:t>Vernejoul</a:t>
            </a:r>
            <a:r>
              <a:rPr lang="en-US" sz="2600" b="0" i="0" strike="noStrike" dirty="0">
                <a:solidFill>
                  <a:schemeClr val="tx1">
                    <a:lumMod val="95000"/>
                    <a:lumOff val="5000"/>
                  </a:schemeClr>
                </a:solidFill>
                <a:effectLst/>
                <a:latin typeface="Helvetica" panose="020B0604020202020204" pitchFamily="34" charset="0"/>
                <a:hlinkClick r:id="rId2" tooltip="Correspondence information about the author Marie Christine de Vernejoul, MD ">
                  <a:extLst>
                    <a:ext uri="{A12FA001-AC4F-418D-AE19-62706E023703}">
                      <ahyp:hlinkClr xmlns:ahyp="http://schemas.microsoft.com/office/drawing/2018/hyperlinkcolor" val="tx"/>
                    </a:ext>
                  </a:extLst>
                </a:hlinkClick>
              </a:rPr>
              <a:t>, MD</a:t>
            </a:r>
            <a:r>
              <a:rPr lang="en-US" sz="2600" b="0" i="0" strike="noStrike" dirty="0">
                <a:solidFill>
                  <a:schemeClr val="tx1">
                    <a:lumMod val="95000"/>
                    <a:lumOff val="5000"/>
                  </a:schemeClr>
                </a:solidFill>
                <a:effectLst/>
                <a:latin typeface="Helvetica" panose="020B0604020202020204" pitchFamily="34" charset="0"/>
              </a:rPr>
              <a:t> </a:t>
            </a:r>
            <a:r>
              <a:rPr lang="en-US" sz="2600" b="0" i="0" strike="noStrike" dirty="0">
                <a:solidFill>
                  <a:schemeClr val="tx1">
                    <a:lumMod val="95000"/>
                    <a:lumOff val="5000"/>
                  </a:schemeClr>
                </a:solidFill>
                <a:effectLst/>
                <a:latin typeface="Helvetica" panose="020B0604020202020204" pitchFamily="34" charset="0"/>
                <a:hlinkClick r:id="rId2" tooltip="Correspondence information about the author Sylvain Marchais, MD ">
                  <a:extLst>
                    <a:ext uri="{A12FA001-AC4F-418D-AE19-62706E023703}">
                      <ahyp:hlinkClr xmlns:ahyp="http://schemas.microsoft.com/office/drawing/2018/hyperlinkcolor" val="tx"/>
                    </a:ext>
                  </a:extLst>
                </a:hlinkClick>
              </a:rPr>
              <a:t>Sylvain </a:t>
            </a:r>
            <a:r>
              <a:rPr lang="en-US" sz="2600" b="0" i="0" strike="noStrike" dirty="0" err="1">
                <a:solidFill>
                  <a:schemeClr val="tx1">
                    <a:lumMod val="95000"/>
                    <a:lumOff val="5000"/>
                  </a:schemeClr>
                </a:solidFill>
                <a:effectLst/>
                <a:latin typeface="Helvetica" panose="020B0604020202020204" pitchFamily="34" charset="0"/>
                <a:hlinkClick r:id="rId2" tooltip="Correspondence information about the author Sylvain Marchais, MD ">
                  <a:extLst>
                    <a:ext uri="{A12FA001-AC4F-418D-AE19-62706E023703}">
                      <ahyp:hlinkClr xmlns:ahyp="http://schemas.microsoft.com/office/drawing/2018/hyperlinkcolor" val="tx"/>
                    </a:ext>
                  </a:extLst>
                </a:hlinkClick>
              </a:rPr>
              <a:t>Marchais</a:t>
            </a:r>
            <a:r>
              <a:rPr lang="en-US" sz="2600" b="0" i="0" strike="noStrike" dirty="0">
                <a:solidFill>
                  <a:schemeClr val="tx1">
                    <a:lumMod val="95000"/>
                    <a:lumOff val="5000"/>
                  </a:schemeClr>
                </a:solidFill>
                <a:effectLst/>
                <a:latin typeface="Helvetica" panose="020B0604020202020204" pitchFamily="34" charset="0"/>
                <a:hlinkClick r:id="rId2" tooltip="Correspondence information about the author Sylvain Marchais, MD ">
                  <a:extLst>
                    <a:ext uri="{A12FA001-AC4F-418D-AE19-62706E023703}">
                      <ahyp:hlinkClr xmlns:ahyp="http://schemas.microsoft.com/office/drawing/2018/hyperlinkcolor" val="tx"/>
                    </a:ext>
                  </a:extLst>
                </a:hlinkClick>
              </a:rPr>
              <a:t>, MD</a:t>
            </a:r>
            <a:r>
              <a:rPr lang="en-US" sz="2600" dirty="0">
                <a:solidFill>
                  <a:schemeClr val="tx1">
                    <a:lumMod val="95000"/>
                    <a:lumOff val="5000"/>
                  </a:schemeClr>
                </a:solidFill>
                <a:latin typeface="Helvetica" panose="020B0604020202020204" pitchFamily="34" charset="0"/>
              </a:rPr>
              <a:t> </a:t>
            </a:r>
            <a:r>
              <a:rPr lang="en-US" sz="2600" b="0" i="0" strike="noStrike" dirty="0">
                <a:solidFill>
                  <a:schemeClr val="tx1">
                    <a:lumMod val="95000"/>
                    <a:lumOff val="5000"/>
                  </a:schemeClr>
                </a:solidFill>
                <a:effectLst/>
                <a:latin typeface="Helvetica" panose="020B0604020202020204" pitchFamily="34" charset="0"/>
                <a:hlinkClick r:id="rId2" tooltip="Correspondence information about the author Gerard London, MD ">
                  <a:extLst>
                    <a:ext uri="{A12FA001-AC4F-418D-AE19-62706E023703}">
                      <ahyp:hlinkClr xmlns:ahyp="http://schemas.microsoft.com/office/drawing/2018/hyperlinkcolor" val="tx"/>
                    </a:ext>
                  </a:extLst>
                </a:hlinkClick>
              </a:rPr>
              <a:t>Gerard London, MD</a:t>
            </a:r>
            <a:r>
              <a:rPr lang="en-US" sz="2600" b="0" i="0" strike="noStrike" dirty="0">
                <a:solidFill>
                  <a:schemeClr val="tx1">
                    <a:lumMod val="95000"/>
                    <a:lumOff val="5000"/>
                  </a:schemeClr>
                </a:solidFill>
                <a:effectLst/>
                <a:latin typeface="Helvetica" panose="020B0604020202020204" pitchFamily="34" charset="0"/>
              </a:rPr>
              <a:t> </a:t>
            </a:r>
            <a:r>
              <a:rPr lang="en-US" sz="2600" b="0" i="0" strike="noStrike" dirty="0">
                <a:solidFill>
                  <a:schemeClr val="tx1">
                    <a:lumMod val="95000"/>
                    <a:lumOff val="5000"/>
                  </a:schemeClr>
                </a:solidFill>
                <a:effectLst/>
                <a:latin typeface="Helvetica" panose="020B0604020202020204" pitchFamily="34" charset="0"/>
                <a:hlinkClick r:id="rId2" tooltip="Correspondence information about the author Philippe Chappuis, MD ">
                  <a:extLst>
                    <a:ext uri="{A12FA001-AC4F-418D-AE19-62706E023703}">
                      <ahyp:hlinkClr xmlns:ahyp="http://schemas.microsoft.com/office/drawing/2018/hyperlinkcolor" val="tx"/>
                    </a:ext>
                  </a:extLst>
                </a:hlinkClick>
              </a:rPr>
              <a:t>Philippe </a:t>
            </a:r>
            <a:r>
              <a:rPr lang="en-US" sz="2600" b="0" i="0" strike="noStrike" dirty="0" err="1">
                <a:solidFill>
                  <a:schemeClr val="tx1">
                    <a:lumMod val="95000"/>
                    <a:lumOff val="5000"/>
                  </a:schemeClr>
                </a:solidFill>
                <a:effectLst/>
                <a:latin typeface="Helvetica" panose="020B0604020202020204" pitchFamily="34" charset="0"/>
                <a:hlinkClick r:id="rId2" tooltip="Correspondence information about the author Philippe Chappuis, MD ">
                  <a:extLst>
                    <a:ext uri="{A12FA001-AC4F-418D-AE19-62706E023703}">
                      <ahyp:hlinkClr xmlns:ahyp="http://schemas.microsoft.com/office/drawing/2018/hyperlinkcolor" val="tx"/>
                    </a:ext>
                  </a:extLst>
                </a:hlinkClick>
              </a:rPr>
              <a:t>Chappuis</a:t>
            </a:r>
            <a:r>
              <a:rPr lang="en-US" sz="2600" b="0" i="0" strike="noStrike" dirty="0">
                <a:solidFill>
                  <a:schemeClr val="tx1">
                    <a:lumMod val="95000"/>
                    <a:lumOff val="5000"/>
                  </a:schemeClr>
                </a:solidFill>
                <a:effectLst/>
                <a:latin typeface="Helvetica" panose="020B0604020202020204" pitchFamily="34" charset="0"/>
                <a:hlinkClick r:id="rId2" tooltip="Correspondence information about the author Philippe Chappuis, MD ">
                  <a:extLst>
                    <a:ext uri="{A12FA001-AC4F-418D-AE19-62706E023703}">
                      <ahyp:hlinkClr xmlns:ahyp="http://schemas.microsoft.com/office/drawing/2018/hyperlinkcolor" val="tx"/>
                    </a:ext>
                  </a:extLst>
                </a:hlinkClick>
              </a:rPr>
              <a:t>, MD</a:t>
            </a:r>
            <a:r>
              <a:rPr lang="en-US" sz="2600" dirty="0">
                <a:solidFill>
                  <a:schemeClr val="tx1">
                    <a:lumMod val="95000"/>
                    <a:lumOff val="5000"/>
                  </a:schemeClr>
                </a:solidFill>
                <a:latin typeface="Helvetica" panose="020B0604020202020204" pitchFamily="34" charset="0"/>
              </a:rPr>
              <a:t> </a:t>
            </a:r>
            <a:r>
              <a:rPr lang="en-US" sz="2600" b="0" i="0" strike="noStrike" dirty="0">
                <a:solidFill>
                  <a:schemeClr val="tx1">
                    <a:lumMod val="95000"/>
                    <a:lumOff val="5000"/>
                  </a:schemeClr>
                </a:solidFill>
                <a:effectLst/>
                <a:latin typeface="Helvetica" panose="020B0604020202020204" pitchFamily="34" charset="0"/>
                <a:hlinkClick r:id="rId2" tooltip="Correspondence information about the author Caroline Morieux, MD ">
                  <a:extLst>
                    <a:ext uri="{A12FA001-AC4F-418D-AE19-62706E023703}">
                      <ahyp:hlinkClr xmlns:ahyp="http://schemas.microsoft.com/office/drawing/2018/hyperlinkcolor" val="tx"/>
                    </a:ext>
                  </a:extLst>
                </a:hlinkClick>
              </a:rPr>
              <a:t>Caroline </a:t>
            </a:r>
            <a:r>
              <a:rPr lang="en-US" sz="2600" b="0" i="0" strike="noStrike" dirty="0" err="1">
                <a:solidFill>
                  <a:schemeClr val="tx1">
                    <a:lumMod val="95000"/>
                    <a:lumOff val="5000"/>
                  </a:schemeClr>
                </a:solidFill>
                <a:effectLst/>
                <a:latin typeface="Helvetica" panose="020B0604020202020204" pitchFamily="34" charset="0"/>
                <a:hlinkClick r:id="rId2" tooltip="Correspondence information about the author Caroline Morieux, MD ">
                  <a:extLst>
                    <a:ext uri="{A12FA001-AC4F-418D-AE19-62706E023703}">
                      <ahyp:hlinkClr xmlns:ahyp="http://schemas.microsoft.com/office/drawing/2018/hyperlinkcolor" val="tx"/>
                    </a:ext>
                  </a:extLst>
                </a:hlinkClick>
              </a:rPr>
              <a:t>Morieux</a:t>
            </a:r>
            <a:r>
              <a:rPr lang="en-US" sz="2600" b="0" i="0" strike="noStrike" dirty="0">
                <a:solidFill>
                  <a:schemeClr val="tx1">
                    <a:lumMod val="95000"/>
                    <a:lumOff val="5000"/>
                  </a:schemeClr>
                </a:solidFill>
                <a:effectLst/>
                <a:latin typeface="Helvetica" panose="020B0604020202020204" pitchFamily="34" charset="0"/>
                <a:hlinkClick r:id="rId2" tooltip="Correspondence information about the author Caroline Morieux, MD ">
                  <a:extLst>
                    <a:ext uri="{A12FA001-AC4F-418D-AE19-62706E023703}">
                      <ahyp:hlinkClr xmlns:ahyp="http://schemas.microsoft.com/office/drawing/2018/hyperlinkcolor" val="tx"/>
                    </a:ext>
                  </a:extLst>
                </a:hlinkClick>
              </a:rPr>
              <a:t>, MD</a:t>
            </a:r>
            <a:r>
              <a:rPr lang="en-US" sz="2600" dirty="0">
                <a:solidFill>
                  <a:schemeClr val="tx1">
                    <a:lumMod val="95000"/>
                    <a:lumOff val="5000"/>
                  </a:schemeClr>
                </a:solidFill>
                <a:latin typeface="Helvetica" panose="020B0604020202020204" pitchFamily="34" charset="0"/>
              </a:rPr>
              <a:t> </a:t>
            </a:r>
            <a:r>
              <a:rPr lang="en-US" sz="2600" b="0" i="0" strike="noStrike" dirty="0">
                <a:solidFill>
                  <a:schemeClr val="tx1">
                    <a:lumMod val="95000"/>
                    <a:lumOff val="5000"/>
                  </a:schemeClr>
                </a:solidFill>
                <a:effectLst/>
                <a:latin typeface="Helvetica" panose="020B0604020202020204" pitchFamily="34" charset="0"/>
                <a:hlinkClick r:id="rId2" tooltip="Correspondence information about the author Francisco Llach, MD ">
                  <a:extLst>
                    <a:ext uri="{A12FA001-AC4F-418D-AE19-62706E023703}">
                      <ahyp:hlinkClr xmlns:ahyp="http://schemas.microsoft.com/office/drawing/2018/hyperlinkcolor" val="tx"/>
                    </a:ext>
                  </a:extLst>
                </a:hlinkClick>
              </a:rPr>
              <a:t>Francisco </a:t>
            </a:r>
            <a:r>
              <a:rPr lang="en-US" sz="2600" b="0" i="0" strike="noStrike" dirty="0" err="1">
                <a:solidFill>
                  <a:schemeClr val="tx1">
                    <a:lumMod val="95000"/>
                    <a:lumOff val="5000"/>
                  </a:schemeClr>
                </a:solidFill>
                <a:effectLst/>
                <a:latin typeface="Helvetica" panose="020B0604020202020204" pitchFamily="34" charset="0"/>
                <a:hlinkClick r:id="rId2" tooltip="Correspondence information about the author Francisco Llach, MD ">
                  <a:extLst>
                    <a:ext uri="{A12FA001-AC4F-418D-AE19-62706E023703}">
                      <ahyp:hlinkClr xmlns:ahyp="http://schemas.microsoft.com/office/drawing/2018/hyperlinkcolor" val="tx"/>
                    </a:ext>
                  </a:extLst>
                </a:hlinkClick>
              </a:rPr>
              <a:t>Llach</a:t>
            </a:r>
            <a:r>
              <a:rPr lang="en-US" sz="2600" b="0" i="0" strike="noStrike" dirty="0">
                <a:solidFill>
                  <a:schemeClr val="tx1">
                    <a:lumMod val="95000"/>
                    <a:lumOff val="5000"/>
                  </a:schemeClr>
                </a:solidFill>
                <a:effectLst/>
                <a:latin typeface="Helvetica" panose="020B0604020202020204" pitchFamily="34" charset="0"/>
                <a:hlinkClick r:id="rId2" tooltip="Correspondence information about the author Francisco Llach, MD ">
                  <a:extLst>
                    <a:ext uri="{A12FA001-AC4F-418D-AE19-62706E023703}">
                      <ahyp:hlinkClr xmlns:ahyp="http://schemas.microsoft.com/office/drawing/2018/hyperlinkcolor" val="tx"/>
                    </a:ext>
                  </a:extLst>
                </a:hlinkClick>
              </a:rPr>
              <a:t>, MD </a:t>
            </a:r>
            <a:r>
              <a:rPr lang="en-US" sz="2600" cap="all" dirty="0">
                <a:solidFill>
                  <a:schemeClr val="tx1">
                    <a:lumMod val="95000"/>
                    <a:lumOff val="5000"/>
                  </a:schemeClr>
                </a:solidFill>
                <a:latin typeface="Helvetica" panose="020B0604020202020204" pitchFamily="34" charset="0"/>
                <a:hlinkClick r:id="rId3">
                  <a:extLst>
                    <a:ext uri="{A12FA001-AC4F-418D-AE19-62706E023703}">
                      <ahyp:hlinkClr xmlns:ahyp="http://schemas.microsoft.com/office/drawing/2018/hyperlinkcolor" val="tx"/>
                    </a:ext>
                  </a:extLst>
                </a:hlinkClick>
              </a:rPr>
              <a:t>AJKD, VOLUME 14, ISSUE 2</a:t>
            </a:r>
            <a:r>
              <a:rPr lang="en-US" sz="2600" cap="all" dirty="0">
                <a:solidFill>
                  <a:schemeClr val="tx1">
                    <a:lumMod val="95000"/>
                    <a:lumOff val="5000"/>
                  </a:schemeClr>
                </a:solidFill>
                <a:latin typeface="Helvetica" panose="020B0604020202020204" pitchFamily="34" charset="0"/>
              </a:rPr>
              <a:t> page 124-130</a:t>
            </a:r>
            <a:r>
              <a:rPr lang="en-US" sz="2600" b="0" i="0" cap="all" dirty="0">
                <a:solidFill>
                  <a:schemeClr val="tx1">
                    <a:lumMod val="95000"/>
                    <a:lumOff val="5000"/>
                  </a:schemeClr>
                </a:solidFill>
                <a:effectLst/>
                <a:latin typeface="Helvetica" panose="020B0604020202020204" pitchFamily="34" charset="0"/>
              </a:rPr>
              <a:t>30, </a:t>
            </a:r>
            <a:br>
              <a:rPr lang="en-US" sz="2600" b="0" i="0" u="none" strike="noStrike" dirty="0">
                <a:solidFill>
                  <a:schemeClr val="tx1">
                    <a:lumMod val="95000"/>
                    <a:lumOff val="5000"/>
                  </a:schemeClr>
                </a:solidFill>
                <a:effectLst/>
                <a:latin typeface="Helvetica" panose="020B0604020202020204" pitchFamily="34" charset="0"/>
                <a:hlinkClick r:id="rId4" tooltip="Previous Article">
                  <a:extLst>
                    <a:ext uri="{A12FA001-AC4F-418D-AE19-62706E023703}">
                      <ahyp:hlinkClr xmlns:ahyp="http://schemas.microsoft.com/office/drawing/2018/hyperlinkcolor" val="tx"/>
                    </a:ext>
                  </a:extLst>
                </a:hlinkClick>
              </a:rPr>
            </a:br>
            <a:endParaRPr lang="en-US" sz="2600" b="0" i="0" u="none" strike="noStrike" dirty="0">
              <a:solidFill>
                <a:schemeClr val="tx1">
                  <a:lumMod val="95000"/>
                  <a:lumOff val="5000"/>
                </a:schemeClr>
              </a:solidFill>
              <a:effectLst/>
              <a:latin typeface="Helvetica" panose="020B0604020202020204" pitchFamily="34" charset="0"/>
            </a:endParaRPr>
          </a:p>
          <a:p>
            <a:pPr marL="0" indent="0">
              <a:buNone/>
            </a:pPr>
            <a:r>
              <a:rPr lang="en-US" sz="2600" dirty="0">
                <a:solidFill>
                  <a:schemeClr val="tx1">
                    <a:lumMod val="95000"/>
                    <a:lumOff val="5000"/>
                  </a:schemeClr>
                </a:solidFill>
                <a:latin typeface="Helvetica" panose="020B0604020202020204" pitchFamily="34" charset="0"/>
              </a:rPr>
              <a:t>Aluminum Toxicity in chronic kidney disease, UpToDate, </a:t>
            </a:r>
            <a:r>
              <a:rPr lang="en-US" sz="2600" dirty="0" err="1">
                <a:solidFill>
                  <a:schemeClr val="tx1">
                    <a:lumMod val="95000"/>
                    <a:lumOff val="5000"/>
                  </a:schemeClr>
                </a:solidFill>
                <a:latin typeface="Helvetica" panose="020B0604020202020204" pitchFamily="34" charset="0"/>
              </a:rPr>
              <a:t>Wajeh</a:t>
            </a:r>
            <a:r>
              <a:rPr lang="en-US" sz="2600" dirty="0">
                <a:solidFill>
                  <a:schemeClr val="tx1">
                    <a:lumMod val="95000"/>
                    <a:lumOff val="5000"/>
                  </a:schemeClr>
                </a:solidFill>
                <a:latin typeface="Helvetica" panose="020B0604020202020204" pitchFamily="34" charset="0"/>
              </a:rPr>
              <a:t> </a:t>
            </a:r>
            <a:r>
              <a:rPr lang="en-US" sz="2600" dirty="0" err="1">
                <a:solidFill>
                  <a:schemeClr val="tx1">
                    <a:lumMod val="95000"/>
                    <a:lumOff val="5000"/>
                  </a:schemeClr>
                </a:solidFill>
                <a:latin typeface="Helvetica" panose="020B0604020202020204" pitchFamily="34" charset="0"/>
              </a:rPr>
              <a:t>Quinibi</a:t>
            </a:r>
            <a:r>
              <a:rPr lang="en-US" sz="2600" dirty="0">
                <a:solidFill>
                  <a:schemeClr val="tx1">
                    <a:lumMod val="95000"/>
                    <a:lumOff val="5000"/>
                  </a:schemeClr>
                </a:solidFill>
                <a:latin typeface="Helvetica" panose="020B0604020202020204" pitchFamily="34" charset="0"/>
              </a:rPr>
              <a:t>, Oct 21, 2020</a:t>
            </a:r>
            <a:endParaRPr lang="en-US" sz="2600" dirty="0">
              <a:solidFill>
                <a:schemeClr val="tx1">
                  <a:lumMod val="95000"/>
                  <a:lumOff val="5000"/>
                </a:schemeClr>
              </a:solidFill>
            </a:endParaRPr>
          </a:p>
          <a:p>
            <a:endParaRPr lang="en-US" dirty="0"/>
          </a:p>
        </p:txBody>
      </p:sp>
    </p:spTree>
    <p:extLst>
      <p:ext uri="{BB962C8B-B14F-4D97-AF65-F5344CB8AC3E}">
        <p14:creationId xmlns:p14="http://schemas.microsoft.com/office/powerpoint/2010/main" val="3441009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6658E-9EB9-4E70-87DB-D038FF726BA0}"/>
              </a:ext>
            </a:extLst>
          </p:cNvPr>
          <p:cNvSpPr>
            <a:spLocks noGrp="1"/>
          </p:cNvSpPr>
          <p:nvPr>
            <p:ph type="title"/>
          </p:nvPr>
        </p:nvSpPr>
        <p:spPr>
          <a:xfrm>
            <a:off x="838200" y="12787"/>
            <a:ext cx="10515600" cy="1325563"/>
          </a:xfrm>
        </p:spPr>
        <p:txBody>
          <a:bodyPr/>
          <a:lstStyle/>
          <a:p>
            <a:r>
              <a:rPr lang="en-US" dirty="0">
                <a:latin typeface="+mn-lt"/>
              </a:rPr>
              <a:t>NKC patient in a facility</a:t>
            </a:r>
          </a:p>
        </p:txBody>
      </p:sp>
      <p:sp>
        <p:nvSpPr>
          <p:cNvPr id="3" name="Content Placeholder 2">
            <a:extLst>
              <a:ext uri="{FF2B5EF4-FFF2-40B4-BE49-F238E27FC236}">
                <a16:creationId xmlns:a16="http://schemas.microsoft.com/office/drawing/2014/main" id="{91B32450-8C7D-40B9-883A-ACE97B4012D1}"/>
              </a:ext>
            </a:extLst>
          </p:cNvPr>
          <p:cNvSpPr>
            <a:spLocks noGrp="1"/>
          </p:cNvSpPr>
          <p:nvPr>
            <p:ph idx="1"/>
          </p:nvPr>
        </p:nvSpPr>
        <p:spPr>
          <a:xfrm>
            <a:off x="838200" y="1253331"/>
            <a:ext cx="10515600" cy="1682816"/>
          </a:xfrm>
        </p:spPr>
        <p:txBody>
          <a:bodyPr/>
          <a:lstStyle/>
          <a:p>
            <a:r>
              <a:rPr lang="en-US" dirty="0"/>
              <a:t>69 </a:t>
            </a:r>
            <a:r>
              <a:rPr lang="en-US" dirty="0" err="1"/>
              <a:t>yo</a:t>
            </a:r>
            <a:r>
              <a:rPr lang="en-US" dirty="0"/>
              <a:t> woman with ESRD from T2DM, started dialysis July 2015, living at an AFH, with full review of medications. AFH swears that water has been tested.  All other patients at dialysis facility with levels within normal limits x 3 </a:t>
            </a:r>
            <a:r>
              <a:rPr lang="en-US" dirty="0" err="1"/>
              <a:t>yrs</a:t>
            </a:r>
            <a:r>
              <a:rPr lang="en-US" dirty="0"/>
              <a:t>, except for 1 with level 5 mcg/L above </a:t>
            </a:r>
            <a:r>
              <a:rPr lang="en-US" dirty="0" err="1"/>
              <a:t>u.l.n</a:t>
            </a:r>
            <a:r>
              <a:rPr lang="en-US" dirty="0"/>
              <a:t>.</a:t>
            </a:r>
          </a:p>
          <a:p>
            <a:endParaRPr lang="en-US" dirty="0"/>
          </a:p>
        </p:txBody>
      </p:sp>
      <p:graphicFrame>
        <p:nvGraphicFramePr>
          <p:cNvPr id="8" name="Table 8">
            <a:extLst>
              <a:ext uri="{FF2B5EF4-FFF2-40B4-BE49-F238E27FC236}">
                <a16:creationId xmlns:a16="http://schemas.microsoft.com/office/drawing/2014/main" id="{EF2356FC-5FAD-4B83-90A0-3F3201A9B7AA}"/>
              </a:ext>
            </a:extLst>
          </p:cNvPr>
          <p:cNvGraphicFramePr>
            <a:graphicFrameLocks noGrp="1"/>
          </p:cNvGraphicFramePr>
          <p:nvPr>
            <p:extLst>
              <p:ext uri="{D42A27DB-BD31-4B8C-83A1-F6EECF244321}">
                <p14:modId xmlns:p14="http://schemas.microsoft.com/office/powerpoint/2010/main" val="452711461"/>
              </p:ext>
            </p:extLst>
          </p:nvPr>
        </p:nvGraphicFramePr>
        <p:xfrm>
          <a:off x="1763552" y="3155315"/>
          <a:ext cx="8128000" cy="33375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230783136"/>
                    </a:ext>
                  </a:extLst>
                </a:gridCol>
                <a:gridCol w="4064000">
                  <a:extLst>
                    <a:ext uri="{9D8B030D-6E8A-4147-A177-3AD203B41FA5}">
                      <a16:colId xmlns:a16="http://schemas.microsoft.com/office/drawing/2014/main" val="1221899846"/>
                    </a:ext>
                  </a:extLst>
                </a:gridCol>
              </a:tblGrid>
              <a:tr h="370840">
                <a:tc>
                  <a:txBody>
                    <a:bodyPr/>
                    <a:lstStyle/>
                    <a:p>
                      <a:r>
                        <a:rPr lang="en-US" dirty="0"/>
                        <a:t>Date</a:t>
                      </a:r>
                    </a:p>
                  </a:txBody>
                  <a:tcPr/>
                </a:tc>
                <a:tc>
                  <a:txBody>
                    <a:bodyPr/>
                    <a:lstStyle/>
                    <a:p>
                      <a:r>
                        <a:rPr lang="en-US" dirty="0"/>
                        <a:t>Al3+ level</a:t>
                      </a:r>
                    </a:p>
                  </a:txBody>
                  <a:tcPr/>
                </a:tc>
                <a:extLst>
                  <a:ext uri="{0D108BD9-81ED-4DB2-BD59-A6C34878D82A}">
                    <a16:rowId xmlns:a16="http://schemas.microsoft.com/office/drawing/2014/main" val="4169037074"/>
                  </a:ext>
                </a:extLst>
              </a:tr>
              <a:tr h="370840">
                <a:tc>
                  <a:txBody>
                    <a:bodyPr/>
                    <a:lstStyle/>
                    <a:p>
                      <a:r>
                        <a:rPr lang="en-US" dirty="0"/>
                        <a:t>2/18</a:t>
                      </a:r>
                    </a:p>
                  </a:txBody>
                  <a:tcPr/>
                </a:tc>
                <a:tc>
                  <a:txBody>
                    <a:bodyPr/>
                    <a:lstStyle/>
                    <a:p>
                      <a:r>
                        <a:rPr lang="en-US" dirty="0"/>
                        <a:t>5</a:t>
                      </a:r>
                    </a:p>
                  </a:txBody>
                  <a:tcPr/>
                </a:tc>
                <a:extLst>
                  <a:ext uri="{0D108BD9-81ED-4DB2-BD59-A6C34878D82A}">
                    <a16:rowId xmlns:a16="http://schemas.microsoft.com/office/drawing/2014/main" val="3491050135"/>
                  </a:ext>
                </a:extLst>
              </a:tr>
              <a:tr h="370840">
                <a:tc>
                  <a:txBody>
                    <a:bodyPr/>
                    <a:lstStyle/>
                    <a:p>
                      <a:r>
                        <a:rPr lang="en-US" dirty="0"/>
                        <a:t>1/19</a:t>
                      </a:r>
                    </a:p>
                  </a:txBody>
                  <a:tcPr/>
                </a:tc>
                <a:tc>
                  <a:txBody>
                    <a:bodyPr/>
                    <a:lstStyle/>
                    <a:p>
                      <a:r>
                        <a:rPr lang="en-US" dirty="0"/>
                        <a:t>6</a:t>
                      </a:r>
                    </a:p>
                  </a:txBody>
                  <a:tcPr/>
                </a:tc>
                <a:extLst>
                  <a:ext uri="{0D108BD9-81ED-4DB2-BD59-A6C34878D82A}">
                    <a16:rowId xmlns:a16="http://schemas.microsoft.com/office/drawing/2014/main" val="1497661989"/>
                  </a:ext>
                </a:extLst>
              </a:tr>
              <a:tr h="370840">
                <a:tc>
                  <a:txBody>
                    <a:bodyPr/>
                    <a:lstStyle/>
                    <a:p>
                      <a:r>
                        <a:rPr lang="en-US" dirty="0"/>
                        <a:t>1/20 x 2</a:t>
                      </a:r>
                    </a:p>
                  </a:txBody>
                  <a:tcPr/>
                </a:tc>
                <a:tc>
                  <a:txBody>
                    <a:bodyPr/>
                    <a:lstStyle/>
                    <a:p>
                      <a:r>
                        <a:rPr lang="en-US" dirty="0"/>
                        <a:t>78, 51</a:t>
                      </a:r>
                    </a:p>
                  </a:txBody>
                  <a:tcPr/>
                </a:tc>
                <a:extLst>
                  <a:ext uri="{0D108BD9-81ED-4DB2-BD59-A6C34878D82A}">
                    <a16:rowId xmlns:a16="http://schemas.microsoft.com/office/drawing/2014/main" val="3823505578"/>
                  </a:ext>
                </a:extLst>
              </a:tr>
              <a:tr h="370840">
                <a:tc>
                  <a:txBody>
                    <a:bodyPr/>
                    <a:lstStyle/>
                    <a:p>
                      <a:r>
                        <a:rPr lang="en-US" dirty="0"/>
                        <a:t>1/21 x 2</a:t>
                      </a:r>
                    </a:p>
                  </a:txBody>
                  <a:tcPr/>
                </a:tc>
                <a:tc>
                  <a:txBody>
                    <a:bodyPr/>
                    <a:lstStyle/>
                    <a:p>
                      <a:r>
                        <a:rPr lang="en-US" dirty="0"/>
                        <a:t>377, 47</a:t>
                      </a:r>
                    </a:p>
                  </a:txBody>
                  <a:tcPr/>
                </a:tc>
                <a:extLst>
                  <a:ext uri="{0D108BD9-81ED-4DB2-BD59-A6C34878D82A}">
                    <a16:rowId xmlns:a16="http://schemas.microsoft.com/office/drawing/2014/main" val="109663587"/>
                  </a:ext>
                </a:extLst>
              </a:tr>
              <a:tr h="370840">
                <a:tc>
                  <a:txBody>
                    <a:bodyPr/>
                    <a:lstStyle/>
                    <a:p>
                      <a:r>
                        <a:rPr lang="en-US" dirty="0"/>
                        <a:t>9/21</a:t>
                      </a:r>
                    </a:p>
                  </a:txBody>
                  <a:tcPr/>
                </a:tc>
                <a:tc>
                  <a:txBody>
                    <a:bodyPr/>
                    <a:lstStyle/>
                    <a:p>
                      <a:r>
                        <a:rPr lang="en-US" dirty="0"/>
                        <a:t>86</a:t>
                      </a:r>
                    </a:p>
                  </a:txBody>
                  <a:tcPr/>
                </a:tc>
                <a:extLst>
                  <a:ext uri="{0D108BD9-81ED-4DB2-BD59-A6C34878D82A}">
                    <a16:rowId xmlns:a16="http://schemas.microsoft.com/office/drawing/2014/main" val="3278274115"/>
                  </a:ext>
                </a:extLst>
              </a:tr>
              <a:tr h="370840">
                <a:tc>
                  <a:txBody>
                    <a:bodyPr/>
                    <a:lstStyle/>
                    <a:p>
                      <a:r>
                        <a:rPr lang="en-US" dirty="0"/>
                        <a:t>10/21 x 2</a:t>
                      </a:r>
                    </a:p>
                  </a:txBody>
                  <a:tcPr/>
                </a:tc>
                <a:tc>
                  <a:txBody>
                    <a:bodyPr/>
                    <a:lstStyle/>
                    <a:p>
                      <a:r>
                        <a:rPr lang="en-US" dirty="0"/>
                        <a:t>135,78</a:t>
                      </a:r>
                    </a:p>
                  </a:txBody>
                  <a:tcPr/>
                </a:tc>
                <a:extLst>
                  <a:ext uri="{0D108BD9-81ED-4DB2-BD59-A6C34878D82A}">
                    <a16:rowId xmlns:a16="http://schemas.microsoft.com/office/drawing/2014/main" val="1367835216"/>
                  </a:ext>
                </a:extLst>
              </a:tr>
              <a:tr h="370840">
                <a:tc>
                  <a:txBody>
                    <a:bodyPr/>
                    <a:lstStyle/>
                    <a:p>
                      <a:r>
                        <a:rPr lang="en-US" dirty="0"/>
                        <a:t>1/22</a:t>
                      </a:r>
                    </a:p>
                  </a:txBody>
                  <a:tcPr/>
                </a:tc>
                <a:tc>
                  <a:txBody>
                    <a:bodyPr/>
                    <a:lstStyle/>
                    <a:p>
                      <a:r>
                        <a:rPr lang="en-US" dirty="0"/>
                        <a:t>61</a:t>
                      </a:r>
                    </a:p>
                  </a:txBody>
                  <a:tcPr/>
                </a:tc>
                <a:extLst>
                  <a:ext uri="{0D108BD9-81ED-4DB2-BD59-A6C34878D82A}">
                    <a16:rowId xmlns:a16="http://schemas.microsoft.com/office/drawing/2014/main" val="2587506905"/>
                  </a:ext>
                </a:extLst>
              </a:tr>
              <a:tr h="370840">
                <a:tc>
                  <a:txBody>
                    <a:bodyPr/>
                    <a:lstStyle/>
                    <a:p>
                      <a:r>
                        <a:rPr lang="en-US" dirty="0"/>
                        <a:t>3/22</a:t>
                      </a:r>
                    </a:p>
                  </a:txBody>
                  <a:tcPr/>
                </a:tc>
                <a:tc>
                  <a:txBody>
                    <a:bodyPr/>
                    <a:lstStyle/>
                    <a:p>
                      <a:r>
                        <a:rPr lang="en-US" dirty="0"/>
                        <a:t>118</a:t>
                      </a:r>
                    </a:p>
                  </a:txBody>
                  <a:tcPr/>
                </a:tc>
                <a:extLst>
                  <a:ext uri="{0D108BD9-81ED-4DB2-BD59-A6C34878D82A}">
                    <a16:rowId xmlns:a16="http://schemas.microsoft.com/office/drawing/2014/main" val="1955658101"/>
                  </a:ext>
                </a:extLst>
              </a:tr>
            </a:tbl>
          </a:graphicData>
        </a:graphic>
      </p:graphicFrame>
    </p:spTree>
    <p:extLst>
      <p:ext uri="{BB962C8B-B14F-4D97-AF65-F5344CB8AC3E}">
        <p14:creationId xmlns:p14="http://schemas.microsoft.com/office/powerpoint/2010/main" val="298428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6658E-9EB9-4E70-87DB-D038FF726BA0}"/>
              </a:ext>
            </a:extLst>
          </p:cNvPr>
          <p:cNvSpPr>
            <a:spLocks noGrp="1"/>
          </p:cNvSpPr>
          <p:nvPr>
            <p:ph type="title"/>
          </p:nvPr>
        </p:nvSpPr>
        <p:spPr/>
        <p:txBody>
          <a:bodyPr/>
          <a:lstStyle/>
          <a:p>
            <a:r>
              <a:rPr lang="en-US" dirty="0">
                <a:latin typeface="+mn-lt"/>
              </a:rPr>
              <a:t>Aluminum Toxicity</a:t>
            </a:r>
          </a:p>
        </p:txBody>
      </p:sp>
      <p:sp>
        <p:nvSpPr>
          <p:cNvPr id="3" name="Content Placeholder 2">
            <a:extLst>
              <a:ext uri="{FF2B5EF4-FFF2-40B4-BE49-F238E27FC236}">
                <a16:creationId xmlns:a16="http://schemas.microsoft.com/office/drawing/2014/main" id="{91B32450-8C7D-40B9-883A-ACE97B4012D1}"/>
              </a:ext>
            </a:extLst>
          </p:cNvPr>
          <p:cNvSpPr>
            <a:spLocks noGrp="1"/>
          </p:cNvSpPr>
          <p:nvPr>
            <p:ph idx="1"/>
          </p:nvPr>
        </p:nvSpPr>
        <p:spPr/>
        <p:txBody>
          <a:bodyPr/>
          <a:lstStyle/>
          <a:p>
            <a:r>
              <a:rPr lang="en-US" dirty="0"/>
              <a:t>Used to be common</a:t>
            </a:r>
          </a:p>
          <a:p>
            <a:r>
              <a:rPr lang="en-US" dirty="0"/>
              <a:t>Most toxicity now with ingestion of Al-containing agents with citrate</a:t>
            </a:r>
          </a:p>
          <a:p>
            <a:pPr lvl="1"/>
            <a:r>
              <a:rPr lang="en-US" dirty="0"/>
              <a:t>Binders, vitamins, antacids</a:t>
            </a:r>
          </a:p>
          <a:p>
            <a:pPr lvl="1"/>
            <a:r>
              <a:rPr lang="en-US" dirty="0"/>
              <a:t>Citrate increases intestinal absorption</a:t>
            </a:r>
          </a:p>
          <a:p>
            <a:pPr lvl="1"/>
            <a:r>
              <a:rPr lang="en-US" dirty="0"/>
              <a:t>Rare increases in water Al+++ levels, monitored regularly</a:t>
            </a:r>
          </a:p>
          <a:p>
            <a:pPr lvl="1"/>
            <a:r>
              <a:rPr lang="en-US" dirty="0"/>
              <a:t>Very unlikely causes – deodorant, cooking materials or cans</a:t>
            </a:r>
          </a:p>
          <a:p>
            <a:endParaRPr lang="en-US" dirty="0"/>
          </a:p>
        </p:txBody>
      </p:sp>
    </p:spTree>
    <p:extLst>
      <p:ext uri="{BB962C8B-B14F-4D97-AF65-F5344CB8AC3E}">
        <p14:creationId xmlns:p14="http://schemas.microsoft.com/office/powerpoint/2010/main" val="1356863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6658E-9EB9-4E70-87DB-D038FF726BA0}"/>
              </a:ext>
            </a:extLst>
          </p:cNvPr>
          <p:cNvSpPr>
            <a:spLocks noGrp="1"/>
          </p:cNvSpPr>
          <p:nvPr>
            <p:ph type="title"/>
          </p:nvPr>
        </p:nvSpPr>
        <p:spPr/>
        <p:txBody>
          <a:bodyPr/>
          <a:lstStyle/>
          <a:p>
            <a:r>
              <a:rPr lang="en-US" dirty="0">
                <a:latin typeface="+mn-lt"/>
              </a:rPr>
              <a:t>Aluminum Screening</a:t>
            </a:r>
          </a:p>
        </p:txBody>
      </p:sp>
      <p:sp>
        <p:nvSpPr>
          <p:cNvPr id="3" name="Content Placeholder 2">
            <a:extLst>
              <a:ext uri="{FF2B5EF4-FFF2-40B4-BE49-F238E27FC236}">
                <a16:creationId xmlns:a16="http://schemas.microsoft.com/office/drawing/2014/main" id="{91B32450-8C7D-40B9-883A-ACE97B4012D1}"/>
              </a:ext>
            </a:extLst>
          </p:cNvPr>
          <p:cNvSpPr>
            <a:spLocks noGrp="1"/>
          </p:cNvSpPr>
          <p:nvPr>
            <p:ph idx="1"/>
          </p:nvPr>
        </p:nvSpPr>
        <p:spPr/>
        <p:txBody>
          <a:bodyPr/>
          <a:lstStyle/>
          <a:p>
            <a:r>
              <a:rPr lang="en-US" dirty="0"/>
              <a:t>Admission and Annual Al+++ levels recommended in general</a:t>
            </a:r>
          </a:p>
          <a:p>
            <a:pPr lvl="1"/>
            <a:r>
              <a:rPr lang="en-US" dirty="0"/>
              <a:t>If high levels in area, then every 4-6 months</a:t>
            </a:r>
          </a:p>
          <a:p>
            <a:pPr lvl="1"/>
            <a:r>
              <a:rPr lang="en-US" dirty="0"/>
              <a:t>Levels &gt; 20mcg/L should be retested then evaluated</a:t>
            </a:r>
          </a:p>
          <a:p>
            <a:pPr lvl="1"/>
            <a:r>
              <a:rPr lang="en-US" dirty="0"/>
              <a:t>Parathyroidectomy can worsen clinical manifestations of toxicity – pre-screen</a:t>
            </a:r>
          </a:p>
          <a:p>
            <a:endParaRPr lang="en-US" dirty="0"/>
          </a:p>
        </p:txBody>
      </p:sp>
    </p:spTree>
    <p:extLst>
      <p:ext uri="{BB962C8B-B14F-4D97-AF65-F5344CB8AC3E}">
        <p14:creationId xmlns:p14="http://schemas.microsoft.com/office/powerpoint/2010/main" val="223636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6658E-9EB9-4E70-87DB-D038FF726BA0}"/>
              </a:ext>
            </a:extLst>
          </p:cNvPr>
          <p:cNvSpPr>
            <a:spLocks noGrp="1"/>
          </p:cNvSpPr>
          <p:nvPr>
            <p:ph type="title"/>
          </p:nvPr>
        </p:nvSpPr>
        <p:spPr/>
        <p:txBody>
          <a:bodyPr/>
          <a:lstStyle/>
          <a:p>
            <a:r>
              <a:rPr lang="en-US" dirty="0">
                <a:latin typeface="+mn-lt"/>
              </a:rPr>
              <a:t>Clinical Manifestations</a:t>
            </a:r>
          </a:p>
        </p:txBody>
      </p:sp>
      <p:sp>
        <p:nvSpPr>
          <p:cNvPr id="3" name="Content Placeholder 2">
            <a:extLst>
              <a:ext uri="{FF2B5EF4-FFF2-40B4-BE49-F238E27FC236}">
                <a16:creationId xmlns:a16="http://schemas.microsoft.com/office/drawing/2014/main" id="{91B32450-8C7D-40B9-883A-ACE97B4012D1}"/>
              </a:ext>
            </a:extLst>
          </p:cNvPr>
          <p:cNvSpPr>
            <a:spLocks noGrp="1"/>
          </p:cNvSpPr>
          <p:nvPr>
            <p:ph idx="1"/>
          </p:nvPr>
        </p:nvSpPr>
        <p:spPr/>
        <p:txBody>
          <a:bodyPr/>
          <a:lstStyle/>
          <a:p>
            <a:r>
              <a:rPr lang="en-US" dirty="0"/>
              <a:t>Depends on rate and amount, can be chronic or acute</a:t>
            </a:r>
          </a:p>
          <a:p>
            <a:pPr lvl="1">
              <a:buFont typeface="Wingdings" panose="05000000000000000000" pitchFamily="2" charset="2"/>
              <a:buChar char="q"/>
            </a:pPr>
            <a:r>
              <a:rPr lang="en-US" dirty="0"/>
              <a:t>Chronic –</a:t>
            </a:r>
          </a:p>
          <a:p>
            <a:pPr lvl="2"/>
            <a:r>
              <a:rPr lang="en-US" dirty="0"/>
              <a:t>Bone &amp; Muscle pain, weakness, hypercalcemia, </a:t>
            </a:r>
            <a:r>
              <a:rPr lang="en-US" dirty="0" err="1"/>
              <a:t>osteomalacia</a:t>
            </a:r>
            <a:endParaRPr lang="en-US" dirty="0"/>
          </a:p>
          <a:p>
            <a:pPr lvl="2"/>
            <a:r>
              <a:rPr lang="en-US" dirty="0"/>
              <a:t>Dementia, iron resistant microcytic anemia, </a:t>
            </a:r>
          </a:p>
          <a:p>
            <a:pPr lvl="1">
              <a:buFont typeface="Wingdings" panose="05000000000000000000" pitchFamily="2" charset="2"/>
              <a:buChar char="q"/>
            </a:pPr>
            <a:r>
              <a:rPr lang="en-US" dirty="0"/>
              <a:t>Acute – </a:t>
            </a:r>
          </a:p>
          <a:p>
            <a:pPr lvl="2"/>
            <a:r>
              <a:rPr lang="en-US" dirty="0"/>
              <a:t>Encephalopathy – can be fatal</a:t>
            </a:r>
          </a:p>
          <a:p>
            <a:pPr lvl="2"/>
            <a:r>
              <a:rPr lang="en-US" dirty="0"/>
              <a:t>Can occur if levels too high and treated to ‘leach’ out of bone</a:t>
            </a:r>
          </a:p>
        </p:txBody>
      </p:sp>
    </p:spTree>
    <p:extLst>
      <p:ext uri="{BB962C8B-B14F-4D97-AF65-F5344CB8AC3E}">
        <p14:creationId xmlns:p14="http://schemas.microsoft.com/office/powerpoint/2010/main" val="3046911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6658E-9EB9-4E70-87DB-D038FF726BA0}"/>
              </a:ext>
            </a:extLst>
          </p:cNvPr>
          <p:cNvSpPr>
            <a:spLocks noGrp="1"/>
          </p:cNvSpPr>
          <p:nvPr>
            <p:ph type="title"/>
          </p:nvPr>
        </p:nvSpPr>
        <p:spPr/>
        <p:txBody>
          <a:bodyPr/>
          <a:lstStyle/>
          <a:p>
            <a:r>
              <a:rPr lang="en-US" dirty="0">
                <a:latin typeface="+mn-lt"/>
              </a:rPr>
              <a:t>Diagnosis and Evaluation</a:t>
            </a:r>
          </a:p>
        </p:txBody>
      </p:sp>
      <p:sp>
        <p:nvSpPr>
          <p:cNvPr id="3" name="Content Placeholder 2">
            <a:extLst>
              <a:ext uri="{FF2B5EF4-FFF2-40B4-BE49-F238E27FC236}">
                <a16:creationId xmlns:a16="http://schemas.microsoft.com/office/drawing/2014/main" id="{91B32450-8C7D-40B9-883A-ACE97B4012D1}"/>
              </a:ext>
            </a:extLst>
          </p:cNvPr>
          <p:cNvSpPr>
            <a:spLocks noGrp="1"/>
          </p:cNvSpPr>
          <p:nvPr>
            <p:ph idx="1"/>
          </p:nvPr>
        </p:nvSpPr>
        <p:spPr/>
        <p:txBody>
          <a:bodyPr/>
          <a:lstStyle/>
          <a:p>
            <a:pPr marL="0" indent="0">
              <a:buNone/>
            </a:pPr>
            <a:r>
              <a:rPr lang="en-US" dirty="0"/>
              <a:t>In absence of bone biopsy….if unstimulated levels of:</a:t>
            </a:r>
          </a:p>
          <a:p>
            <a:pPr lvl="1"/>
            <a:r>
              <a:rPr lang="en-US" dirty="0"/>
              <a:t>&lt; 20 - unlikely</a:t>
            </a:r>
          </a:p>
          <a:p>
            <a:pPr lvl="1"/>
            <a:r>
              <a:rPr lang="en-US" dirty="0"/>
              <a:t>20-60 – deferoxamine stimulation testing. If negative, </a:t>
            </a:r>
            <a:r>
              <a:rPr lang="en-US" dirty="0" err="1"/>
              <a:t>rechk</a:t>
            </a:r>
            <a:r>
              <a:rPr lang="en-US" dirty="0"/>
              <a:t> Al level in 1 </a:t>
            </a:r>
            <a:r>
              <a:rPr lang="en-US" dirty="0" err="1"/>
              <a:t>mo</a:t>
            </a:r>
            <a:endParaRPr lang="en-US" dirty="0"/>
          </a:p>
          <a:p>
            <a:pPr lvl="1"/>
            <a:r>
              <a:rPr lang="en-US" dirty="0"/>
              <a:t>60-200 – same testing, to determine course of treatment </a:t>
            </a:r>
          </a:p>
          <a:p>
            <a:pPr lvl="1"/>
            <a:r>
              <a:rPr lang="en-US" dirty="0"/>
              <a:t>&gt;200 mcg/L</a:t>
            </a:r>
          </a:p>
        </p:txBody>
      </p:sp>
    </p:spTree>
    <p:extLst>
      <p:ext uri="{BB962C8B-B14F-4D97-AF65-F5344CB8AC3E}">
        <p14:creationId xmlns:p14="http://schemas.microsoft.com/office/powerpoint/2010/main" val="1070198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rotWithShape="1">
          <a:blip r:embed="rId2"/>
          <a:srcRect b="18889"/>
          <a:stretch/>
        </p:blipFill>
        <p:spPr>
          <a:xfrm>
            <a:off x="2133600" y="-1"/>
            <a:ext cx="8153400" cy="6841359"/>
          </a:xfrm>
          <a:prstGeom prst="rect">
            <a:avLst/>
          </a:prstGeom>
        </p:spPr>
      </p:pic>
    </p:spTree>
    <p:extLst>
      <p:ext uri="{BB962C8B-B14F-4D97-AF65-F5344CB8AC3E}">
        <p14:creationId xmlns:p14="http://schemas.microsoft.com/office/powerpoint/2010/main" val="4046445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4676E-A080-4C30-BD2A-E24E2F82219E}"/>
              </a:ext>
            </a:extLst>
          </p:cNvPr>
          <p:cNvSpPr>
            <a:spLocks noGrp="1"/>
          </p:cNvSpPr>
          <p:nvPr>
            <p:ph type="title"/>
          </p:nvPr>
        </p:nvSpPr>
        <p:spPr/>
        <p:txBody>
          <a:bodyPr/>
          <a:lstStyle/>
          <a:p>
            <a:r>
              <a:rPr lang="en-US" dirty="0"/>
              <a:t>Treatment	</a:t>
            </a:r>
          </a:p>
        </p:txBody>
      </p:sp>
      <p:sp>
        <p:nvSpPr>
          <p:cNvPr id="3" name="Content Placeholder 2">
            <a:extLst>
              <a:ext uri="{FF2B5EF4-FFF2-40B4-BE49-F238E27FC236}">
                <a16:creationId xmlns:a16="http://schemas.microsoft.com/office/drawing/2014/main" id="{8B70E06D-65A2-4CD1-87BE-281AFD3283A6}"/>
              </a:ext>
            </a:extLst>
          </p:cNvPr>
          <p:cNvSpPr>
            <a:spLocks noGrp="1"/>
          </p:cNvSpPr>
          <p:nvPr>
            <p:ph idx="1"/>
          </p:nvPr>
        </p:nvSpPr>
        <p:spPr/>
        <p:txBody>
          <a:bodyPr/>
          <a:lstStyle/>
          <a:p>
            <a:r>
              <a:rPr lang="en-US" dirty="0"/>
              <a:t>Identify and remove source of Aluminum</a:t>
            </a:r>
          </a:p>
          <a:p>
            <a:r>
              <a:rPr lang="en-US" dirty="0"/>
              <a:t>If levels are &gt; 200mcg/L</a:t>
            </a:r>
          </a:p>
          <a:p>
            <a:pPr lvl="1"/>
            <a:r>
              <a:rPr lang="en-US" dirty="0"/>
              <a:t>Intensive dialysis – six days per week</a:t>
            </a:r>
          </a:p>
          <a:p>
            <a:pPr lvl="1"/>
            <a:r>
              <a:rPr lang="en-US" dirty="0"/>
              <a:t>High flux dialyzer</a:t>
            </a:r>
          </a:p>
          <a:p>
            <a:r>
              <a:rPr lang="en-US" dirty="0"/>
              <a:t>Administration of Deferoxamine</a:t>
            </a:r>
          </a:p>
          <a:p>
            <a:pPr lvl="1"/>
            <a:endParaRPr lang="en-US" dirty="0"/>
          </a:p>
        </p:txBody>
      </p:sp>
    </p:spTree>
    <p:extLst>
      <p:ext uri="{BB962C8B-B14F-4D97-AF65-F5344CB8AC3E}">
        <p14:creationId xmlns:p14="http://schemas.microsoft.com/office/powerpoint/2010/main" val="2891569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4676E-A080-4C30-BD2A-E24E2F82219E}"/>
              </a:ext>
            </a:extLst>
          </p:cNvPr>
          <p:cNvSpPr>
            <a:spLocks noGrp="1"/>
          </p:cNvSpPr>
          <p:nvPr>
            <p:ph type="title"/>
          </p:nvPr>
        </p:nvSpPr>
        <p:spPr/>
        <p:txBody>
          <a:bodyPr/>
          <a:lstStyle/>
          <a:p>
            <a:r>
              <a:rPr lang="en-US" dirty="0"/>
              <a:t>Deferoxamine	</a:t>
            </a:r>
          </a:p>
        </p:txBody>
      </p:sp>
      <p:sp>
        <p:nvSpPr>
          <p:cNvPr id="3" name="Content Placeholder 2">
            <a:extLst>
              <a:ext uri="{FF2B5EF4-FFF2-40B4-BE49-F238E27FC236}">
                <a16:creationId xmlns:a16="http://schemas.microsoft.com/office/drawing/2014/main" id="{8B70E06D-65A2-4CD1-87BE-281AFD3283A6}"/>
              </a:ext>
            </a:extLst>
          </p:cNvPr>
          <p:cNvSpPr>
            <a:spLocks noGrp="1"/>
          </p:cNvSpPr>
          <p:nvPr>
            <p:ph idx="1"/>
          </p:nvPr>
        </p:nvSpPr>
        <p:spPr/>
        <p:txBody>
          <a:bodyPr/>
          <a:lstStyle/>
          <a:p>
            <a:r>
              <a:rPr lang="en-US" dirty="0"/>
              <a:t>Chelating Agent – E.g. for Iron and Aluminum</a:t>
            </a:r>
          </a:p>
          <a:p>
            <a:r>
              <a:rPr lang="en-US" dirty="0"/>
              <a:t>Administer no faster than 1 hour, during last hour of dialysis (KDOQI 2003).  Can give during last 2 hours. Don’t take with Ascorbic Acid.</a:t>
            </a:r>
          </a:p>
          <a:p>
            <a:r>
              <a:rPr lang="en-US" dirty="0"/>
              <a:t>What to watch for:</a:t>
            </a:r>
          </a:p>
          <a:p>
            <a:pPr lvl="1"/>
            <a:r>
              <a:rPr lang="en-US" dirty="0"/>
              <a:t>First treatment, watch for signs of acute toxicity as aluminum is removed from bone to blood with the agent : HA, dizziness, neuropathy/</a:t>
            </a:r>
            <a:r>
              <a:rPr lang="en-US" dirty="0" err="1"/>
              <a:t>parasthesia</a:t>
            </a:r>
            <a:r>
              <a:rPr lang="en-US" dirty="0"/>
              <a:t>, seizure</a:t>
            </a:r>
          </a:p>
          <a:p>
            <a:pPr lvl="2"/>
            <a:r>
              <a:rPr lang="en-US" dirty="0"/>
              <a:t>Acute neurologic changes – can be sign of Acute Aluminum toxicity</a:t>
            </a:r>
          </a:p>
          <a:p>
            <a:pPr lvl="1"/>
            <a:r>
              <a:rPr lang="en-US" dirty="0"/>
              <a:t>Flushing/hypotension/fever/</a:t>
            </a:r>
            <a:r>
              <a:rPr lang="en-US" dirty="0" err="1"/>
              <a:t>abd</a:t>
            </a:r>
            <a:r>
              <a:rPr lang="en-US" dirty="0"/>
              <a:t> </a:t>
            </a:r>
            <a:r>
              <a:rPr lang="en-US" dirty="0" err="1"/>
              <a:t>pn,n,v</a:t>
            </a:r>
            <a:r>
              <a:rPr lang="en-US" dirty="0"/>
              <a:t>/rash/anaphylaxis</a:t>
            </a:r>
          </a:p>
          <a:p>
            <a:pPr lvl="1"/>
            <a:r>
              <a:rPr lang="en-US" dirty="0"/>
              <a:t>Risk of </a:t>
            </a:r>
            <a:r>
              <a:rPr lang="en-US" dirty="0" err="1"/>
              <a:t>mucormycosis</a:t>
            </a:r>
            <a:r>
              <a:rPr lang="en-US" dirty="0"/>
              <a:t> – chelation of iron and enhances Rhizopus growth</a:t>
            </a:r>
          </a:p>
          <a:p>
            <a:pPr lvl="1"/>
            <a:r>
              <a:rPr lang="en-US" dirty="0"/>
              <a:t>Don’t give at same time as IV iron (will remove it)</a:t>
            </a:r>
          </a:p>
          <a:p>
            <a:pPr lvl="1"/>
            <a:endParaRPr lang="en-US" dirty="0"/>
          </a:p>
          <a:p>
            <a:pPr lvl="1"/>
            <a:endParaRPr lang="en-US" dirty="0"/>
          </a:p>
        </p:txBody>
      </p:sp>
    </p:spTree>
    <p:extLst>
      <p:ext uri="{BB962C8B-B14F-4D97-AF65-F5344CB8AC3E}">
        <p14:creationId xmlns:p14="http://schemas.microsoft.com/office/powerpoint/2010/main" val="4125441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4217</TotalTime>
  <Words>1057</Words>
  <Application>Microsoft Office PowerPoint</Application>
  <PresentationFormat>Widescreen</PresentationFormat>
  <Paragraphs>121</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Courier New</vt:lpstr>
      <vt:lpstr>Helvetica</vt:lpstr>
      <vt:lpstr>Wingdings</vt:lpstr>
      <vt:lpstr>Office Theme</vt:lpstr>
      <vt:lpstr>Medications in Dialysis: Something old, something new</vt:lpstr>
      <vt:lpstr>NKC patient in a facility</vt:lpstr>
      <vt:lpstr>Aluminum Toxicity</vt:lpstr>
      <vt:lpstr>Aluminum Screening</vt:lpstr>
      <vt:lpstr>Clinical Manifestations</vt:lpstr>
      <vt:lpstr>Diagnosis and Evaluation</vt:lpstr>
      <vt:lpstr>PowerPoint Presentation</vt:lpstr>
      <vt:lpstr>Treatment </vt:lpstr>
      <vt:lpstr>Deferoxamine </vt:lpstr>
      <vt:lpstr>Deferoxamine </vt:lpstr>
      <vt:lpstr>What would you do?</vt:lpstr>
      <vt:lpstr>What was done</vt:lpstr>
      <vt:lpstr>Some 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Unusual Medications in Dialysis</dc:title>
  <dc:creator>Suzanne Watnick</dc:creator>
  <cp:lastModifiedBy>Suzanne Watnick</cp:lastModifiedBy>
  <cp:revision>12</cp:revision>
  <dcterms:created xsi:type="dcterms:W3CDTF">2022-04-19T00:23:38Z</dcterms:created>
  <dcterms:modified xsi:type="dcterms:W3CDTF">2022-04-26T16:11:48Z</dcterms:modified>
</cp:coreProperties>
</file>