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6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2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FC20B-9BF9-43D8-9386-9EB9DD0947A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D18ABCE-8165-4A5E-95CB-C791CE20CB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Helps regulate calcium and phosphorus levels (absorbs Ca and eliminate PO4)</a:t>
          </a:r>
        </a:p>
      </dgm:t>
    </dgm:pt>
    <dgm:pt modelId="{9E297E16-A2F9-4E5D-B3F6-5771CAB6F7AA}" type="parTrans" cxnId="{288B5171-EB92-4316-8B57-EF78C4F7A34B}">
      <dgm:prSet/>
      <dgm:spPr/>
      <dgm:t>
        <a:bodyPr/>
        <a:lstStyle/>
        <a:p>
          <a:endParaRPr lang="en-US"/>
        </a:p>
      </dgm:t>
    </dgm:pt>
    <dgm:pt modelId="{FB2BD60A-54CF-4D80-B6EC-364388A430CD}" type="sibTrans" cxnId="{288B5171-EB92-4316-8B57-EF78C4F7A34B}">
      <dgm:prSet/>
      <dgm:spPr/>
      <dgm:t>
        <a:bodyPr/>
        <a:lstStyle/>
        <a:p>
          <a:endParaRPr lang="en-US"/>
        </a:p>
      </dgm:t>
    </dgm:pt>
    <dgm:pt modelId="{7042C251-AF55-4F14-8E99-A55F4919CB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S/S of Increased PTH = bone pain, fractures</a:t>
          </a:r>
        </a:p>
      </dgm:t>
    </dgm:pt>
    <dgm:pt modelId="{1526DE1D-6E74-405B-A701-3FA25BCF63CA}" type="parTrans" cxnId="{28E73948-689E-47D0-A2DB-2E596A1774A6}">
      <dgm:prSet/>
      <dgm:spPr/>
      <dgm:t>
        <a:bodyPr/>
        <a:lstStyle/>
        <a:p>
          <a:endParaRPr lang="en-US"/>
        </a:p>
      </dgm:t>
    </dgm:pt>
    <dgm:pt modelId="{37BA7F32-A106-461F-89DA-33395888A23E}" type="sibTrans" cxnId="{28E73948-689E-47D0-A2DB-2E596A1774A6}">
      <dgm:prSet/>
      <dgm:spPr/>
      <dgm:t>
        <a:bodyPr/>
        <a:lstStyle/>
        <a:p>
          <a:endParaRPr lang="en-US"/>
        </a:p>
      </dgm:t>
    </dgm:pt>
    <dgm:pt modelId="{0F45B473-9C52-4F7D-A343-34BE0057BB4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High levels treated with IV Vitamin D</a:t>
          </a:r>
        </a:p>
        <a:p>
          <a:pPr>
            <a:lnSpc>
              <a:spcPct val="100000"/>
            </a:lnSpc>
          </a:pPr>
          <a:r>
            <a:rPr lang="en-US" dirty="0"/>
            <a:t>Dialysis Normal = 200-300pg/mL</a:t>
          </a:r>
        </a:p>
      </dgm:t>
    </dgm:pt>
    <dgm:pt modelId="{4B6FE068-B132-4C78-BC89-8E2A3992058D}" type="parTrans" cxnId="{60C024A5-692D-4D61-B455-020B95B1776D}">
      <dgm:prSet/>
      <dgm:spPr/>
      <dgm:t>
        <a:bodyPr/>
        <a:lstStyle/>
        <a:p>
          <a:endParaRPr lang="en-US"/>
        </a:p>
      </dgm:t>
    </dgm:pt>
    <dgm:pt modelId="{DEAF68DB-D43A-498A-8C1D-5FF5CC881CA3}" type="sibTrans" cxnId="{60C024A5-692D-4D61-B455-020B95B1776D}">
      <dgm:prSet/>
      <dgm:spPr/>
      <dgm:t>
        <a:bodyPr/>
        <a:lstStyle/>
        <a:p>
          <a:endParaRPr lang="en-US"/>
        </a:p>
      </dgm:t>
    </dgm:pt>
    <dgm:pt modelId="{F2888B13-AA32-4DC4-A9C5-38B5FF277C53}" type="pres">
      <dgm:prSet presAssocID="{1BCFC20B-9BF9-43D8-9386-9EB9DD0947A4}" presName="root" presStyleCnt="0">
        <dgm:presLayoutVars>
          <dgm:dir/>
          <dgm:resizeHandles val="exact"/>
        </dgm:presLayoutVars>
      </dgm:prSet>
      <dgm:spPr/>
    </dgm:pt>
    <dgm:pt modelId="{5B41333A-3308-4947-A12B-0B474ED59B1C}" type="pres">
      <dgm:prSet presAssocID="{BD18ABCE-8165-4A5E-95CB-C791CE20CB67}" presName="compNode" presStyleCnt="0"/>
      <dgm:spPr/>
    </dgm:pt>
    <dgm:pt modelId="{E7B94C2A-87A8-4990-8C48-D7613667EE44}" type="pres">
      <dgm:prSet presAssocID="{BD18ABCE-8165-4A5E-95CB-C791CE20CB67}" presName="bgRect" presStyleLbl="bgShp" presStyleIdx="0" presStyleCnt="3"/>
      <dgm:spPr/>
    </dgm:pt>
    <dgm:pt modelId="{87DF43C0-766E-4A91-ACCD-36D6273174FD}" type="pres">
      <dgm:prSet presAssocID="{BD18ABCE-8165-4A5E-95CB-C791CE20CB6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61A0F7EA-65A0-415B-A6AA-A97E3DE5F657}" type="pres">
      <dgm:prSet presAssocID="{BD18ABCE-8165-4A5E-95CB-C791CE20CB67}" presName="spaceRect" presStyleCnt="0"/>
      <dgm:spPr/>
    </dgm:pt>
    <dgm:pt modelId="{FFD1F519-6DBA-4929-B7CF-600105914B92}" type="pres">
      <dgm:prSet presAssocID="{BD18ABCE-8165-4A5E-95CB-C791CE20CB67}" presName="parTx" presStyleLbl="revTx" presStyleIdx="0" presStyleCnt="3">
        <dgm:presLayoutVars>
          <dgm:chMax val="0"/>
          <dgm:chPref val="0"/>
        </dgm:presLayoutVars>
      </dgm:prSet>
      <dgm:spPr/>
    </dgm:pt>
    <dgm:pt modelId="{2D8F6694-14F1-4F84-8233-31EB6CB2F5B3}" type="pres">
      <dgm:prSet presAssocID="{FB2BD60A-54CF-4D80-B6EC-364388A430CD}" presName="sibTrans" presStyleCnt="0"/>
      <dgm:spPr/>
    </dgm:pt>
    <dgm:pt modelId="{23ECD934-0B08-4A76-9093-24B9509F423D}" type="pres">
      <dgm:prSet presAssocID="{7042C251-AF55-4F14-8E99-A55F4919CBFB}" presName="compNode" presStyleCnt="0"/>
      <dgm:spPr/>
    </dgm:pt>
    <dgm:pt modelId="{FB10C279-B8AA-4373-99DA-8ACB7B7FF8AD}" type="pres">
      <dgm:prSet presAssocID="{7042C251-AF55-4F14-8E99-A55F4919CBFB}" presName="bgRect" presStyleLbl="bgShp" presStyleIdx="1" presStyleCnt="3"/>
      <dgm:spPr/>
    </dgm:pt>
    <dgm:pt modelId="{4EFD2139-8920-4058-AF75-B92914979BED}" type="pres">
      <dgm:prSet presAssocID="{7042C251-AF55-4F14-8E99-A55F4919CBF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ne"/>
        </a:ext>
      </dgm:extLst>
    </dgm:pt>
    <dgm:pt modelId="{DD9F85A3-75F4-48E6-92C6-8550D9860436}" type="pres">
      <dgm:prSet presAssocID="{7042C251-AF55-4F14-8E99-A55F4919CBFB}" presName="spaceRect" presStyleCnt="0"/>
      <dgm:spPr/>
    </dgm:pt>
    <dgm:pt modelId="{1ABB6F21-216F-41A4-9F91-103D8E4212DC}" type="pres">
      <dgm:prSet presAssocID="{7042C251-AF55-4F14-8E99-A55F4919CBFB}" presName="parTx" presStyleLbl="revTx" presStyleIdx="1" presStyleCnt="3">
        <dgm:presLayoutVars>
          <dgm:chMax val="0"/>
          <dgm:chPref val="0"/>
        </dgm:presLayoutVars>
      </dgm:prSet>
      <dgm:spPr/>
    </dgm:pt>
    <dgm:pt modelId="{101764EB-D19D-4D1F-A997-EFB1EC84CEFD}" type="pres">
      <dgm:prSet presAssocID="{37BA7F32-A106-461F-89DA-33395888A23E}" presName="sibTrans" presStyleCnt="0"/>
      <dgm:spPr/>
    </dgm:pt>
    <dgm:pt modelId="{74787AC0-B85A-4523-9A06-8E5D82987948}" type="pres">
      <dgm:prSet presAssocID="{0F45B473-9C52-4F7D-A343-34BE0057BB47}" presName="compNode" presStyleCnt="0"/>
      <dgm:spPr/>
    </dgm:pt>
    <dgm:pt modelId="{DA6F01A1-8C76-4881-B64A-5771E6FD77CC}" type="pres">
      <dgm:prSet presAssocID="{0F45B473-9C52-4F7D-A343-34BE0057BB47}" presName="bgRect" presStyleLbl="bgShp" presStyleIdx="2" presStyleCnt="3"/>
      <dgm:spPr/>
    </dgm:pt>
    <dgm:pt modelId="{4A003197-D931-40CF-AB61-116CCD7A96A6}" type="pres">
      <dgm:prSet presAssocID="{0F45B473-9C52-4F7D-A343-34BE0057BB4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DF5414F6-F2A3-4C1F-8923-2CC34499A9DE}" type="pres">
      <dgm:prSet presAssocID="{0F45B473-9C52-4F7D-A343-34BE0057BB47}" presName="spaceRect" presStyleCnt="0"/>
      <dgm:spPr/>
    </dgm:pt>
    <dgm:pt modelId="{3655EC26-751E-4D60-AFDA-E86D5F534F8D}" type="pres">
      <dgm:prSet presAssocID="{0F45B473-9C52-4F7D-A343-34BE0057BB4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CA05515-C14E-4C0C-B043-83586D3C9E57}" type="presOf" srcId="{7042C251-AF55-4F14-8E99-A55F4919CBFB}" destId="{1ABB6F21-216F-41A4-9F91-103D8E4212DC}" srcOrd="0" destOrd="0" presId="urn:microsoft.com/office/officeart/2018/2/layout/IconVerticalSolidList"/>
    <dgm:cxn modelId="{72959663-0EC5-4B7A-8369-953740471288}" type="presOf" srcId="{0F45B473-9C52-4F7D-A343-34BE0057BB47}" destId="{3655EC26-751E-4D60-AFDA-E86D5F534F8D}" srcOrd="0" destOrd="0" presId="urn:microsoft.com/office/officeart/2018/2/layout/IconVerticalSolidList"/>
    <dgm:cxn modelId="{28E73948-689E-47D0-A2DB-2E596A1774A6}" srcId="{1BCFC20B-9BF9-43D8-9386-9EB9DD0947A4}" destId="{7042C251-AF55-4F14-8E99-A55F4919CBFB}" srcOrd="1" destOrd="0" parTransId="{1526DE1D-6E74-405B-A701-3FA25BCF63CA}" sibTransId="{37BA7F32-A106-461F-89DA-33395888A23E}"/>
    <dgm:cxn modelId="{288B5171-EB92-4316-8B57-EF78C4F7A34B}" srcId="{1BCFC20B-9BF9-43D8-9386-9EB9DD0947A4}" destId="{BD18ABCE-8165-4A5E-95CB-C791CE20CB67}" srcOrd="0" destOrd="0" parTransId="{9E297E16-A2F9-4E5D-B3F6-5771CAB6F7AA}" sibTransId="{FB2BD60A-54CF-4D80-B6EC-364388A430CD}"/>
    <dgm:cxn modelId="{60C024A5-692D-4D61-B455-020B95B1776D}" srcId="{1BCFC20B-9BF9-43D8-9386-9EB9DD0947A4}" destId="{0F45B473-9C52-4F7D-A343-34BE0057BB47}" srcOrd="2" destOrd="0" parTransId="{4B6FE068-B132-4C78-BC89-8E2A3992058D}" sibTransId="{DEAF68DB-D43A-498A-8C1D-5FF5CC881CA3}"/>
    <dgm:cxn modelId="{91AC6CAF-7B88-4FD5-A84C-3C2BA1EB9BA0}" type="presOf" srcId="{BD18ABCE-8165-4A5E-95CB-C791CE20CB67}" destId="{FFD1F519-6DBA-4929-B7CF-600105914B92}" srcOrd="0" destOrd="0" presId="urn:microsoft.com/office/officeart/2018/2/layout/IconVerticalSolidList"/>
    <dgm:cxn modelId="{A0500DFC-BA84-42D9-87AF-FF44823931A8}" type="presOf" srcId="{1BCFC20B-9BF9-43D8-9386-9EB9DD0947A4}" destId="{F2888B13-AA32-4DC4-A9C5-38B5FF277C53}" srcOrd="0" destOrd="0" presId="urn:microsoft.com/office/officeart/2018/2/layout/IconVerticalSolidList"/>
    <dgm:cxn modelId="{FAFDA60A-FC75-43BC-82B8-8820FF31D2B5}" type="presParOf" srcId="{F2888B13-AA32-4DC4-A9C5-38B5FF277C53}" destId="{5B41333A-3308-4947-A12B-0B474ED59B1C}" srcOrd="0" destOrd="0" presId="urn:microsoft.com/office/officeart/2018/2/layout/IconVerticalSolidList"/>
    <dgm:cxn modelId="{505EFC16-9690-417F-A993-117400ADD0DD}" type="presParOf" srcId="{5B41333A-3308-4947-A12B-0B474ED59B1C}" destId="{E7B94C2A-87A8-4990-8C48-D7613667EE44}" srcOrd="0" destOrd="0" presId="urn:microsoft.com/office/officeart/2018/2/layout/IconVerticalSolidList"/>
    <dgm:cxn modelId="{105568B9-E3AC-40CF-9B09-4A87DD9034E5}" type="presParOf" srcId="{5B41333A-3308-4947-A12B-0B474ED59B1C}" destId="{87DF43C0-766E-4A91-ACCD-36D6273174FD}" srcOrd="1" destOrd="0" presId="urn:microsoft.com/office/officeart/2018/2/layout/IconVerticalSolidList"/>
    <dgm:cxn modelId="{209710BB-E1E6-4F93-9D5F-ABD1066A2A26}" type="presParOf" srcId="{5B41333A-3308-4947-A12B-0B474ED59B1C}" destId="{61A0F7EA-65A0-415B-A6AA-A97E3DE5F657}" srcOrd="2" destOrd="0" presId="urn:microsoft.com/office/officeart/2018/2/layout/IconVerticalSolidList"/>
    <dgm:cxn modelId="{0F276696-3B3E-4811-AD0F-42398F73162F}" type="presParOf" srcId="{5B41333A-3308-4947-A12B-0B474ED59B1C}" destId="{FFD1F519-6DBA-4929-B7CF-600105914B92}" srcOrd="3" destOrd="0" presId="urn:microsoft.com/office/officeart/2018/2/layout/IconVerticalSolidList"/>
    <dgm:cxn modelId="{7E539D66-4908-4E6F-A728-408C68196379}" type="presParOf" srcId="{F2888B13-AA32-4DC4-A9C5-38B5FF277C53}" destId="{2D8F6694-14F1-4F84-8233-31EB6CB2F5B3}" srcOrd="1" destOrd="0" presId="urn:microsoft.com/office/officeart/2018/2/layout/IconVerticalSolidList"/>
    <dgm:cxn modelId="{0471347B-55ED-440C-86D2-2D2B09AD2F5A}" type="presParOf" srcId="{F2888B13-AA32-4DC4-A9C5-38B5FF277C53}" destId="{23ECD934-0B08-4A76-9093-24B9509F423D}" srcOrd="2" destOrd="0" presId="urn:microsoft.com/office/officeart/2018/2/layout/IconVerticalSolidList"/>
    <dgm:cxn modelId="{FCA5751F-D3D1-4AAD-8A2A-3692139DBB75}" type="presParOf" srcId="{23ECD934-0B08-4A76-9093-24B9509F423D}" destId="{FB10C279-B8AA-4373-99DA-8ACB7B7FF8AD}" srcOrd="0" destOrd="0" presId="urn:microsoft.com/office/officeart/2018/2/layout/IconVerticalSolidList"/>
    <dgm:cxn modelId="{B1953133-9A72-4D64-96B3-9404559EFA9B}" type="presParOf" srcId="{23ECD934-0B08-4A76-9093-24B9509F423D}" destId="{4EFD2139-8920-4058-AF75-B92914979BED}" srcOrd="1" destOrd="0" presId="urn:microsoft.com/office/officeart/2018/2/layout/IconVerticalSolidList"/>
    <dgm:cxn modelId="{AA5C6E82-A46B-4EBD-8BEB-172E443D8779}" type="presParOf" srcId="{23ECD934-0B08-4A76-9093-24B9509F423D}" destId="{DD9F85A3-75F4-48E6-92C6-8550D9860436}" srcOrd="2" destOrd="0" presId="urn:microsoft.com/office/officeart/2018/2/layout/IconVerticalSolidList"/>
    <dgm:cxn modelId="{D6D5D99E-E561-4BDA-9D8B-0F8DA8B53F98}" type="presParOf" srcId="{23ECD934-0B08-4A76-9093-24B9509F423D}" destId="{1ABB6F21-216F-41A4-9F91-103D8E4212DC}" srcOrd="3" destOrd="0" presId="urn:microsoft.com/office/officeart/2018/2/layout/IconVerticalSolidList"/>
    <dgm:cxn modelId="{98E32DAD-1703-4F11-AC02-2C4F07EC0D39}" type="presParOf" srcId="{F2888B13-AA32-4DC4-A9C5-38B5FF277C53}" destId="{101764EB-D19D-4D1F-A997-EFB1EC84CEFD}" srcOrd="3" destOrd="0" presId="urn:microsoft.com/office/officeart/2018/2/layout/IconVerticalSolidList"/>
    <dgm:cxn modelId="{0F33AC89-A4D0-4306-BA66-BD05A66DE46D}" type="presParOf" srcId="{F2888B13-AA32-4DC4-A9C5-38B5FF277C53}" destId="{74787AC0-B85A-4523-9A06-8E5D82987948}" srcOrd="4" destOrd="0" presId="urn:microsoft.com/office/officeart/2018/2/layout/IconVerticalSolidList"/>
    <dgm:cxn modelId="{7334DA68-834D-46EF-88F5-5A05AA3676F6}" type="presParOf" srcId="{74787AC0-B85A-4523-9A06-8E5D82987948}" destId="{DA6F01A1-8C76-4881-B64A-5771E6FD77CC}" srcOrd="0" destOrd="0" presId="urn:microsoft.com/office/officeart/2018/2/layout/IconVerticalSolidList"/>
    <dgm:cxn modelId="{90C708D5-1D67-4C7E-BCBA-2DE507A2F654}" type="presParOf" srcId="{74787AC0-B85A-4523-9A06-8E5D82987948}" destId="{4A003197-D931-40CF-AB61-116CCD7A96A6}" srcOrd="1" destOrd="0" presId="urn:microsoft.com/office/officeart/2018/2/layout/IconVerticalSolidList"/>
    <dgm:cxn modelId="{F338C645-9CDD-4039-9233-C5940AA1727B}" type="presParOf" srcId="{74787AC0-B85A-4523-9A06-8E5D82987948}" destId="{DF5414F6-F2A3-4C1F-8923-2CC34499A9DE}" srcOrd="2" destOrd="0" presId="urn:microsoft.com/office/officeart/2018/2/layout/IconVerticalSolidList"/>
    <dgm:cxn modelId="{9EA6FBE7-E96F-4D72-803A-A50E658CFF1E}" type="presParOf" srcId="{74787AC0-B85A-4523-9A06-8E5D82987948}" destId="{3655EC26-751E-4D60-AFDA-E86D5F534F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94C2A-87A8-4990-8C48-D7613667EE44}">
      <dsp:nvSpPr>
        <dsp:cNvPr id="0" name=""/>
        <dsp:cNvSpPr/>
      </dsp:nvSpPr>
      <dsp:spPr>
        <a:xfrm>
          <a:off x="0" y="680"/>
          <a:ext cx="6269038" cy="15916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DF43C0-766E-4A91-ACCD-36D6273174FD}">
      <dsp:nvSpPr>
        <dsp:cNvPr id="0" name=""/>
        <dsp:cNvSpPr/>
      </dsp:nvSpPr>
      <dsp:spPr>
        <a:xfrm>
          <a:off x="481473" y="358800"/>
          <a:ext cx="875405" cy="87540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D1F519-6DBA-4929-B7CF-600105914B92}">
      <dsp:nvSpPr>
        <dsp:cNvPr id="0" name=""/>
        <dsp:cNvSpPr/>
      </dsp:nvSpPr>
      <dsp:spPr>
        <a:xfrm>
          <a:off x="1838352" y="680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Helps regulate calcium and phosphorus levels (absorbs Ca and eliminate PO4)</a:t>
          </a:r>
        </a:p>
      </dsp:txBody>
      <dsp:txXfrm>
        <a:off x="1838352" y="680"/>
        <a:ext cx="4430685" cy="1591647"/>
      </dsp:txXfrm>
    </dsp:sp>
    <dsp:sp modelId="{FB10C279-B8AA-4373-99DA-8ACB7B7FF8AD}">
      <dsp:nvSpPr>
        <dsp:cNvPr id="0" name=""/>
        <dsp:cNvSpPr/>
      </dsp:nvSpPr>
      <dsp:spPr>
        <a:xfrm>
          <a:off x="0" y="1990238"/>
          <a:ext cx="6269038" cy="15916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FD2139-8920-4058-AF75-B92914979BED}">
      <dsp:nvSpPr>
        <dsp:cNvPr id="0" name=""/>
        <dsp:cNvSpPr/>
      </dsp:nvSpPr>
      <dsp:spPr>
        <a:xfrm>
          <a:off x="481473" y="2348359"/>
          <a:ext cx="875405" cy="87540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BB6F21-216F-41A4-9F91-103D8E4212DC}">
      <dsp:nvSpPr>
        <dsp:cNvPr id="0" name=""/>
        <dsp:cNvSpPr/>
      </dsp:nvSpPr>
      <dsp:spPr>
        <a:xfrm>
          <a:off x="1838352" y="1990238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S/S of Increased PTH = bone pain, fractures</a:t>
          </a:r>
        </a:p>
      </dsp:txBody>
      <dsp:txXfrm>
        <a:off x="1838352" y="1990238"/>
        <a:ext cx="4430685" cy="1591647"/>
      </dsp:txXfrm>
    </dsp:sp>
    <dsp:sp modelId="{DA6F01A1-8C76-4881-B64A-5771E6FD77CC}">
      <dsp:nvSpPr>
        <dsp:cNvPr id="0" name=""/>
        <dsp:cNvSpPr/>
      </dsp:nvSpPr>
      <dsp:spPr>
        <a:xfrm>
          <a:off x="0" y="3979797"/>
          <a:ext cx="6269038" cy="15916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003197-D931-40CF-AB61-116CCD7A96A6}">
      <dsp:nvSpPr>
        <dsp:cNvPr id="0" name=""/>
        <dsp:cNvSpPr/>
      </dsp:nvSpPr>
      <dsp:spPr>
        <a:xfrm>
          <a:off x="481473" y="4337918"/>
          <a:ext cx="875405" cy="87540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5EC26-751E-4D60-AFDA-E86D5F534F8D}">
      <dsp:nvSpPr>
        <dsp:cNvPr id="0" name=""/>
        <dsp:cNvSpPr/>
      </dsp:nvSpPr>
      <dsp:spPr>
        <a:xfrm>
          <a:off x="1838352" y="3979797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High levels treated with IV Vitamin D</a:t>
          </a:r>
        </a:p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Dialysis Normal = 200-300pg/mL</a:t>
          </a:r>
        </a:p>
      </dsp:txBody>
      <dsp:txXfrm>
        <a:off x="1838352" y="3979797"/>
        <a:ext cx="4430685" cy="1591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A1396D6E-551A-4A96-8049-B92A50FC42F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30601BB1-16E1-4009-B3D6-034486A05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78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88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Chronically elevated Po$  leads to prolonged secretion of PTH leading to secondary Hyperparathyroidism – resulting in renal osteodystrophy and calcium phosphorus deposits in soft tissue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88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2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88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61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03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318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iron stores are low, RBC production is decreased.</a:t>
            </a:r>
          </a:p>
          <a:p>
            <a:r>
              <a:rPr lang="en-US" dirty="0"/>
              <a:t>Don’t take oral iron with PO4 binders!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797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205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23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5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Normal Cr = 0.6-1.5		Dialysis = Less than 15</a:t>
            </a:r>
          </a:p>
          <a:p>
            <a:r>
              <a:rPr lang="en-US" dirty="0"/>
              <a:t>Normal BUN = 7 – 23		Dialysis = 50 - 100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299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922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50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73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87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CRP levels may increase 100 times or more during bacterial or viral infection.</a:t>
            </a:r>
          </a:p>
          <a:p>
            <a:r>
              <a:rPr lang="en-US" dirty="0"/>
              <a:t> It peaks in 2-3 days.</a:t>
            </a:r>
          </a:p>
          <a:p>
            <a:r>
              <a:rPr lang="en-US" dirty="0"/>
              <a:t> Subsides in 1-2 weeks after infection leaves</a:t>
            </a:r>
          </a:p>
          <a:p>
            <a:r>
              <a:rPr lang="en-US" dirty="0"/>
              <a:t>In dialysis may help predict low albumin levels, course of bacterial infections and response to treatment, help detect occult infections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26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84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97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34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01BB1-16E1-4009-B3D6-034486A05F7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63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A0982-AF1A-42B3-9748-78BAEBC6B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87F706-D885-400C-897C-0CEA0F760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FBDB1-10C9-40B7-93CD-6D8AB6D2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67ECE-89E6-4897-97A9-C0C0BBA8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E75ED-8399-4C56-BABA-E09F05B88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DD265-D8E6-4087-A594-C36314E5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67A65-A5F0-4DCD-BA2C-083B53955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D702-8D10-4E9B-A4F5-FF208D2B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50B3D-B2CA-40D2-A1DD-BEDFCCBB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CB734-4954-4F9E-BFDF-613C12BD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1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F3198-0B4A-4B0F-B1EB-6A286B38B4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83A1F3-4AE4-4DFE-90BC-E6F73772F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074F4-B12B-4418-AC39-08B5A57F7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DD5BE-D646-47EE-8C64-A8ADD6EC6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B5191-32E5-4360-8368-26A939E2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6C8AC-9761-4506-8724-87D2EAA1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E50EC-8571-4EA8-88A0-FD773932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58A7F-8D99-433B-8A54-27DCA9B4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439FB-F305-442D-A037-E90C4BBC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03FD1-F1FD-439C-AA0A-760F707F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7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7F6C9-0732-4C95-AEB4-99C5A2A3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1B3B5-F4F2-4DEB-ABDD-1542639DF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4369A-AB07-486C-8010-4E6E9B788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CE751-116C-40E6-AE2D-FCF61B4A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1BF67-1800-40D1-A0F8-598AA68D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93C7-C4F6-4E1E-9370-06CDB3CA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B1EFC-2255-46A4-AFE4-FEDE1827AE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AE9F9-D389-4D42-AA67-29927E083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41CE9-08DE-47B0-91C7-E67C2349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E70FE-5A7E-442D-95E5-D4CA2793F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59518-CEEB-4E5C-8010-D0D51C2C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5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B2B1-D710-4206-8C34-CBD8FA1AF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84E10-72B5-4174-9567-1DC4048A2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5E9DC-8CC3-4A8D-877B-EF7D7E3C2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7355E-5B90-4275-BE00-6CE8D2FFBD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43137-81E7-4D3D-9E8E-882768CC6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0FDC6F-9078-4DB4-8C72-F9EC3638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67E6D-D1E4-4FCC-BFBB-5CBFBF10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DBD248-1A81-4244-AAD4-4F084D486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4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42942-12AD-4A9D-AED1-CC9EA8936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64625B-4A1E-4368-86B8-A3C15417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F6124-C7AE-4AF2-9EC2-F3A061DC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75607-B2E4-4914-B8EC-F38F52DD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4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8A74B7-E29F-4AB7-A081-14D9BAECF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25477-6FB9-4480-8630-481BE8FF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0884F-3561-46B9-BB54-6F646BDBA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3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DB3FA-CFF8-4A41-B806-6660654FB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F79AE-39D3-49DF-8282-9A2B6D4C0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3AC30-4C61-4481-9CF1-0FE0C69BF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F3442-EE3F-42AB-BEB1-623D1320F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698179-FC9F-4DE2-B84F-9C0E06D5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A011E-AE2F-42A3-9853-D38C70A9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9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3614-A652-4F30-905C-236755287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B0966B-F161-4787-8DE5-2719B7EE1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EE45EA-E272-469F-8EB1-6D71F41DA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F483F-13D6-4F2E-B281-7E20557DE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78661-8093-4053-B10E-FA3C13A2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7EE43-0C46-4255-8E7E-9C05047C1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B4E3A2-7CAF-4396-81A3-B34425A96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9966D-626B-49B6-A4DD-5845048B5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34213-3434-4FB9-BEDE-DC681DB25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57716-1C8B-41E6-89CC-5B29B269B9E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1FC01-6E5A-4144-B89D-79CC40895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595C-AC06-4B6A-B0F3-015A2E670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DFBEF-014D-41F9-9D66-EBA6BCB5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1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92164C-609B-4CE1-B28F-DF42A9CB9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sz="4700">
                <a:solidFill>
                  <a:srgbClr val="FFFFFF"/>
                </a:solidFill>
              </a:rPr>
              <a:t>Laboratory Data: Analysis and Interpretation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3C6EA-9236-4C69-8067-54E0400B0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en-US" sz="800">
              <a:solidFill>
                <a:srgbClr val="FFFFFF"/>
              </a:solidFill>
            </a:endParaRPr>
          </a:p>
          <a:p>
            <a:endParaRPr lang="en-US" sz="800">
              <a:solidFill>
                <a:srgbClr val="FFFFFF"/>
              </a:solidFill>
            </a:endParaRPr>
          </a:p>
          <a:p>
            <a:r>
              <a:rPr lang="en-US" sz="800">
                <a:solidFill>
                  <a:srgbClr val="FFFFFF"/>
                </a:solidFill>
              </a:rPr>
              <a:t>Staff Education 2019</a:t>
            </a:r>
          </a:p>
        </p:txBody>
      </p:sp>
    </p:spTree>
    <p:extLst>
      <p:ext uri="{BB962C8B-B14F-4D97-AF65-F5344CB8AC3E}">
        <p14:creationId xmlns:p14="http://schemas.microsoft.com/office/powerpoint/2010/main" val="2617355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6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8FF454-2A83-47DA-AE51-CA6CFAD6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Parathyroid Hormone</a:t>
            </a:r>
          </a:p>
        </p:txBody>
      </p:sp>
      <p:cxnSp>
        <p:nvCxnSpPr>
          <p:cNvPr id="22" name="Straight Connector 18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6BB326-4B43-404D-AC4B-C5BDBFB97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307717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33312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E28DE2-93E5-4C67-BA51-A4B028705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Calcium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6DEEFE-1FCA-4239-940A-43B034368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99% located in the bones and teeth</a:t>
            </a:r>
          </a:p>
          <a:p>
            <a:r>
              <a:rPr lang="en-US" dirty="0"/>
              <a:t>Necessary for blood clotting, bone growth and conduction of neuromuscular impulses.</a:t>
            </a:r>
          </a:p>
          <a:p>
            <a:r>
              <a:rPr lang="en-US" dirty="0"/>
              <a:t>50% free to be used by body (ionized)</a:t>
            </a:r>
          </a:p>
          <a:p>
            <a:r>
              <a:rPr lang="en-US" dirty="0"/>
              <a:t>Maybe falsely low if albumin is low (protein bound)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Dialysis Normal = 8.5 – 10.5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78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5B447F-231D-421E-8B23-AD138F6E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Phosphorus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40D7CF-E81C-4069-9445-BF8E1843E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Increased PO4 leans toward increased risk of death</a:t>
            </a:r>
          </a:p>
          <a:p>
            <a:r>
              <a:rPr lang="en-US" dirty="0"/>
              <a:t>Causes = Excessive dietary intake (dairy products)</a:t>
            </a:r>
          </a:p>
          <a:p>
            <a:r>
              <a:rPr lang="en-US" dirty="0"/>
              <a:t>Normally excreted by kidney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Dialysis Normal = 3 – 6mg/dL</a:t>
            </a:r>
          </a:p>
        </p:txBody>
      </p:sp>
    </p:spTree>
    <p:extLst>
      <p:ext uri="{BB962C8B-B14F-4D97-AF65-F5344CB8AC3E}">
        <p14:creationId xmlns:p14="http://schemas.microsoft.com/office/powerpoint/2010/main" val="3225164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26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28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7121A8D-8B65-4C01-8B65-24C160F48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algn="ctr"/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PO4 acts as a urinary buffer in maintaining acid-base balance, maintains cell wall integrity, and helps in transferring energy to cells.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Calcium and Phosphorus have an inverse relationship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B5AC10B8-B45E-4245-A510-F396F44C6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Relationship Between Calcium and Phosphorous </a:t>
            </a:r>
          </a:p>
        </p:txBody>
      </p:sp>
    </p:spTree>
    <p:extLst>
      <p:ext uri="{BB962C8B-B14F-4D97-AF65-F5344CB8AC3E}">
        <p14:creationId xmlns:p14="http://schemas.microsoft.com/office/powerpoint/2010/main" val="1917265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5F582AB-17D1-433A-B851-D8CCCD914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2578100"/>
            <a:ext cx="3973095" cy="1229464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 fontScale="90000"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What is the Importance of the Calcium-Phosphorus Product?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983915F-72D9-49C4-B092-0C80552C6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>
            <a:normAutofit/>
          </a:bodyPr>
          <a:lstStyle/>
          <a:p>
            <a:r>
              <a:rPr lang="en-US" sz="2000" dirty="0"/>
              <a:t>Maintain calcium-phosphorus product between 40 – 60 to prevent bone disease.</a:t>
            </a:r>
          </a:p>
          <a:p>
            <a:r>
              <a:rPr lang="en-US" sz="2000" dirty="0"/>
              <a:t>Product &gt;90 puts patient at risk for calcification of soft tissues and coronary arteries</a:t>
            </a:r>
          </a:p>
          <a:p>
            <a:r>
              <a:rPr lang="en-US" sz="2000" dirty="0"/>
              <a:t>KDOQI practice guidelines recommend Calcium-Phosphorus Product = &lt; 55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4319CE8-7889-4ABC-8815-3841FE204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>
            <a:normAutofit/>
          </a:bodyPr>
          <a:lstStyle/>
          <a:p>
            <a:r>
              <a:rPr lang="en-US" sz="2000" dirty="0"/>
              <a:t>To determine the Calcium-Phosphorus product:</a:t>
            </a:r>
          </a:p>
          <a:p>
            <a:r>
              <a:rPr lang="en-US" sz="2000" dirty="0"/>
              <a:t>Multiply the Serum calcium level by the serum phosphorus level </a:t>
            </a:r>
          </a:p>
          <a:p>
            <a:pPr marL="0" indent="0">
              <a:buNone/>
            </a:pPr>
            <a:r>
              <a:rPr lang="en-US" sz="2000" dirty="0"/>
              <a:t>	Ca = 10		PO4 = 9</a:t>
            </a:r>
          </a:p>
          <a:p>
            <a:r>
              <a:rPr lang="en-US" sz="2000" dirty="0"/>
              <a:t>10x9 = 90     </a:t>
            </a:r>
          </a:p>
          <a:p>
            <a:r>
              <a:rPr lang="en-US" sz="2000" dirty="0"/>
              <a:t>This patient’s bones are at risk</a:t>
            </a:r>
          </a:p>
        </p:txBody>
      </p:sp>
    </p:spTree>
    <p:extLst>
      <p:ext uri="{BB962C8B-B14F-4D97-AF65-F5344CB8AC3E}">
        <p14:creationId xmlns:p14="http://schemas.microsoft.com/office/powerpoint/2010/main" val="125197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2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4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585017-7640-48B9-96CA-DCC57986F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to evaluate anemia and prescribe ESAs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B36DBD5-72CB-43A5-AB3F-0A0A57DBB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Hematocrits and Hemoglobins</a:t>
            </a:r>
          </a:p>
        </p:txBody>
      </p:sp>
    </p:spTree>
    <p:extLst>
      <p:ext uri="{BB962C8B-B14F-4D97-AF65-F5344CB8AC3E}">
        <p14:creationId xmlns:p14="http://schemas.microsoft.com/office/powerpoint/2010/main" val="3406786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B3C0-5728-4E05-A760-7480E10C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6AE236-FAB2-485C-A212-95ADA707E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482601"/>
            <a:ext cx="5157787" cy="787399"/>
          </a:xfrm>
        </p:spPr>
        <p:txBody>
          <a:bodyPr/>
          <a:lstStyle/>
          <a:p>
            <a:r>
              <a:rPr lang="en-US" dirty="0"/>
              <a:t>Hematocrit = % of RBCs in Whole Blood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C7BC8-37F0-4B11-8BAC-883EE2C2A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387476"/>
            <a:ext cx="5157787" cy="480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Low </a:t>
            </a:r>
            <a:r>
              <a:rPr lang="en-US" sz="2400" b="1" u="sng" dirty="0" err="1"/>
              <a:t>Hct</a:t>
            </a:r>
            <a:r>
              <a:rPr lang="en-US" sz="2400" b="1" u="sng" dirty="0"/>
              <a:t> caused by</a:t>
            </a:r>
            <a:r>
              <a:rPr lang="en-US" sz="2400" u="sng" dirty="0"/>
              <a:t>: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production of RBC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Blood loss from dialysis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Shortened life of RBC</a:t>
            </a:r>
          </a:p>
          <a:p>
            <a:pPr marL="0" indent="0">
              <a:buNone/>
            </a:pPr>
            <a:r>
              <a:rPr lang="en-US" sz="2400" b="1" u="sng" dirty="0">
                <a:sym typeface="Wingdings" panose="05000000000000000000" pitchFamily="2" charset="2"/>
              </a:rPr>
              <a:t>S/S</a:t>
            </a:r>
            <a:r>
              <a:rPr lang="en-US" sz="2400" dirty="0">
                <a:sym typeface="Wingdings" panose="05000000000000000000" pitchFamily="2" charset="2"/>
              </a:rPr>
              <a:t> = 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Fatigue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SOB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Chest pain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Palpitations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Cold sensations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>
                <a:sym typeface="Wingdings" panose="05000000000000000000" pitchFamily="2" charset="2"/>
              </a:rPr>
              <a:t>Dialysis Normal = 30-36% (on ESA)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8DE207-A087-42CB-9574-2DF995FFC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482601"/>
            <a:ext cx="5183188" cy="787400"/>
          </a:xfrm>
        </p:spPr>
        <p:txBody>
          <a:bodyPr/>
          <a:lstStyle/>
          <a:p>
            <a:r>
              <a:rPr lang="en-US" dirty="0"/>
              <a:t>Hemoglobin = O2 Carrying Capacity of RBCs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FED2CC2-9B61-43E9-A30E-5A2BBBA89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387476"/>
            <a:ext cx="5183188" cy="480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Hgb :</a:t>
            </a:r>
          </a:p>
          <a:p>
            <a:r>
              <a:rPr lang="en-US" sz="2000" dirty="0"/>
              <a:t>An iron –containing protein that carries oxygen from the lungs to the tissues.</a:t>
            </a:r>
          </a:p>
          <a:p>
            <a:r>
              <a:rPr lang="en-US" sz="2000" dirty="0"/>
              <a:t>Depends on Ferritin (stored iron)</a:t>
            </a:r>
          </a:p>
          <a:p>
            <a:r>
              <a:rPr lang="en-US" sz="2000" dirty="0"/>
              <a:t>Transferrin saturation is iron available for RBC production</a:t>
            </a:r>
          </a:p>
          <a:p>
            <a:pPr lvl="1"/>
            <a:r>
              <a:rPr lang="en-US" sz="2000" dirty="0"/>
              <a:t>Normal Ferritin = 300-800mcg/L (with ESA)</a:t>
            </a:r>
          </a:p>
          <a:p>
            <a:pPr lvl="1"/>
            <a:r>
              <a:rPr lang="en-US" sz="2000" dirty="0"/>
              <a:t>Normal Transferrin Sat = 20% or more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Dialysis Normal =10-12 g/dL</a:t>
            </a:r>
          </a:p>
        </p:txBody>
      </p:sp>
    </p:spTree>
    <p:extLst>
      <p:ext uri="{BB962C8B-B14F-4D97-AF65-F5344CB8AC3E}">
        <p14:creationId xmlns:p14="http://schemas.microsoft.com/office/powerpoint/2010/main" val="4196710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B20FE-B7DA-4F45-A097-D50123479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Urea nitrogen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9AFD897-018D-41C9-B65C-B958D4A48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 product of protein catabolism</a:t>
            </a:r>
          </a:p>
          <a:p>
            <a:r>
              <a:rPr lang="en-US" dirty="0"/>
              <a:t>Filtered by kidneys</a:t>
            </a:r>
          </a:p>
          <a:p>
            <a:r>
              <a:rPr lang="en-US" dirty="0"/>
              <a:t>S/S of High BUN =</a:t>
            </a:r>
          </a:p>
          <a:p>
            <a:pPr lvl="1"/>
            <a:r>
              <a:rPr lang="en-US" dirty="0"/>
              <a:t>Fatigue, insomnia, irritability, dry-itchy skin, nausea, altered taste and smell</a:t>
            </a:r>
          </a:p>
          <a:p>
            <a:endParaRPr lang="en-US" dirty="0"/>
          </a:p>
          <a:p>
            <a:r>
              <a:rPr lang="en-US" dirty="0"/>
              <a:t>Dialysis Normal = 50-100mg/dL</a:t>
            </a:r>
          </a:p>
        </p:txBody>
      </p:sp>
    </p:spTree>
    <p:extLst>
      <p:ext uri="{BB962C8B-B14F-4D97-AF65-F5344CB8AC3E}">
        <p14:creationId xmlns:p14="http://schemas.microsoft.com/office/powerpoint/2010/main" val="2315352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79EFB80-76D0-4C86-B4F7-13A549CF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Dialysis Adequacy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5CFAFE-5F94-438D-8F99-C7C5DDB3D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0" y="801866"/>
            <a:ext cx="5910258" cy="523063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Amount of dialysis delivered during one treatment is measured by the </a:t>
            </a:r>
            <a:r>
              <a:rPr lang="en-US" sz="2400" dirty="0" err="1">
                <a:solidFill>
                  <a:srgbClr val="000000"/>
                </a:solidFill>
              </a:rPr>
              <a:t>Kt</a:t>
            </a:r>
            <a:r>
              <a:rPr lang="en-US" sz="2400" dirty="0">
                <a:solidFill>
                  <a:srgbClr val="000000"/>
                </a:solidFill>
              </a:rPr>
              <a:t>/V and urea reduction ratio (URR)</a:t>
            </a:r>
          </a:p>
          <a:p>
            <a:r>
              <a:rPr lang="en-US" sz="2400" dirty="0" err="1">
                <a:solidFill>
                  <a:srgbClr val="000000"/>
                </a:solidFill>
              </a:rPr>
              <a:t>Kt</a:t>
            </a:r>
            <a:r>
              <a:rPr lang="en-US" sz="2400" dirty="0">
                <a:solidFill>
                  <a:srgbClr val="000000"/>
                </a:solidFill>
              </a:rPr>
              <a:t>/V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K = dialyzer clearance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 = dialysis time in minutes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V = distribution of urea in body fluid</a:t>
            </a:r>
          </a:p>
          <a:p>
            <a:r>
              <a:rPr lang="en-US" sz="2400" dirty="0">
                <a:solidFill>
                  <a:srgbClr val="000000"/>
                </a:solidFill>
              </a:rPr>
              <a:t>URR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Amount of urea dialyzed from the beginning of dialysis treatment to the end of dialysis treatment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err="1">
                <a:solidFill>
                  <a:srgbClr val="000000"/>
                </a:solidFill>
              </a:rPr>
              <a:t>Kt</a:t>
            </a:r>
            <a:r>
              <a:rPr lang="en-US" sz="2400" dirty="0">
                <a:solidFill>
                  <a:srgbClr val="000000"/>
                </a:solidFill>
              </a:rPr>
              <a:t>/V goal = 1.4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URR goal = &gt; 65% (3 treatments/</a:t>
            </a:r>
            <a:r>
              <a:rPr lang="en-US" sz="2400" dirty="0" err="1">
                <a:solidFill>
                  <a:srgbClr val="000000"/>
                </a:solidFill>
              </a:rPr>
              <a:t>wk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3528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E98C9-2049-4E0B-8A75-D1FC47F7E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46C15-1A64-41CC-BFCF-154150D05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waste product of protein metabolism produced by muscles and is measured to determine kidney function. </a:t>
            </a:r>
          </a:p>
          <a:p>
            <a:r>
              <a:rPr lang="en-US" dirty="0"/>
              <a:t>Relatively constant</a:t>
            </a:r>
          </a:p>
          <a:p>
            <a:r>
              <a:rPr lang="en-US" dirty="0"/>
              <a:t>Not influenced by diet, exercise, trauma, or volume</a:t>
            </a:r>
          </a:p>
          <a:p>
            <a:r>
              <a:rPr lang="en-US" dirty="0"/>
              <a:t>If the patient could dialyze 24/7 they would have Cr. Levels similar to our normal of 0.6-1.7</a:t>
            </a:r>
          </a:p>
          <a:p>
            <a:endParaRPr lang="en-US" dirty="0"/>
          </a:p>
          <a:p>
            <a:r>
              <a:rPr lang="en-US" dirty="0"/>
              <a:t>Dialysis Normal = &lt; 15mg/dL</a:t>
            </a:r>
          </a:p>
        </p:txBody>
      </p:sp>
    </p:spTree>
    <p:extLst>
      <p:ext uri="{BB962C8B-B14F-4D97-AF65-F5344CB8AC3E}">
        <p14:creationId xmlns:p14="http://schemas.microsoft.com/office/powerpoint/2010/main" val="588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76C4F8-90C6-40FD-898E-EF6D33E5F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Normal for the Dialysis Patient?	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44B59C4-8664-4A95-87B2-62049805B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just received creatinine and BUN levels on your dialysis patient. </a:t>
            </a:r>
          </a:p>
          <a:p>
            <a:r>
              <a:rPr lang="en-US" dirty="0"/>
              <a:t>Cr = 13</a:t>
            </a:r>
          </a:p>
          <a:p>
            <a:r>
              <a:rPr lang="en-US" dirty="0"/>
              <a:t>BUN = 68</a:t>
            </a:r>
          </a:p>
          <a:p>
            <a:r>
              <a:rPr lang="en-US" dirty="0"/>
              <a:t>For a typical patient these would be “out of range”</a:t>
            </a:r>
          </a:p>
          <a:p>
            <a:r>
              <a:rPr lang="en-US" dirty="0"/>
              <a:t>For the dialysis patient these are actually “in range”</a:t>
            </a:r>
          </a:p>
        </p:txBody>
      </p:sp>
    </p:spTree>
    <p:extLst>
      <p:ext uri="{BB962C8B-B14F-4D97-AF65-F5344CB8AC3E}">
        <p14:creationId xmlns:p14="http://schemas.microsoft.com/office/powerpoint/2010/main" val="2421438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C3A8B-B178-467B-9B91-C042426BA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Magnesium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971B6-46B4-490C-A1CB-502770949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Normally excreted in Kidney</a:t>
            </a:r>
          </a:p>
          <a:p>
            <a:r>
              <a:rPr lang="en-US" dirty="0"/>
              <a:t>Can become toxic to patients</a:t>
            </a:r>
          </a:p>
          <a:p>
            <a:r>
              <a:rPr lang="en-US" dirty="0"/>
              <a:t>Monitor medications that contain Mg (anti-acids and laxatives)</a:t>
            </a:r>
          </a:p>
          <a:p>
            <a:endParaRPr lang="en-US" dirty="0"/>
          </a:p>
          <a:p>
            <a:r>
              <a:rPr lang="en-US" dirty="0"/>
              <a:t>Dialysis Normal = 1.5-2.4mg/dL</a:t>
            </a:r>
          </a:p>
        </p:txBody>
      </p:sp>
    </p:spTree>
    <p:extLst>
      <p:ext uri="{BB962C8B-B14F-4D97-AF65-F5344CB8AC3E}">
        <p14:creationId xmlns:p14="http://schemas.microsoft.com/office/powerpoint/2010/main" val="93047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64B8B-B346-4E9B-9C16-787BBAC9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</a:t>
            </a:r>
            <a:r>
              <a:rPr lang="en-US" sz="2000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557F4-A534-4D2C-B9CC-76415F930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Dialysis patients often acidotic  - do not secrete metabolic acids in urine. </a:t>
            </a:r>
          </a:p>
          <a:p>
            <a:r>
              <a:rPr lang="en-US" dirty="0"/>
              <a:t>Acidosis may increase muscle and bone catabolism</a:t>
            </a:r>
          </a:p>
          <a:p>
            <a:endParaRPr lang="en-US" dirty="0"/>
          </a:p>
          <a:p>
            <a:r>
              <a:rPr lang="en-US" dirty="0"/>
              <a:t>Dialysis Normal = 22-25mEq/L</a:t>
            </a:r>
          </a:p>
        </p:txBody>
      </p:sp>
    </p:spTree>
    <p:extLst>
      <p:ext uri="{BB962C8B-B14F-4D97-AF65-F5344CB8AC3E}">
        <p14:creationId xmlns:p14="http://schemas.microsoft.com/office/powerpoint/2010/main" val="3736351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52DE-81F9-49E5-8D1D-E5B863F5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Labs - Adequacy</a:t>
            </a:r>
          </a:p>
        </p:txBody>
      </p:sp>
      <p:pic>
        <p:nvPicPr>
          <p:cNvPr id="6" name="Content Placeholder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22B81DFB-E5DB-4330-B198-3748FED99E3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294" y="1825625"/>
            <a:ext cx="98614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51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 Fill">
            <a:extLst>
              <a:ext uri="{FF2B5EF4-FFF2-40B4-BE49-F238E27FC236}">
                <a16:creationId xmlns:a16="http://schemas.microsoft.com/office/drawing/2014/main" id="{3C915414-2809-4735-A560-0D5FE6670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3382"/>
            <a:ext cx="1218895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id">
            <a:extLst>
              <a:ext uri="{FF2B5EF4-FFF2-40B4-BE49-F238E27FC236}">
                <a16:creationId xmlns:a16="http://schemas.microsoft.com/office/drawing/2014/main" id="{24413201-85BF-4680-A7D4-10CDBD035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38471" cy="6858000"/>
            <a:chOff x="0" y="-12406"/>
            <a:chExt cx="12038471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819D8C-C8E5-4336-9882-79FBF6555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732480-09E4-401A-B2D9-E6C662FB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719781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D8355C-E417-4D36-91FF-2CC1E1FE9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72683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ADF7267-EAAE-43CE-ACEF-608328FB1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-25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C901E2-0CDB-4316-B262-3B9E68F335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7294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8F6D31A-084C-4F10-9A8F-A9645DFB7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6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38E09F0-F130-45B5-B0AF-7EF3F017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84395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69330E2-17DA-4F0D-B377-6E4499C79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1312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3192707-5744-4C77-8CD6-D682F9080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2089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367A44A-5DD0-43B5-B6DB-1CA3BC5AF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422784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0809D1-164B-4A0C-84BB-2AC46F3BD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8321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379EC94-3698-4695-8CE7-61DBDF5EE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538773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755B95C-6A71-4D4F-8F48-B21F893E6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24004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099C53A-E394-462E-BF63-1639A8E28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828837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AC427FF-C3BE-45A0-9FB1-A6A4C8C4C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439563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B15D91A-BF52-4704-8F6B-A7C474618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59344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D9241FD-0E0D-409B-A2AF-8F06ACB75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79125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8B3D884-11F6-4FF3-82C2-1C2311451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59890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15AB342-981A-44B4-846D-B0B2394AC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038471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2C80E7-0A00-4063-BEE2-6B6B446A4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318688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DDFAF9B-F940-4E8C-905E-31851E6E7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54926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E75405B-4987-4ED0-838B-B550E11C5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72269" y="1609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23C412-06C7-4364-B5C1-6492A9D36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90113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E558B2C-BA31-4EF6-AA51-34C38C4FA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71578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BF6B7B-33CA-48B1-A1DC-E4917FB89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435730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91E8E40-9C42-4E16-980F-D9B38872F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429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B7E3690-D803-4CC7-BA93-B51ACF040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417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A6F3E9EF-BDE6-482B-9185-C356CEA910D1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" b="-1"/>
          <a:stretch/>
        </p:blipFill>
        <p:spPr>
          <a:xfrm>
            <a:off x="134874" y="137904"/>
            <a:ext cx="10305575" cy="6588020"/>
          </a:xfrm>
          <a:prstGeom prst="rect">
            <a:avLst/>
          </a:prstGeom>
        </p:spPr>
      </p:pic>
      <p:sp>
        <p:nvSpPr>
          <p:cNvPr id="40" name="Color">
            <a:extLst>
              <a:ext uri="{FF2B5EF4-FFF2-40B4-BE49-F238E27FC236}">
                <a16:creationId xmlns:a16="http://schemas.microsoft.com/office/drawing/2014/main" id="{D665D759-2DF8-4D47-8386-4BA28901A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7704" y="147451"/>
            <a:ext cx="685800" cy="6586489"/>
          </a:xfrm>
          <a:prstGeom prst="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23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 Fill">
            <a:extLst>
              <a:ext uri="{FF2B5EF4-FFF2-40B4-BE49-F238E27FC236}">
                <a16:creationId xmlns:a16="http://schemas.microsoft.com/office/drawing/2014/main" id="{3C915414-2809-4735-A560-0D5FE6670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3382"/>
            <a:ext cx="1218895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id">
            <a:extLst>
              <a:ext uri="{FF2B5EF4-FFF2-40B4-BE49-F238E27FC236}">
                <a16:creationId xmlns:a16="http://schemas.microsoft.com/office/drawing/2014/main" id="{24413201-85BF-4680-A7D4-10CDBD035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38471" cy="6858000"/>
            <a:chOff x="0" y="-12406"/>
            <a:chExt cx="12038471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819D8C-C8E5-4336-9882-79FBF6555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732480-09E4-401A-B2D9-E6C662FB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719781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D8355C-E417-4D36-91FF-2CC1E1FE9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72683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ADF7267-EAAE-43CE-ACEF-608328FB1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-25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C901E2-0CDB-4316-B262-3B9E68F335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7294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8F6D31A-084C-4F10-9A8F-A9645DFB7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6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38E09F0-F130-45B5-B0AF-7EF3F017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84395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69330E2-17DA-4F0D-B377-6E4499C79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1312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3192707-5744-4C77-8CD6-D682F9080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2089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367A44A-5DD0-43B5-B6DB-1CA3BC5AF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422784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0809D1-164B-4A0C-84BB-2AC46F3BD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8321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379EC94-3698-4695-8CE7-61DBDF5EE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538773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755B95C-6A71-4D4F-8F48-B21F893E6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24004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099C53A-E394-462E-BF63-1639A8E28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828837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AC427FF-C3BE-45A0-9FB1-A6A4C8C4C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439563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B15D91A-BF52-4704-8F6B-A7C474618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59344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D9241FD-0E0D-409B-A2AF-8F06ACB75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79125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8B3D884-11F6-4FF3-82C2-1C2311451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59890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15AB342-981A-44B4-846D-B0B2394AC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038471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2C80E7-0A00-4063-BEE2-6B6B446A4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318688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DDFAF9B-F940-4E8C-905E-31851E6E7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54926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E75405B-4987-4ED0-838B-B550E11C5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72269" y="1609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23C412-06C7-4364-B5C1-6492A9D36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90113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E558B2C-BA31-4EF6-AA51-34C38C4FA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71578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BF6B7B-33CA-48B1-A1DC-E4917FB89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435730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91E8E40-9C42-4E16-980F-D9B38872F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429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B7E3690-D803-4CC7-BA93-B51ACF040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417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6A0E30D1-5B4F-44F3-B567-35672E17ACF9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28"/>
          <a:stretch/>
        </p:blipFill>
        <p:spPr>
          <a:xfrm>
            <a:off x="134874" y="137904"/>
            <a:ext cx="10305575" cy="6588020"/>
          </a:xfrm>
          <a:prstGeom prst="rect">
            <a:avLst/>
          </a:prstGeom>
        </p:spPr>
      </p:pic>
      <p:sp>
        <p:nvSpPr>
          <p:cNvPr id="40" name="Color">
            <a:extLst>
              <a:ext uri="{FF2B5EF4-FFF2-40B4-BE49-F238E27FC236}">
                <a16:creationId xmlns:a16="http://schemas.microsoft.com/office/drawing/2014/main" id="{D665D759-2DF8-4D47-8386-4BA28901A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7704" y="147451"/>
            <a:ext cx="685800" cy="6586489"/>
          </a:xfrm>
          <a:prstGeom prst="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807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4D2A-9E4C-4040-AF4F-F150722E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Labs – Endocrine/Nutrition</a:t>
            </a:r>
          </a:p>
        </p:txBody>
      </p:sp>
      <p:pic>
        <p:nvPicPr>
          <p:cNvPr id="4" name="Content Placeholder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10DEEB9E-6FBD-43AF-95B8-DAC31386C80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64449"/>
            <a:ext cx="10515600" cy="367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62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D7BB-F42E-4CB0-A372-CD83D440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Labs - Liver</a:t>
            </a:r>
          </a:p>
        </p:txBody>
      </p:sp>
      <p:pic>
        <p:nvPicPr>
          <p:cNvPr id="39" name="Content Placeholder 38" descr="A picture containing sky&#10;&#10;Description automatically generated">
            <a:extLst>
              <a:ext uri="{FF2B5EF4-FFF2-40B4-BE49-F238E27FC236}">
                <a16:creationId xmlns:a16="http://schemas.microsoft.com/office/drawing/2014/main" id="{25C50426-7E32-4C75-8131-420D92C065D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89381"/>
            <a:ext cx="10515600" cy="402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193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7B1F0E-458F-4C25-B430-1333D053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Albumin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2481E4-E86F-4E21-9D7A-2EE59B0EC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Measures nutritional status of a person</a:t>
            </a:r>
          </a:p>
          <a:p>
            <a:r>
              <a:rPr lang="en-US" dirty="0"/>
              <a:t>Carries smaller molecules in the blood</a:t>
            </a:r>
          </a:p>
          <a:p>
            <a:r>
              <a:rPr lang="en-US" dirty="0"/>
              <a:t>Helps hold fluid in blood vessels</a:t>
            </a:r>
          </a:p>
          <a:p>
            <a:r>
              <a:rPr lang="en-US" dirty="0"/>
              <a:t>Reflects patient’s protein stores</a:t>
            </a:r>
          </a:p>
          <a:p>
            <a:r>
              <a:rPr lang="en-US" dirty="0"/>
              <a:t>Powerful predictor of Morbidity and mortality in CKD patients</a:t>
            </a:r>
          </a:p>
          <a:p>
            <a:endParaRPr lang="en-US" dirty="0"/>
          </a:p>
          <a:p>
            <a:r>
              <a:rPr lang="en-US" dirty="0"/>
              <a:t>Normal 3.5-5.4</a:t>
            </a:r>
          </a:p>
        </p:txBody>
      </p:sp>
    </p:spTree>
    <p:extLst>
      <p:ext uri="{BB962C8B-B14F-4D97-AF65-F5344CB8AC3E}">
        <p14:creationId xmlns:p14="http://schemas.microsoft.com/office/powerpoint/2010/main" val="374125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4E596C-D46E-4FA8-8BAC-842C0AC9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Albumin in the Dialysis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4E7C2-619E-4D70-92BD-18B6715B2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/>
              <a:t>Causes of low albumin:</a:t>
            </a:r>
          </a:p>
          <a:p>
            <a:r>
              <a:rPr lang="en-US" sz="2000" dirty="0"/>
              <a:t>Lack of appetite due to uremia</a:t>
            </a:r>
          </a:p>
          <a:p>
            <a:r>
              <a:rPr lang="en-US" sz="2000" dirty="0"/>
              <a:t>Lack of knowledge regarding adequate protein intake</a:t>
            </a:r>
          </a:p>
          <a:p>
            <a:r>
              <a:rPr lang="en-US" sz="2000" dirty="0"/>
              <a:t>Barriers to getting food</a:t>
            </a:r>
          </a:p>
          <a:p>
            <a:r>
              <a:rPr lang="en-US" sz="2000" dirty="0"/>
              <a:t>PD patients lose Alb across the Peritoneal membrane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u="sng" dirty="0"/>
              <a:t>Why monitor Alb levels so closely?</a:t>
            </a:r>
          </a:p>
          <a:p>
            <a:r>
              <a:rPr lang="en-US" sz="2000" dirty="0"/>
              <a:t>Hypoalbuminemia is linked to higher hospitalization and Mortality rates.</a:t>
            </a:r>
          </a:p>
          <a:p>
            <a:r>
              <a:rPr lang="en-US" sz="2000" dirty="0"/>
              <a:t>Morbidity and mortality increases with serum albumin &lt; 3.5g/dL</a:t>
            </a:r>
          </a:p>
        </p:txBody>
      </p:sp>
    </p:spTree>
    <p:extLst>
      <p:ext uri="{BB962C8B-B14F-4D97-AF65-F5344CB8AC3E}">
        <p14:creationId xmlns:p14="http://schemas.microsoft.com/office/powerpoint/2010/main" val="213373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27FF6-481A-4F7B-A32D-6526CC373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C-Reactive Protein Levels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BCE85-3F9D-4242-818B-7BC7DD3BF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CRP = marker to inflammation</a:t>
            </a:r>
          </a:p>
          <a:p>
            <a:r>
              <a:rPr lang="en-US" dirty="0"/>
              <a:t>Increased CRP levels are linked to low albumin levels in dialysis patients</a:t>
            </a:r>
          </a:p>
          <a:p>
            <a:r>
              <a:rPr lang="en-US" dirty="0"/>
              <a:t>CRP &gt; 3 = Increased risk of cardiovascular incident</a:t>
            </a:r>
          </a:p>
          <a:p>
            <a:r>
              <a:rPr lang="en-US" dirty="0"/>
              <a:t>Levels &gt; 5-10 mg/L indicates inflammation</a:t>
            </a:r>
          </a:p>
          <a:p>
            <a:endParaRPr lang="en-US" dirty="0"/>
          </a:p>
          <a:p>
            <a:r>
              <a:rPr lang="en-US" dirty="0"/>
              <a:t>Normal = 0-3 mg/L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97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61A5-8BDD-4803-B99F-394C71F83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Aluminum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7421C-D7C0-482B-BDA9-9303AF8B1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Protein bound so not easily diffusible through glomerulus = deposits in bone, tissue and brain when levels are high</a:t>
            </a:r>
          </a:p>
          <a:p>
            <a:r>
              <a:rPr lang="en-US" dirty="0"/>
              <a:t>S/S of Increased Al =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Behavioral changes, slurred speech, memory loss, GI irritation, loss of energy and appetite</a:t>
            </a:r>
            <a:endParaRPr lang="en-US" dirty="0"/>
          </a:p>
          <a:p>
            <a:r>
              <a:rPr lang="en-US" dirty="0"/>
              <a:t>Advanced Toxicity = </a:t>
            </a:r>
          </a:p>
          <a:p>
            <a:pPr lvl="1"/>
            <a:r>
              <a:rPr lang="en-US" dirty="0"/>
              <a:t>Dementia, Anemia, aluminum induced bone disease</a:t>
            </a:r>
          </a:p>
          <a:p>
            <a:r>
              <a:rPr lang="en-US" dirty="0"/>
              <a:t>Kidneys main source of elimination</a:t>
            </a:r>
          </a:p>
          <a:p>
            <a:endParaRPr lang="en-US" dirty="0"/>
          </a:p>
          <a:p>
            <a:r>
              <a:rPr lang="en-US" dirty="0"/>
              <a:t>Dialysis Normal =  &lt; 40mcg/L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92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BAEE5C-072E-4493-8E41-BB2AFE92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Treatment for Aluminum Toxicity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FD2E5-8548-4BC8-B12C-CD2E2635A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Chelating agent: Deferoxamine mesylate (</a:t>
            </a:r>
            <a:r>
              <a:rPr lang="en-US" sz="2000" dirty="0" err="1">
                <a:solidFill>
                  <a:srgbClr val="000000"/>
                </a:solidFill>
              </a:rPr>
              <a:t>Desferal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</a:rPr>
              <a:t>Bonds with heavy metals and creates a complex that can be removed with dialysis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    (very slow process – months to see any change)</a:t>
            </a:r>
          </a:p>
        </p:txBody>
      </p:sp>
    </p:spTree>
    <p:extLst>
      <p:ext uri="{BB962C8B-B14F-4D97-AF65-F5344CB8AC3E}">
        <p14:creationId xmlns:p14="http://schemas.microsoft.com/office/powerpoint/2010/main" val="2272334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F6CE3-C47F-40A3-8B6B-1D4CEA76D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Potassium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1A9F3-B9E3-43DD-94A1-BC16935AF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98% of K+ is inside the cells</a:t>
            </a:r>
          </a:p>
          <a:p>
            <a:r>
              <a:rPr lang="en-US" dirty="0"/>
              <a:t>Necessary for cellular functions. Affects activity of muscles (heart)</a:t>
            </a:r>
          </a:p>
          <a:p>
            <a:r>
              <a:rPr lang="en-US" dirty="0"/>
              <a:t>Too high = tingling, diarrhea, nausea/vomiting</a:t>
            </a:r>
          </a:p>
          <a:p>
            <a:r>
              <a:rPr lang="en-US" dirty="0"/>
              <a:t>Too low = muscle weakness, atrial </a:t>
            </a:r>
            <a:r>
              <a:rPr lang="en-US" dirty="0" err="1"/>
              <a:t>febrillation</a:t>
            </a:r>
            <a:endParaRPr lang="en-US" dirty="0"/>
          </a:p>
          <a:p>
            <a:r>
              <a:rPr lang="en-US" dirty="0"/>
              <a:t>Excreted by kidney</a:t>
            </a:r>
          </a:p>
          <a:p>
            <a:endParaRPr lang="en-US" dirty="0"/>
          </a:p>
          <a:p>
            <a:r>
              <a:rPr lang="en-US" dirty="0"/>
              <a:t>Dialysis Normal = 3.5-5.5</a:t>
            </a:r>
          </a:p>
        </p:txBody>
      </p:sp>
    </p:spTree>
    <p:extLst>
      <p:ext uri="{BB962C8B-B14F-4D97-AF65-F5344CB8AC3E}">
        <p14:creationId xmlns:p14="http://schemas.microsoft.com/office/powerpoint/2010/main" val="3135773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6F4A8BC3-5DC5-4518-AE56-ABC55D401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Interventions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C78EFF2A-9DEA-4129-965E-90EC6E38D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u="sng" dirty="0"/>
              <a:t>Hypokalemia</a:t>
            </a:r>
            <a:r>
              <a:rPr lang="en-US" sz="2000" b="1" dirty="0"/>
              <a:t>:</a:t>
            </a:r>
          </a:p>
          <a:p>
            <a:r>
              <a:rPr lang="en-US" sz="2000" dirty="0"/>
              <a:t>Increase dietary intake (gradual replacement)</a:t>
            </a:r>
          </a:p>
          <a:p>
            <a:r>
              <a:rPr lang="en-US" sz="2000" dirty="0"/>
              <a:t>Administer IV Potassium (rapid replacement)</a:t>
            </a:r>
          </a:p>
          <a:p>
            <a:r>
              <a:rPr lang="en-US" sz="2000" dirty="0"/>
              <a:t>Dialyze on a higher potassium bath (Minimize diffusion from blood and stabilize)</a:t>
            </a:r>
          </a:p>
          <a:p>
            <a:endParaRPr lang="en-US" sz="2000" dirty="0"/>
          </a:p>
          <a:p>
            <a:r>
              <a:rPr lang="en-US" sz="2000" b="1" u="sng" dirty="0"/>
              <a:t>Hyperkalemia:</a:t>
            </a:r>
          </a:p>
          <a:p>
            <a:r>
              <a:rPr lang="en-US" sz="2000" dirty="0"/>
              <a:t>HCO3 or glucose or insulin IV to push potassium back into the cells</a:t>
            </a:r>
          </a:p>
          <a:p>
            <a:r>
              <a:rPr lang="en-US" sz="2000" dirty="0"/>
              <a:t>Dialysis is fastest</a:t>
            </a:r>
          </a:p>
          <a:p>
            <a:r>
              <a:rPr lang="en-US" sz="2000" dirty="0"/>
              <a:t>CAUTION: Patients on Digoxin. Lowering potassium too fast may cause Digoxin Toxicity</a:t>
            </a:r>
          </a:p>
          <a:p>
            <a:r>
              <a:rPr lang="en-US" sz="2000" dirty="0"/>
              <a:t>Monitor patient closely when on lower potassium baths</a:t>
            </a:r>
          </a:p>
        </p:txBody>
      </p:sp>
    </p:spTree>
    <p:extLst>
      <p:ext uri="{BB962C8B-B14F-4D97-AF65-F5344CB8AC3E}">
        <p14:creationId xmlns:p14="http://schemas.microsoft.com/office/powerpoint/2010/main" val="4211977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flec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1115</Words>
  <Application>Microsoft Office PowerPoint</Application>
  <PresentationFormat>Widescreen</PresentationFormat>
  <Paragraphs>196</Paragraphs>
  <Slides>26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Trebuchet MS</vt:lpstr>
      <vt:lpstr>Office Theme</vt:lpstr>
      <vt:lpstr>Laboratory Data: Analysis and Interpretation</vt:lpstr>
      <vt:lpstr>What is Normal for the Dialysis Patient? </vt:lpstr>
      <vt:lpstr>Albumin</vt:lpstr>
      <vt:lpstr>Albumin in the Dialysis Patient</vt:lpstr>
      <vt:lpstr>C-Reactive Protein Levels </vt:lpstr>
      <vt:lpstr>Aluminum</vt:lpstr>
      <vt:lpstr>Treatment for Aluminum Toxicity </vt:lpstr>
      <vt:lpstr>Potassium</vt:lpstr>
      <vt:lpstr>Interventions</vt:lpstr>
      <vt:lpstr>Parathyroid Hormone</vt:lpstr>
      <vt:lpstr>Calcium</vt:lpstr>
      <vt:lpstr>Phosphorus</vt:lpstr>
      <vt:lpstr>Relationship Between Calcium and Phosphorous </vt:lpstr>
      <vt:lpstr>What is the Importance of the Calcium-Phosphorus Product?</vt:lpstr>
      <vt:lpstr>Hematocrits and Hemoglobins</vt:lpstr>
      <vt:lpstr>  </vt:lpstr>
      <vt:lpstr>Urea nitrogen</vt:lpstr>
      <vt:lpstr>Dialysis Adequacy</vt:lpstr>
      <vt:lpstr>Creatinine</vt:lpstr>
      <vt:lpstr>Magnesium</vt:lpstr>
      <vt:lpstr>CO2</vt:lpstr>
      <vt:lpstr>Labs - Adequacy</vt:lpstr>
      <vt:lpstr>PowerPoint Presentation</vt:lpstr>
      <vt:lpstr>PowerPoint Presentation</vt:lpstr>
      <vt:lpstr>Labs – Endocrine/Nutrition</vt:lpstr>
      <vt:lpstr>Labs - Liver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Data: Analysis and Interpretation</dc:title>
  <dc:creator>Lisa Leurquin-Hallett</dc:creator>
  <cp:lastModifiedBy>Lisa Leurquin-Hallett</cp:lastModifiedBy>
  <cp:revision>10</cp:revision>
  <cp:lastPrinted>2020-02-19T00:50:00Z</cp:lastPrinted>
  <dcterms:created xsi:type="dcterms:W3CDTF">2019-10-23T03:03:08Z</dcterms:created>
  <dcterms:modified xsi:type="dcterms:W3CDTF">2020-02-19T15:00:18Z</dcterms:modified>
</cp:coreProperties>
</file>