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3"/>
  </p:notesMasterIdLst>
  <p:handoutMasterIdLst>
    <p:handoutMasterId r:id="rId14"/>
  </p:handoutMasterIdLst>
  <p:sldIdLst>
    <p:sldId id="405" r:id="rId2"/>
    <p:sldId id="424" r:id="rId3"/>
    <p:sldId id="425" r:id="rId4"/>
    <p:sldId id="426" r:id="rId5"/>
    <p:sldId id="427" r:id="rId6"/>
    <p:sldId id="420" r:id="rId7"/>
    <p:sldId id="428" r:id="rId8"/>
    <p:sldId id="429" r:id="rId9"/>
    <p:sldId id="422" r:id="rId10"/>
    <p:sldId id="423" r:id="rId11"/>
    <p:sldId id="368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8">
          <p15:clr>
            <a:srgbClr val="A4A3A4"/>
          </p15:clr>
        </p15:guide>
        <p15:guide id="2" orient="horz" pos="1069">
          <p15:clr>
            <a:srgbClr val="A4A3A4"/>
          </p15:clr>
        </p15:guide>
        <p15:guide id="3" orient="horz" pos="1532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124">
          <p15:clr>
            <a:srgbClr val="A4A3A4"/>
          </p15:clr>
        </p15:guide>
        <p15:guide id="6" pos="430">
          <p15:clr>
            <a:srgbClr val="A4A3A4"/>
          </p15:clr>
        </p15:guide>
        <p15:guide id="7" pos="5152">
          <p15:clr>
            <a:srgbClr val="A4A3A4"/>
          </p15:clr>
        </p15:guide>
        <p15:guide id="8" pos="5647">
          <p15:clr>
            <a:srgbClr val="A4A3A4"/>
          </p15:clr>
        </p15:guide>
        <p15:guide id="9" pos="96">
          <p15:clr>
            <a:srgbClr val="A4A3A4"/>
          </p15:clr>
        </p15:guide>
        <p15:guide id="10" pos="2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AFA4"/>
    <a:srgbClr val="478573"/>
    <a:srgbClr val="2C2C1D"/>
    <a:srgbClr val="403F2A"/>
    <a:srgbClr val="D7EAE4"/>
    <a:srgbClr val="4E917B"/>
    <a:srgbClr val="3D7262"/>
    <a:srgbClr val="003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00" autoAdjust="0"/>
  </p:normalViewPr>
  <p:slideViewPr>
    <p:cSldViewPr snapToGrid="0">
      <p:cViewPr varScale="1">
        <p:scale>
          <a:sx n="75" d="100"/>
          <a:sy n="75" d="100"/>
        </p:scale>
        <p:origin x="1020" y="60"/>
      </p:cViewPr>
      <p:guideLst>
        <p:guide orient="horz" pos="598"/>
        <p:guide orient="horz" pos="1069"/>
        <p:guide orient="horz" pos="1532"/>
        <p:guide orient="horz" pos="2389"/>
        <p:guide orient="horz" pos="124"/>
        <p:guide pos="430"/>
        <p:guide pos="5152"/>
        <p:guide pos="5647"/>
        <p:guide pos="96"/>
        <p:guide pos="2960"/>
      </p:guideLst>
    </p:cSldViewPr>
  </p:slideViewPr>
  <p:outlineViewPr>
    <p:cViewPr>
      <p:scale>
        <a:sx n="33" d="100"/>
        <a:sy n="33" d="100"/>
      </p:scale>
      <p:origin x="0" y="164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400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6FE506-D5E4-4192-B658-FAC77B8499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B06465-9D30-4AE3-B79F-BC35F148FE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ACAB29A-3D34-48E4-BE41-92E83CDEB3D3}" type="datetime1">
              <a:rPr lang="en-US"/>
              <a:pPr>
                <a:defRPr/>
              </a:pPr>
              <a:t>10/13/2019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6BA5D-C787-49C1-861B-6BBAD92E08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291C5-A995-4DC5-949F-0179602547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06BBF4-2871-41C2-AD27-6866A73BC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04BF9D-4ABF-4A0D-BD3A-C6DD3B744E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BC8BE-512E-4DC4-BED1-F5D9FC076C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E2BCD86-2D53-43FD-9494-DCDA3BFE1333}" type="datetime1">
              <a:rPr lang="en-US"/>
              <a:pPr>
                <a:defRPr/>
              </a:pPr>
              <a:t>10/13/2019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0FAC72-CE01-46BF-A4C0-7575A758F9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9D9DBFF-E75F-49DF-8A35-7BE7B0D90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82ED8-C9CA-43A2-9778-1B8A96B915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C3659-6A14-4067-9C80-91DA641178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4F77C4-6855-4468-9C2E-0D85D0046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88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  <a:cs typeface="ＭＳ Ｐゴシック" pitchFamily="34" charset="-128"/>
              </a:rPr>
              <a:t>Dialysis orders PLUS: code status, allergies, any alerts, type of access,</a:t>
            </a:r>
          </a:p>
          <a:p>
            <a:pPr marL="0" indent="0" eaLnBrk="1" hangingPunct="1">
              <a:spcBef>
                <a:spcPts val="388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  <a:cs typeface="ＭＳ Ｐゴシック" pitchFamily="34" charset="-128"/>
              </a:rPr>
              <a:t>    access surgeon, any available contact information, &amp; enter known</a:t>
            </a:r>
          </a:p>
          <a:p>
            <a:pPr marL="0" indent="0" eaLnBrk="1" hangingPunct="1">
              <a:spcBef>
                <a:spcPts val="388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  <a:cs typeface="ＭＳ Ｐゴシック" pitchFamily="34" charset="-128"/>
              </a:rPr>
              <a:t>    diagnoses on the problem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4F77C4-6855-4468-9C2E-0D85D0046BA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95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233112-723E-4E23-9BE4-48A12C2CB026}"/>
              </a:ext>
            </a:extLst>
          </p:cNvPr>
          <p:cNvSpPr/>
          <p:nvPr userDrawn="1"/>
        </p:nvSpPr>
        <p:spPr>
          <a:xfrm flipV="1">
            <a:off x="0" y="4800600"/>
            <a:ext cx="8978900" cy="20685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A0F324-A2FE-438E-8C88-663E435FB044}"/>
              </a:ext>
            </a:extLst>
          </p:cNvPr>
          <p:cNvSpPr/>
          <p:nvPr userDrawn="1"/>
        </p:nvSpPr>
        <p:spPr>
          <a:xfrm>
            <a:off x="0" y="190500"/>
            <a:ext cx="8978900" cy="4597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</a:rPr>
              <a:t> 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EA339DC-4380-4D7E-BDF2-06E28F19ACD2}"/>
              </a:ext>
            </a:extLst>
          </p:cNvPr>
          <p:cNvSpPr/>
          <p:nvPr userDrawn="1"/>
        </p:nvSpPr>
        <p:spPr bwMode="auto">
          <a:xfrm rot="16200000">
            <a:off x="8693150" y="1346200"/>
            <a:ext cx="49530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10" descr="logo-gray.eps">
            <a:extLst>
              <a:ext uri="{FF2B5EF4-FFF2-40B4-BE49-F238E27FC236}">
                <a16:creationId xmlns:a16="http://schemas.microsoft.com/office/drawing/2014/main" id="{A1EA7CDE-DF37-4C6A-8A5B-A1B244E8F4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0"/>
            <a:ext cx="3733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ive-learn-hope.eps">
            <a:extLst>
              <a:ext uri="{FF2B5EF4-FFF2-40B4-BE49-F238E27FC236}">
                <a16:creationId xmlns:a16="http://schemas.microsoft.com/office/drawing/2014/main" id="{5EB91AFC-DECA-4721-B232-CC31EBD17A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100000"/>
          </a:blip>
          <a:srcRect/>
          <a:stretch>
            <a:fillRect/>
          </a:stretch>
        </p:blipFill>
        <p:spPr bwMode="auto">
          <a:xfrm>
            <a:off x="6683375" y="1333500"/>
            <a:ext cx="1978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18086" y="2839368"/>
            <a:ext cx="7543289" cy="617510"/>
          </a:xfr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bg1"/>
                </a:solidFill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918086" y="3379412"/>
            <a:ext cx="7260714" cy="377825"/>
          </a:xfrm>
          <a:prstGeom prst="rect">
            <a:avLst/>
          </a:prstGeom>
        </p:spPr>
        <p:txBody>
          <a:bodyPr lIns="0"/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lang="en-US" sz="2400" kern="1200" dirty="0" smtClean="0">
                <a:solidFill>
                  <a:schemeClr val="bg1"/>
                </a:solidFill>
                <a:latin typeface="Verdana" charset="0"/>
                <a:ea typeface="ＭＳ Ｐゴシック" charset="-128"/>
                <a:cs typeface="+mn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kern="1200" dirty="0" smtClean="0">
                <a:solidFill>
                  <a:srgbClr val="FFFFFF"/>
                </a:solidFill>
                <a:latin typeface="Verdana" charset="0"/>
                <a:ea typeface="ＭＳ Ｐゴシック" charset="-128"/>
                <a:cs typeface="+mn-cs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kern="1200" dirty="0" smtClean="0">
                <a:solidFill>
                  <a:srgbClr val="FFFFFF"/>
                </a:solidFill>
                <a:latin typeface="Verdana" charset="0"/>
                <a:ea typeface="ＭＳ Ｐゴシック" charset="-128"/>
                <a:cs typeface="+mn-cs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kern="1200" dirty="0" smtClean="0">
                <a:solidFill>
                  <a:srgbClr val="FFFFFF"/>
                </a:solidFill>
                <a:latin typeface="Verdana" charset="0"/>
                <a:ea typeface="ＭＳ Ｐゴシック" charset="-128"/>
                <a:cs typeface="+mn-cs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kern="1200" dirty="0">
                <a:solidFill>
                  <a:srgbClr val="FFFFFF"/>
                </a:solidFill>
                <a:latin typeface="Verdana" charset="0"/>
                <a:ea typeface="ＭＳ Ｐゴシック" charset="-128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743A241-C209-4D88-B3CA-BE9CA0AC21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087D6B-3404-4E6B-BCEB-4C226C888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58172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_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D157F4-4668-443B-A5AB-E950C383D86E}"/>
              </a:ext>
            </a:extLst>
          </p:cNvPr>
          <p:cNvSpPr/>
          <p:nvPr userDrawn="1"/>
        </p:nvSpPr>
        <p:spPr>
          <a:xfrm>
            <a:off x="0" y="3967163"/>
            <a:ext cx="9144000" cy="289083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B51293-B903-4E98-BF4E-A83F1C751260}"/>
              </a:ext>
            </a:extLst>
          </p:cNvPr>
          <p:cNvSpPr/>
          <p:nvPr userDrawn="1"/>
        </p:nvSpPr>
        <p:spPr>
          <a:xfrm flipV="1">
            <a:off x="3200400" y="915988"/>
            <a:ext cx="5943600" cy="3044825"/>
          </a:xfrm>
          <a:prstGeom prst="rect">
            <a:avLst/>
          </a:prstGeom>
          <a:solidFill>
            <a:srgbClr val="403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F83F91-FB86-4EEB-A9C2-1F3A2F7DF640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C34FA7-1BAE-4908-9915-0B93307BC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653A035-67D4-4843-800B-A35C9BDA9BD3}"/>
              </a:ext>
            </a:extLst>
          </p:cNvPr>
          <p:cNvSpPr/>
          <p:nvPr userDrawn="1"/>
        </p:nvSpPr>
        <p:spPr>
          <a:xfrm rot="5400000" flipH="1">
            <a:off x="3060700" y="2146300"/>
            <a:ext cx="49530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2625" y="4943762"/>
            <a:ext cx="7679175" cy="1295361"/>
          </a:xfrm>
          <a:prstGeom prst="rect">
            <a:avLst/>
          </a:prstGeom>
        </p:spPr>
        <p:txBody>
          <a:bodyPr/>
          <a:lstStyle>
            <a:lvl1pPr marL="111125" indent="-111125">
              <a:spcBef>
                <a:spcPts val="384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384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384"/>
              </a:spcBef>
              <a:defRPr sz="1800">
                <a:solidFill>
                  <a:schemeClr val="bg1"/>
                </a:solidFill>
              </a:defRPr>
            </a:lvl4pPr>
            <a:lvl5pPr>
              <a:spcBef>
                <a:spcPts val="384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2625" y="4366692"/>
            <a:ext cx="7654893" cy="7324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258888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67525" y="1785245"/>
            <a:ext cx="4993850" cy="1295361"/>
          </a:xfrm>
          <a:prstGeom prst="rect">
            <a:avLst/>
          </a:prstGeom>
        </p:spPr>
        <p:txBody>
          <a:bodyPr/>
          <a:lstStyle>
            <a:lvl1pPr marL="111125" indent="-111125">
              <a:spcBef>
                <a:spcPts val="384"/>
              </a:spcBef>
              <a:buFontTx/>
              <a:buNone/>
              <a:defRPr sz="60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defRPr sz="2000">
                <a:solidFill>
                  <a:schemeClr val="tx1"/>
                </a:solidFill>
              </a:defRPr>
            </a:lvl2pPr>
            <a:lvl3pPr>
              <a:spcBef>
                <a:spcPts val="384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384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384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70594" y="2732202"/>
            <a:ext cx="4990782" cy="7324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258888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3066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0B4433-D183-434A-86BE-F41D432E5E7F}"/>
              </a:ext>
            </a:extLst>
          </p:cNvPr>
          <p:cNvSpPr/>
          <p:nvPr userDrawn="1"/>
        </p:nvSpPr>
        <p:spPr>
          <a:xfrm>
            <a:off x="161925" y="3846513"/>
            <a:ext cx="8982075" cy="3011487"/>
          </a:xfrm>
          <a:prstGeom prst="rect">
            <a:avLst/>
          </a:prstGeom>
          <a:solidFill>
            <a:srgbClr val="2C2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E6C49A2-B619-46DA-A529-934CC1EAB3F9}"/>
              </a:ext>
            </a:extLst>
          </p:cNvPr>
          <p:cNvSpPr/>
          <p:nvPr userDrawn="1"/>
        </p:nvSpPr>
        <p:spPr>
          <a:xfrm rot="5400000" flipH="1">
            <a:off x="4763" y="4549775"/>
            <a:ext cx="49530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A04B8-18D1-47F9-8897-3742C0A90A1E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E0C94FB6-15C9-44F9-B8E4-182A4800B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2625" y="4943762"/>
            <a:ext cx="7679175" cy="12953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84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384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384"/>
              </a:spcBef>
              <a:defRPr sz="1800">
                <a:solidFill>
                  <a:schemeClr val="bg1"/>
                </a:solidFill>
              </a:defRPr>
            </a:lvl4pPr>
            <a:lvl5pPr>
              <a:spcBef>
                <a:spcPts val="384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94971" y="4366692"/>
            <a:ext cx="7654893" cy="7324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258888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65332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_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4A9943-3FC7-43C9-914D-33BC61946EC7}"/>
              </a:ext>
            </a:extLst>
          </p:cNvPr>
          <p:cNvSpPr/>
          <p:nvPr userDrawn="1"/>
        </p:nvSpPr>
        <p:spPr>
          <a:xfrm>
            <a:off x="161925" y="5299075"/>
            <a:ext cx="8982075" cy="15589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07B11DC-33C9-4755-B802-AD7AB8AD3C7D}"/>
              </a:ext>
            </a:extLst>
          </p:cNvPr>
          <p:cNvSpPr/>
          <p:nvPr userDrawn="1"/>
        </p:nvSpPr>
        <p:spPr>
          <a:xfrm rot="5400000" flipH="1">
            <a:off x="4763" y="5776913"/>
            <a:ext cx="49530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F7E38D-AEF1-4829-80D1-EEBB0FF62792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606E37DE-53D3-4303-9152-CB52BA89A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2625" y="5593302"/>
            <a:ext cx="7667240" cy="7324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258888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85896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 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EB64C446-0296-4BE2-8FB9-3D276BB7CF3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9147175" cy="6858000"/>
            <a:chOff x="0" y="17435"/>
            <a:chExt cx="9147053" cy="6858454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59CD5958-6F42-478F-885C-36E7E5BC7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4" r="1154"/>
            <a:stretch>
              <a:fillRect/>
            </a:stretch>
          </p:blipFill>
          <p:spPr bwMode="auto">
            <a:xfrm>
              <a:off x="0" y="17435"/>
              <a:ext cx="9147053" cy="6858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A6326191-D887-40C2-A77A-BD953AD7A54F}"/>
                </a:ext>
              </a:extLst>
            </p:cNvPr>
            <p:cNvSpPr/>
            <p:nvPr/>
          </p:nvSpPr>
          <p:spPr>
            <a:xfrm rot="16200000">
              <a:off x="8693014" y="1358971"/>
              <a:ext cx="495333" cy="22859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0573B86-AF32-4889-94F4-70C58794F3C3}"/>
              </a:ext>
            </a:extLst>
          </p:cNvPr>
          <p:cNvSpPr/>
          <p:nvPr userDrawn="1"/>
        </p:nvSpPr>
        <p:spPr bwMode="auto">
          <a:xfrm rot="16200000">
            <a:off x="8689975" y="1341438"/>
            <a:ext cx="49530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Picture 7" descr="live-learn-hope.eps">
            <a:extLst>
              <a:ext uri="{FF2B5EF4-FFF2-40B4-BE49-F238E27FC236}">
                <a16:creationId xmlns:a16="http://schemas.microsoft.com/office/drawing/2014/main" id="{9F33C77A-2CF7-45DB-9D56-91CEDA651C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-100000" contrast="-100000"/>
          </a:blip>
          <a:srcRect/>
          <a:stretch>
            <a:fillRect/>
          </a:stretch>
        </p:blipFill>
        <p:spPr bwMode="auto">
          <a:xfrm>
            <a:off x="6680200" y="1328737"/>
            <a:ext cx="1978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logo-gray.eps">
            <a:extLst>
              <a:ext uri="{FF2B5EF4-FFF2-40B4-BE49-F238E27FC236}">
                <a16:creationId xmlns:a16="http://schemas.microsoft.com/office/drawing/2014/main" id="{98D9780E-AFCD-49F3-ABCE-5E3F5D0391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0"/>
            <a:ext cx="3733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86" y="2839368"/>
            <a:ext cx="7543289" cy="617510"/>
          </a:xfr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918086" y="3379412"/>
            <a:ext cx="7260714" cy="377825"/>
          </a:xfrm>
          <a:prstGeom prst="rect">
            <a:avLst/>
          </a:prstGeom>
        </p:spPr>
        <p:txBody>
          <a:bodyPr lIns="0"/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kern="1200" dirty="0" smtClean="0">
                <a:solidFill>
                  <a:srgbClr val="FFFFFF"/>
                </a:solidFill>
                <a:latin typeface="Verdana" charset="0"/>
                <a:ea typeface="ＭＳ Ｐゴシック" charset="-128"/>
                <a:cs typeface="+mn-cs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kern="1200" dirty="0" smtClean="0">
                <a:solidFill>
                  <a:srgbClr val="FFFFFF"/>
                </a:solidFill>
                <a:latin typeface="Verdana" charset="0"/>
                <a:ea typeface="ＭＳ Ｐゴシック" charset="-128"/>
                <a:cs typeface="+mn-cs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kern="1200" dirty="0" smtClean="0">
                <a:solidFill>
                  <a:srgbClr val="FFFFFF"/>
                </a:solidFill>
                <a:latin typeface="Verdana" charset="0"/>
                <a:ea typeface="ＭＳ Ｐゴシック" charset="-128"/>
                <a:cs typeface="+mn-cs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kern="1200" dirty="0">
                <a:solidFill>
                  <a:srgbClr val="FFFFFF"/>
                </a:solidFill>
                <a:latin typeface="Verdana" charset="0"/>
                <a:ea typeface="ＭＳ Ｐゴシック" charset="-128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313FECE-2E25-4314-85AE-A80D2D6FDB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DC515F-2E72-4B82-B12A-534520934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43641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 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08518BB-966D-4869-9F51-C3C81C7AF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2670175"/>
            <a:ext cx="4937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78285B-F295-4D08-B388-A3F81FF5130A}"/>
              </a:ext>
            </a:extLst>
          </p:cNvPr>
          <p:cNvSpPr/>
          <p:nvPr userDrawn="1"/>
        </p:nvSpPr>
        <p:spPr>
          <a:xfrm>
            <a:off x="0" y="3657600"/>
            <a:ext cx="9009063" cy="24384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D60A767-E1D0-4475-8F60-96B4C6D7B137}"/>
              </a:ext>
            </a:extLst>
          </p:cNvPr>
          <p:cNvSpPr/>
          <p:nvPr userDrawn="1"/>
        </p:nvSpPr>
        <p:spPr>
          <a:xfrm rot="16200000">
            <a:off x="8705850" y="4248150"/>
            <a:ext cx="495300" cy="228600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B8B9EF-FBEC-4AD0-B57D-DE1337970906}"/>
              </a:ext>
            </a:extLst>
          </p:cNvPr>
          <p:cNvSpPr/>
          <p:nvPr userDrawn="1"/>
        </p:nvSpPr>
        <p:spPr>
          <a:xfrm>
            <a:off x="9005888" y="0"/>
            <a:ext cx="1492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E26DBC9-2889-43A6-82B4-F54993E39E01}"/>
              </a:ext>
            </a:extLst>
          </p:cNvPr>
          <p:cNvSpPr/>
          <p:nvPr userDrawn="1"/>
        </p:nvSpPr>
        <p:spPr>
          <a:xfrm rot="16200000">
            <a:off x="8655050" y="4294188"/>
            <a:ext cx="495300" cy="2286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268" y="4076700"/>
            <a:ext cx="6081131" cy="533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01844" y="4648200"/>
            <a:ext cx="4932556" cy="609600"/>
          </a:xfrm>
          <a:prstGeom prst="rect">
            <a:avLst/>
          </a:prstGeom>
          <a:noFill/>
        </p:spPr>
        <p:txBody>
          <a:bodyPr/>
          <a:lstStyle>
            <a:lvl1pPr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CC1AD02-F6E3-4A79-A079-4837C8CBF6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F9B2A4-946C-471A-B639-B386913EB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22073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 2_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C019C6-AC65-4241-8C3F-3B65153A72D3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5E6E9168-10F9-4F7E-8EAF-C052FDA07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1238327"/>
            <a:ext cx="7496175" cy="647700"/>
          </a:xfrm>
        </p:spPr>
        <p:txBody>
          <a:bodyPr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2625" y="1985964"/>
            <a:ext cx="7778750" cy="2831364"/>
          </a:xfrm>
          <a:prstGeom prst="rect">
            <a:avLst/>
          </a:prstGeom>
        </p:spPr>
        <p:txBody>
          <a:bodyPr/>
          <a:lstStyle>
            <a:lvl1pPr marL="166688" indent="-166688">
              <a:spcBef>
                <a:spcPts val="384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384"/>
              </a:spcBef>
              <a:defRPr sz="1800">
                <a:solidFill>
                  <a:schemeClr val="tx1"/>
                </a:solidFill>
              </a:defRPr>
            </a:lvl2pPr>
            <a:lvl3pPr>
              <a:spcBef>
                <a:spcPts val="384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384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384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0474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 2_Title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B53F42-4F78-42A4-A684-FDED4FD28AB1}"/>
              </a:ext>
            </a:extLst>
          </p:cNvPr>
          <p:cNvSpPr/>
          <p:nvPr userDrawn="1"/>
        </p:nvSpPr>
        <p:spPr>
          <a:xfrm>
            <a:off x="0" y="6129338"/>
            <a:ext cx="9144000" cy="728662"/>
          </a:xfrm>
          <a:prstGeom prst="rect">
            <a:avLst/>
          </a:prstGeom>
          <a:solidFill>
            <a:srgbClr val="2BAFA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983316-8447-443D-9EA9-EA68E1F0409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85800" y="6311900"/>
            <a:ext cx="2133600" cy="3635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300">
                <a:latin typeface="Verdana" panose="020B0604030504040204" pitchFamily="34" charset="0"/>
                <a:cs typeface="Arial" panose="020B0604020202020204" pitchFamily="34" charset="0"/>
              </a:rPr>
              <a:t>www.nwkidney.org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EBEE75-D97E-4669-9C5A-D9E93BEA5FC2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2C81E856-EDB4-4FAE-AF2C-1C7D9DD53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2625" y="1985964"/>
            <a:ext cx="7778750" cy="2831364"/>
          </a:xfrm>
          <a:prstGeom prst="rect">
            <a:avLst/>
          </a:prstGeom>
        </p:spPr>
        <p:txBody>
          <a:bodyPr/>
          <a:lstStyle>
            <a:lvl1pPr marL="166688" indent="-166688">
              <a:spcBef>
                <a:spcPts val="384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384"/>
              </a:spcBef>
              <a:defRPr sz="1800">
                <a:solidFill>
                  <a:schemeClr val="tx1"/>
                </a:solidFill>
              </a:defRPr>
            </a:lvl2pPr>
            <a:lvl3pPr>
              <a:spcBef>
                <a:spcPts val="384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384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384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2625" y="1238327"/>
            <a:ext cx="7496175" cy="647700"/>
          </a:xfrm>
        </p:spPr>
        <p:txBody>
          <a:bodyPr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0065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 2_Title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B1EE92-4105-4239-ADBD-520D6686E538}"/>
              </a:ext>
            </a:extLst>
          </p:cNvPr>
          <p:cNvSpPr/>
          <p:nvPr userDrawn="1"/>
        </p:nvSpPr>
        <p:spPr>
          <a:xfrm flipV="1">
            <a:off x="152400" y="915988"/>
            <a:ext cx="8991600" cy="5942012"/>
          </a:xfrm>
          <a:prstGeom prst="rect">
            <a:avLst/>
          </a:prstGeom>
          <a:solidFill>
            <a:srgbClr val="2BAFA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B03E191-6499-4ACD-BDD5-23B7CEE0C5BE}"/>
              </a:ext>
            </a:extLst>
          </p:cNvPr>
          <p:cNvSpPr/>
          <p:nvPr userDrawn="1"/>
        </p:nvSpPr>
        <p:spPr>
          <a:xfrm>
            <a:off x="690563" y="2195513"/>
            <a:ext cx="8486775" cy="3190875"/>
          </a:xfrm>
          <a:custGeom>
            <a:avLst/>
            <a:gdLst>
              <a:gd name="connsiteX0" fmla="*/ 0 w 8483600"/>
              <a:gd name="connsiteY0" fmla="*/ 0 h 3191933"/>
              <a:gd name="connsiteX1" fmla="*/ 8483600 w 8483600"/>
              <a:gd name="connsiteY1" fmla="*/ 0 h 3191933"/>
              <a:gd name="connsiteX2" fmla="*/ 8483600 w 8483600"/>
              <a:gd name="connsiteY2" fmla="*/ 3191933 h 3191933"/>
              <a:gd name="connsiteX3" fmla="*/ 0 w 8483600"/>
              <a:gd name="connsiteY3" fmla="*/ 3191933 h 3191933"/>
              <a:gd name="connsiteX4" fmla="*/ 0 w 8483600"/>
              <a:gd name="connsiteY4" fmla="*/ 0 h 3191933"/>
              <a:gd name="connsiteX0" fmla="*/ 3175 w 8486775"/>
              <a:gd name="connsiteY0" fmla="*/ 0 h 3191933"/>
              <a:gd name="connsiteX1" fmla="*/ 8486775 w 8486775"/>
              <a:gd name="connsiteY1" fmla="*/ 0 h 3191933"/>
              <a:gd name="connsiteX2" fmla="*/ 8486775 w 8486775"/>
              <a:gd name="connsiteY2" fmla="*/ 3191933 h 3191933"/>
              <a:gd name="connsiteX3" fmla="*/ 3175 w 8486775"/>
              <a:gd name="connsiteY3" fmla="*/ 3191933 h 3191933"/>
              <a:gd name="connsiteX4" fmla="*/ 0 w 8486775"/>
              <a:gd name="connsiteY4" fmla="*/ 326232 h 3191933"/>
              <a:gd name="connsiteX5" fmla="*/ 3175 w 8486775"/>
              <a:gd name="connsiteY5" fmla="*/ 0 h 319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6775" h="3191933">
                <a:moveTo>
                  <a:pt x="3175" y="0"/>
                </a:moveTo>
                <a:lnTo>
                  <a:pt x="8486775" y="0"/>
                </a:lnTo>
                <a:lnTo>
                  <a:pt x="8486775" y="3191933"/>
                </a:lnTo>
                <a:lnTo>
                  <a:pt x="3175" y="3191933"/>
                </a:lnTo>
                <a:cubicBezTo>
                  <a:pt x="2117" y="2236699"/>
                  <a:pt x="1058" y="1281466"/>
                  <a:pt x="0" y="326232"/>
                </a:cubicBezTo>
                <a:cubicBezTo>
                  <a:pt x="1058" y="217488"/>
                  <a:pt x="2117" y="108744"/>
                  <a:pt x="317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2F0F5A2-57FA-42B0-B2F0-A5F09740172B}"/>
              </a:ext>
            </a:extLst>
          </p:cNvPr>
          <p:cNvSpPr/>
          <p:nvPr userDrawn="1"/>
        </p:nvSpPr>
        <p:spPr bwMode="auto">
          <a:xfrm rot="5400000">
            <a:off x="9525" y="1414463"/>
            <a:ext cx="51435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0D65D0-61B5-4689-AE53-BC9335C12684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A8ABB29-B87B-4F9F-ADF7-89DB62DB8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961400" y="2565816"/>
            <a:ext cx="7499975" cy="2552597"/>
          </a:xfrm>
          <a:prstGeom prst="rect">
            <a:avLst/>
          </a:prstGeom>
        </p:spPr>
        <p:txBody>
          <a:bodyPr/>
          <a:lstStyle>
            <a:lvl1pPr marL="166688" indent="-166688">
              <a:spcBef>
                <a:spcPts val="384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384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384"/>
              </a:spcBef>
              <a:defRPr sz="1600">
                <a:solidFill>
                  <a:schemeClr val="bg1"/>
                </a:solidFill>
              </a:defRPr>
            </a:lvl4pPr>
            <a:lvl5pPr>
              <a:spcBef>
                <a:spcPts val="384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2625" y="1238327"/>
            <a:ext cx="7496175" cy="647700"/>
          </a:xfrm>
        </p:spPr>
        <p:txBody>
          <a:bodyPr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9768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 2_Title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EBA16-DFF6-47E8-90CE-ACD6F737A7E7}"/>
              </a:ext>
            </a:extLst>
          </p:cNvPr>
          <p:cNvSpPr/>
          <p:nvPr userDrawn="1"/>
        </p:nvSpPr>
        <p:spPr>
          <a:xfrm flipV="1">
            <a:off x="152400" y="915988"/>
            <a:ext cx="8991600" cy="5942012"/>
          </a:xfrm>
          <a:prstGeom prst="rect">
            <a:avLst/>
          </a:prstGeom>
          <a:solidFill>
            <a:srgbClr val="2BAFA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E40C672-8DA0-49CA-867F-57CD7CA663C3}"/>
              </a:ext>
            </a:extLst>
          </p:cNvPr>
          <p:cNvSpPr/>
          <p:nvPr userDrawn="1"/>
        </p:nvSpPr>
        <p:spPr>
          <a:xfrm rot="5400000" flipH="1">
            <a:off x="4763" y="1398588"/>
            <a:ext cx="49530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9FF8F-191C-4249-BE8F-3EE2A2701061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7CBE97C7-CA58-4969-8BA9-D59BC1A40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2625" y="2432050"/>
            <a:ext cx="7778750" cy="2385278"/>
          </a:xfrm>
          <a:prstGeom prst="rect">
            <a:avLst/>
          </a:prstGeom>
        </p:spPr>
        <p:txBody>
          <a:bodyPr/>
          <a:lstStyle>
            <a:lvl1pPr marL="166688" indent="-166688">
              <a:spcBef>
                <a:spcPts val="384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384"/>
              </a:spcBef>
              <a:defRPr sz="1800">
                <a:solidFill>
                  <a:schemeClr val="tx1"/>
                </a:solidFill>
              </a:defRPr>
            </a:lvl2pPr>
            <a:lvl3pPr>
              <a:spcBef>
                <a:spcPts val="384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384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384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82625" y="1238327"/>
            <a:ext cx="7496175" cy="647700"/>
          </a:xfrm>
        </p:spPr>
        <p:txBody>
          <a:bodyPr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8682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 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172C3C-32C4-47AA-B825-1DE4A68F8C6E}"/>
              </a:ext>
            </a:extLst>
          </p:cNvPr>
          <p:cNvSpPr/>
          <p:nvPr userDrawn="1"/>
        </p:nvSpPr>
        <p:spPr>
          <a:xfrm flipV="1">
            <a:off x="152400" y="915988"/>
            <a:ext cx="4737100" cy="5942012"/>
          </a:xfrm>
          <a:prstGeom prst="rect">
            <a:avLst/>
          </a:prstGeom>
          <a:solidFill>
            <a:srgbClr val="2BAFA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42C21D-91A2-4D81-8B7C-67C7B1E3119B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5C2702D3-3F5D-4023-9078-CB5848280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AAD4360-039E-401A-9520-66410B0D365F}"/>
              </a:ext>
            </a:extLst>
          </p:cNvPr>
          <p:cNvSpPr/>
          <p:nvPr userDrawn="1"/>
        </p:nvSpPr>
        <p:spPr>
          <a:xfrm rot="5400000" flipH="1">
            <a:off x="4763" y="1398588"/>
            <a:ext cx="49530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2625" y="2364060"/>
            <a:ext cx="4016375" cy="2386362"/>
          </a:xfrm>
          <a:prstGeom prst="rect">
            <a:avLst/>
          </a:prstGeom>
        </p:spPr>
        <p:txBody>
          <a:bodyPr/>
          <a:lstStyle>
            <a:lvl1pPr marL="166688" indent="-166688">
              <a:spcBef>
                <a:spcPts val="384"/>
              </a:spcBef>
              <a:defRPr sz="2000">
                <a:solidFill>
                  <a:schemeClr val="tx1"/>
                </a:solidFill>
              </a:defRPr>
            </a:lvl1pPr>
            <a:lvl2pPr>
              <a:spcBef>
                <a:spcPts val="384"/>
              </a:spcBef>
              <a:defRPr sz="2000">
                <a:solidFill>
                  <a:schemeClr val="tx1"/>
                </a:solidFill>
              </a:defRPr>
            </a:lvl2pPr>
            <a:lvl3pPr>
              <a:spcBef>
                <a:spcPts val="384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384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384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2625" y="1238058"/>
            <a:ext cx="4016375" cy="1203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258888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11349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F92081-CE44-4EF9-A7EF-3E5116487755}"/>
              </a:ext>
            </a:extLst>
          </p:cNvPr>
          <p:cNvSpPr/>
          <p:nvPr userDrawn="1"/>
        </p:nvSpPr>
        <p:spPr>
          <a:xfrm>
            <a:off x="-3175" y="196850"/>
            <a:ext cx="8978900" cy="66611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solidFill>
                  <a:srgbClr val="D6E2E9"/>
                </a:solidFill>
                <a:latin typeface="+mn-lt"/>
              </a:rPr>
              <a:t> 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4E9A62C-87CD-4A08-AF89-FEF232450814}"/>
              </a:ext>
            </a:extLst>
          </p:cNvPr>
          <p:cNvSpPr/>
          <p:nvPr userDrawn="1"/>
        </p:nvSpPr>
        <p:spPr bwMode="auto">
          <a:xfrm rot="16200000">
            <a:off x="8693150" y="4360863"/>
            <a:ext cx="49530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DC748-192E-4C04-A4C8-650CA0E06471}"/>
              </a:ext>
            </a:extLst>
          </p:cNvPr>
          <p:cNvSpPr/>
          <p:nvPr userDrawn="1"/>
        </p:nvSpPr>
        <p:spPr>
          <a:xfrm>
            <a:off x="-3175" y="3792538"/>
            <a:ext cx="8978900" cy="2438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D6E6648-22E2-4C65-9486-8A33F9DAE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2735263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D6FC065-1353-4155-AB94-CD9D5EFE552E}"/>
              </a:ext>
            </a:extLst>
          </p:cNvPr>
          <p:cNvSpPr/>
          <p:nvPr userDrawn="1"/>
        </p:nvSpPr>
        <p:spPr bwMode="auto">
          <a:xfrm rot="16200000">
            <a:off x="8701088" y="4513263"/>
            <a:ext cx="49530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442118" y="4244425"/>
            <a:ext cx="6186527" cy="617510"/>
          </a:xfrm>
        </p:spPr>
        <p:txBody>
          <a:bodyPr/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bg1"/>
                </a:solidFill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673867" y="4784469"/>
            <a:ext cx="5954777" cy="377825"/>
          </a:xfrm>
          <a:prstGeom prst="rect">
            <a:avLst/>
          </a:prstGeom>
        </p:spPr>
        <p:txBody>
          <a:bodyPr lIns="0"/>
          <a:lstStyle>
            <a:lvl1pPr marL="0" indent="0" algn="r" defTabSz="457200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lang="en-US" sz="2400" kern="1200" dirty="0" smtClean="0">
                <a:solidFill>
                  <a:schemeClr val="bg1"/>
                </a:solidFill>
                <a:latin typeface="Verdana" charset="0"/>
                <a:ea typeface="ＭＳ Ｐゴシック" charset="-128"/>
                <a:cs typeface="+mn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kern="1200" dirty="0" smtClean="0">
                <a:solidFill>
                  <a:srgbClr val="FFFFFF"/>
                </a:solidFill>
                <a:latin typeface="Verdana" charset="0"/>
                <a:ea typeface="ＭＳ Ｐゴシック" charset="-128"/>
                <a:cs typeface="+mn-cs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kern="1200" dirty="0" smtClean="0">
                <a:solidFill>
                  <a:srgbClr val="FFFFFF"/>
                </a:solidFill>
                <a:latin typeface="Verdana" charset="0"/>
                <a:ea typeface="ＭＳ Ｐゴシック" charset="-128"/>
                <a:cs typeface="+mn-cs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kern="1200" dirty="0" smtClean="0">
                <a:solidFill>
                  <a:srgbClr val="FFFFFF"/>
                </a:solidFill>
                <a:latin typeface="Verdana" charset="0"/>
                <a:ea typeface="ＭＳ Ｐゴシック" charset="-128"/>
                <a:cs typeface="+mn-cs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kern="1200" dirty="0">
                <a:solidFill>
                  <a:srgbClr val="FFFFFF"/>
                </a:solidFill>
                <a:latin typeface="Verdana" charset="0"/>
                <a:ea typeface="ＭＳ Ｐゴシック" charset="-128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72C6B50-42FD-4181-ACAA-2F3DF6ED22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92D1A7-54AF-4BCB-99E1-2C6AD5EB5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97416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 2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82E253-64A4-4F72-B407-9A6D99BA871C}"/>
              </a:ext>
            </a:extLst>
          </p:cNvPr>
          <p:cNvSpPr/>
          <p:nvPr userDrawn="1"/>
        </p:nvSpPr>
        <p:spPr>
          <a:xfrm flipV="1">
            <a:off x="152400" y="915988"/>
            <a:ext cx="4738688" cy="5942012"/>
          </a:xfrm>
          <a:prstGeom prst="rect">
            <a:avLst/>
          </a:prstGeom>
          <a:solidFill>
            <a:srgbClr val="2BAFA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A39B1-88AD-42B2-967F-E10BC7B3F0B0}"/>
              </a:ext>
            </a:extLst>
          </p:cNvPr>
          <p:cNvSpPr/>
          <p:nvPr userDrawn="1"/>
        </p:nvSpPr>
        <p:spPr bwMode="auto">
          <a:xfrm>
            <a:off x="4892675" y="5097463"/>
            <a:ext cx="4251325" cy="17732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B2371C-8A0F-4393-A426-9D8C918DC6DA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2649C0-973E-4376-98BB-0DBC2DF00E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8145F0F-0EE1-42CC-9B3D-7A264152DE65}"/>
              </a:ext>
            </a:extLst>
          </p:cNvPr>
          <p:cNvSpPr/>
          <p:nvPr userDrawn="1"/>
        </p:nvSpPr>
        <p:spPr>
          <a:xfrm rot="5400000" flipH="1">
            <a:off x="4763" y="1398588"/>
            <a:ext cx="49530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2625" y="2364060"/>
            <a:ext cx="4016375" cy="2386362"/>
          </a:xfrm>
          <a:prstGeom prst="rect">
            <a:avLst/>
          </a:prstGeom>
        </p:spPr>
        <p:txBody>
          <a:bodyPr/>
          <a:lstStyle>
            <a:lvl1pPr marL="166688" indent="-166688">
              <a:spcBef>
                <a:spcPts val="384"/>
              </a:spcBef>
              <a:defRPr sz="2000">
                <a:solidFill>
                  <a:schemeClr val="tx1"/>
                </a:solidFill>
              </a:defRPr>
            </a:lvl1pPr>
            <a:lvl2pPr>
              <a:spcBef>
                <a:spcPts val="384"/>
              </a:spcBef>
              <a:defRPr sz="2000">
                <a:solidFill>
                  <a:schemeClr val="tx1"/>
                </a:solidFill>
              </a:defRPr>
            </a:lvl2pPr>
            <a:lvl3pPr>
              <a:spcBef>
                <a:spcPts val="384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384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384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2625" y="1238058"/>
            <a:ext cx="4016375" cy="1203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258888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250023" y="5375275"/>
            <a:ext cx="3624262" cy="11255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99127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 2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1094FE-CB73-4B13-8065-82ED73B3B13E}"/>
              </a:ext>
            </a:extLst>
          </p:cNvPr>
          <p:cNvSpPr/>
          <p:nvPr userDrawn="1"/>
        </p:nvSpPr>
        <p:spPr>
          <a:xfrm flipV="1">
            <a:off x="3200400" y="915988"/>
            <a:ext cx="5943600" cy="3044825"/>
          </a:xfrm>
          <a:prstGeom prst="rect">
            <a:avLst/>
          </a:prstGeom>
          <a:solidFill>
            <a:srgbClr val="2BAFA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DD6432-A62D-47DB-A753-D61ABF329572}"/>
              </a:ext>
            </a:extLst>
          </p:cNvPr>
          <p:cNvSpPr/>
          <p:nvPr userDrawn="1"/>
        </p:nvSpPr>
        <p:spPr>
          <a:xfrm>
            <a:off x="161925" y="3978275"/>
            <a:ext cx="8982075" cy="28908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1F5EECE-9D61-4BB0-BB8A-33F639E369E6}"/>
              </a:ext>
            </a:extLst>
          </p:cNvPr>
          <p:cNvSpPr/>
          <p:nvPr userDrawn="1"/>
        </p:nvSpPr>
        <p:spPr>
          <a:xfrm rot="5400000" flipH="1">
            <a:off x="4763" y="4549775"/>
            <a:ext cx="49530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73D281-7ED0-40E6-BCB2-52A75C355050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3DB32AD1-1E34-45D5-86A9-49C0C004B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1389" y="4943762"/>
            <a:ext cx="7691562" cy="12953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84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384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384"/>
              </a:spcBef>
              <a:defRPr sz="1800">
                <a:solidFill>
                  <a:schemeClr val="bg1"/>
                </a:solidFill>
              </a:defRPr>
            </a:lvl4pPr>
            <a:lvl5pPr>
              <a:spcBef>
                <a:spcPts val="384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1389" y="4366692"/>
            <a:ext cx="7667240" cy="7324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258888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344864" y="1684886"/>
            <a:ext cx="5116512" cy="1295361"/>
          </a:xfrm>
          <a:prstGeom prst="rect">
            <a:avLst/>
          </a:prstGeom>
        </p:spPr>
        <p:txBody>
          <a:bodyPr/>
          <a:lstStyle>
            <a:lvl1pPr marL="111125" indent="-111125">
              <a:spcBef>
                <a:spcPts val="384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384"/>
              </a:spcBef>
              <a:defRPr sz="2000">
                <a:solidFill>
                  <a:schemeClr val="tx1"/>
                </a:solidFill>
              </a:defRPr>
            </a:lvl2pPr>
            <a:lvl3pPr>
              <a:spcBef>
                <a:spcPts val="384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384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384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13300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 2_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DB77FB-61DA-472C-B915-7D383143BCF3}"/>
              </a:ext>
            </a:extLst>
          </p:cNvPr>
          <p:cNvSpPr/>
          <p:nvPr userDrawn="1"/>
        </p:nvSpPr>
        <p:spPr>
          <a:xfrm>
            <a:off x="0" y="3979863"/>
            <a:ext cx="9144000" cy="28908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F5723A-2E0E-4990-BECA-F7A5D53DDC1A}"/>
              </a:ext>
            </a:extLst>
          </p:cNvPr>
          <p:cNvSpPr/>
          <p:nvPr userDrawn="1"/>
        </p:nvSpPr>
        <p:spPr>
          <a:xfrm flipV="1">
            <a:off x="3200400" y="915988"/>
            <a:ext cx="5943600" cy="3044825"/>
          </a:xfrm>
          <a:prstGeom prst="rect">
            <a:avLst/>
          </a:prstGeom>
          <a:solidFill>
            <a:srgbClr val="2BAFA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9214AB-7ECA-4DEF-9992-79194E420144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086010-AC36-4476-8AE6-EFA92B8E6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726B8D2-8EF2-40B8-8600-A379EFDB9888}"/>
              </a:ext>
            </a:extLst>
          </p:cNvPr>
          <p:cNvSpPr/>
          <p:nvPr userDrawn="1"/>
        </p:nvSpPr>
        <p:spPr>
          <a:xfrm rot="5400000" flipH="1">
            <a:off x="3060700" y="2146300"/>
            <a:ext cx="49530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2625" y="4943762"/>
            <a:ext cx="7679175" cy="1295361"/>
          </a:xfrm>
          <a:prstGeom prst="rect">
            <a:avLst/>
          </a:prstGeom>
        </p:spPr>
        <p:txBody>
          <a:bodyPr/>
          <a:lstStyle>
            <a:lvl1pPr marL="111125" indent="-111125">
              <a:spcBef>
                <a:spcPts val="384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384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384"/>
              </a:spcBef>
              <a:defRPr sz="1800">
                <a:solidFill>
                  <a:schemeClr val="bg1"/>
                </a:solidFill>
              </a:defRPr>
            </a:lvl4pPr>
            <a:lvl5pPr>
              <a:spcBef>
                <a:spcPts val="384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2625" y="4366692"/>
            <a:ext cx="7654893" cy="7324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258888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67525" y="1785245"/>
            <a:ext cx="4993850" cy="1295361"/>
          </a:xfrm>
          <a:prstGeom prst="rect">
            <a:avLst/>
          </a:prstGeom>
        </p:spPr>
        <p:txBody>
          <a:bodyPr/>
          <a:lstStyle>
            <a:lvl1pPr marL="111125" indent="-111125">
              <a:spcBef>
                <a:spcPts val="384"/>
              </a:spcBef>
              <a:buFontTx/>
              <a:buNone/>
              <a:defRPr sz="6000">
                <a:solidFill>
                  <a:schemeClr val="tx1"/>
                </a:solidFill>
              </a:defRPr>
            </a:lvl1pPr>
            <a:lvl2pPr>
              <a:spcBef>
                <a:spcPts val="384"/>
              </a:spcBef>
              <a:defRPr sz="2000">
                <a:solidFill>
                  <a:schemeClr val="tx1"/>
                </a:solidFill>
              </a:defRPr>
            </a:lvl2pPr>
            <a:lvl3pPr>
              <a:spcBef>
                <a:spcPts val="384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384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384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70594" y="2732202"/>
            <a:ext cx="4990782" cy="7324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258888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95295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 2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D60185-AA65-44F1-BEF5-1CBB46E87479}"/>
              </a:ext>
            </a:extLst>
          </p:cNvPr>
          <p:cNvSpPr/>
          <p:nvPr userDrawn="1"/>
        </p:nvSpPr>
        <p:spPr>
          <a:xfrm>
            <a:off x="161925" y="3846513"/>
            <a:ext cx="8982075" cy="3011487"/>
          </a:xfrm>
          <a:prstGeom prst="rect">
            <a:avLst/>
          </a:prstGeom>
          <a:solidFill>
            <a:srgbClr val="2BAFA4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AB7531-F5B8-4105-963B-6BE9AC272F0E}"/>
              </a:ext>
            </a:extLst>
          </p:cNvPr>
          <p:cNvSpPr/>
          <p:nvPr userDrawn="1"/>
        </p:nvSpPr>
        <p:spPr>
          <a:xfrm rot="5400000" flipH="1">
            <a:off x="4763" y="4549775"/>
            <a:ext cx="49530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018BB6-118E-47DB-9322-5E54E444D3F7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A7736177-7888-4569-9527-867A2A264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2625" y="4943762"/>
            <a:ext cx="7679175" cy="12953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84"/>
              </a:spcBef>
              <a:buFontTx/>
              <a:buNone/>
              <a:defRPr sz="2400">
                <a:solidFill>
                  <a:schemeClr val="tx1"/>
                </a:solidFill>
              </a:defRPr>
            </a:lvl1pPr>
            <a:lvl2pPr>
              <a:spcBef>
                <a:spcPts val="384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384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384"/>
              </a:spcBef>
              <a:defRPr sz="1800">
                <a:solidFill>
                  <a:schemeClr val="bg1"/>
                </a:solidFill>
              </a:defRPr>
            </a:lvl4pPr>
            <a:lvl5pPr>
              <a:spcBef>
                <a:spcPts val="384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94971" y="4366692"/>
            <a:ext cx="7654893" cy="7324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258888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50312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 2_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8EB666-ABCA-47D2-AA0F-F411BD890291}"/>
              </a:ext>
            </a:extLst>
          </p:cNvPr>
          <p:cNvSpPr/>
          <p:nvPr userDrawn="1"/>
        </p:nvSpPr>
        <p:spPr>
          <a:xfrm>
            <a:off x="161925" y="5299075"/>
            <a:ext cx="8982075" cy="1558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E0D1A6A-BACB-4858-8732-B4161FB9BE61}"/>
              </a:ext>
            </a:extLst>
          </p:cNvPr>
          <p:cNvSpPr/>
          <p:nvPr userDrawn="1"/>
        </p:nvSpPr>
        <p:spPr>
          <a:xfrm rot="5400000" flipH="1">
            <a:off x="4763" y="5776913"/>
            <a:ext cx="49530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4D18F6-C835-4FA7-842C-BD79C1676CCB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7C4265E9-297A-4C0A-B59D-EB52C9B43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2625" y="5593302"/>
            <a:ext cx="7667240" cy="7324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258888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0351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_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8729F5-E7E2-4913-90DE-6DE9DF1BFDEF}"/>
              </a:ext>
            </a:extLst>
          </p:cNvPr>
          <p:cNvSpPr/>
          <p:nvPr userDrawn="1"/>
        </p:nvSpPr>
        <p:spPr>
          <a:xfrm flipV="1">
            <a:off x="0" y="915988"/>
            <a:ext cx="9144000" cy="59420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BC1A34-0386-41AB-B807-5583C7EBF1F1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75D5F899-2DCE-435E-8591-59730336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2625" y="1985964"/>
            <a:ext cx="7778750" cy="2831364"/>
          </a:xfrm>
          <a:prstGeom prst="rect">
            <a:avLst/>
          </a:prstGeom>
        </p:spPr>
        <p:txBody>
          <a:bodyPr/>
          <a:lstStyle>
            <a:lvl1pPr marL="166688" indent="-166688">
              <a:spcBef>
                <a:spcPts val="384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384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384"/>
              </a:spcBef>
              <a:defRPr sz="1600">
                <a:solidFill>
                  <a:schemeClr val="bg1"/>
                </a:solidFill>
              </a:defRPr>
            </a:lvl4pPr>
            <a:lvl5pPr>
              <a:spcBef>
                <a:spcPts val="384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2625" y="1238327"/>
            <a:ext cx="7496175" cy="647700"/>
          </a:xfrm>
        </p:spPr>
        <p:txBody>
          <a:bodyPr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581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_Title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873FB5-5F90-4FF4-A82A-6D197F5F3FD7}"/>
              </a:ext>
            </a:extLst>
          </p:cNvPr>
          <p:cNvSpPr/>
          <p:nvPr userDrawn="1"/>
        </p:nvSpPr>
        <p:spPr>
          <a:xfrm flipV="1">
            <a:off x="0" y="915988"/>
            <a:ext cx="9144000" cy="59197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3C8743-393C-4F19-9B13-2383D03B1605}"/>
              </a:ext>
            </a:extLst>
          </p:cNvPr>
          <p:cNvSpPr/>
          <p:nvPr userDrawn="1"/>
        </p:nvSpPr>
        <p:spPr>
          <a:xfrm>
            <a:off x="0" y="6129338"/>
            <a:ext cx="9144000" cy="728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D6E2E9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287B5D6-4864-4F7A-B510-D27B34ADD5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85800" y="6311900"/>
            <a:ext cx="2133600" cy="3635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3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www.nwkidney.org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D9810D-6901-4115-A2AB-23B82870B04A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43AD2588-754D-4982-99D7-DAF84AAFA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2625" y="1985964"/>
            <a:ext cx="7778750" cy="2831364"/>
          </a:xfrm>
          <a:prstGeom prst="rect">
            <a:avLst/>
          </a:prstGeom>
        </p:spPr>
        <p:txBody>
          <a:bodyPr/>
          <a:lstStyle>
            <a:lvl1pPr marL="166688" indent="-166688">
              <a:spcBef>
                <a:spcPts val="384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384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384"/>
              </a:spcBef>
              <a:defRPr sz="1600">
                <a:solidFill>
                  <a:schemeClr val="bg1"/>
                </a:solidFill>
              </a:defRPr>
            </a:lvl4pPr>
            <a:lvl5pPr>
              <a:spcBef>
                <a:spcPts val="384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2625" y="1238327"/>
            <a:ext cx="7496175" cy="647700"/>
          </a:xfrm>
        </p:spPr>
        <p:txBody>
          <a:bodyPr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8483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_Title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DFF68-B683-4A38-B027-93824A77D22B}"/>
              </a:ext>
            </a:extLst>
          </p:cNvPr>
          <p:cNvSpPr/>
          <p:nvPr userDrawn="1"/>
        </p:nvSpPr>
        <p:spPr>
          <a:xfrm flipV="1">
            <a:off x="152400" y="915988"/>
            <a:ext cx="8991600" cy="59420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F449E19-9785-42AC-AB99-70ECC505A2F0}"/>
              </a:ext>
            </a:extLst>
          </p:cNvPr>
          <p:cNvSpPr/>
          <p:nvPr userDrawn="1"/>
        </p:nvSpPr>
        <p:spPr bwMode="auto">
          <a:xfrm rot="5400000">
            <a:off x="0" y="1444625"/>
            <a:ext cx="51435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1E3F0F-2F09-4C00-B393-DBE7E10CE0CC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25A9EB0D-35F7-44E0-900E-A33C6C0C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2625" y="2432050"/>
            <a:ext cx="7499975" cy="2552597"/>
          </a:xfrm>
          <a:prstGeom prst="rect">
            <a:avLst/>
          </a:prstGeom>
        </p:spPr>
        <p:txBody>
          <a:bodyPr/>
          <a:lstStyle>
            <a:lvl1pPr marL="166688" indent="-166688">
              <a:spcBef>
                <a:spcPts val="384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384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384"/>
              </a:spcBef>
              <a:defRPr sz="1600">
                <a:solidFill>
                  <a:schemeClr val="bg1"/>
                </a:solidFill>
              </a:defRPr>
            </a:lvl4pPr>
            <a:lvl5pPr>
              <a:spcBef>
                <a:spcPts val="384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82625" y="1238327"/>
            <a:ext cx="7496175" cy="647700"/>
          </a:xfrm>
        </p:spPr>
        <p:txBody>
          <a:bodyPr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411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_Title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5C2A31-D3D3-47E0-9048-C1A594CB7AE9}"/>
              </a:ext>
            </a:extLst>
          </p:cNvPr>
          <p:cNvSpPr/>
          <p:nvPr userDrawn="1"/>
        </p:nvSpPr>
        <p:spPr>
          <a:xfrm flipV="1">
            <a:off x="152400" y="915988"/>
            <a:ext cx="8991600" cy="59420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9AE5C-8168-43F7-97CB-3DA493022608}"/>
              </a:ext>
            </a:extLst>
          </p:cNvPr>
          <p:cNvSpPr/>
          <p:nvPr userDrawn="1"/>
        </p:nvSpPr>
        <p:spPr>
          <a:xfrm>
            <a:off x="693738" y="2362200"/>
            <a:ext cx="8450262" cy="31924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840FF02-14BD-4381-A322-FB721107FF3E}"/>
              </a:ext>
            </a:extLst>
          </p:cNvPr>
          <p:cNvSpPr/>
          <p:nvPr userDrawn="1"/>
        </p:nvSpPr>
        <p:spPr bwMode="auto">
          <a:xfrm rot="5400000">
            <a:off x="0" y="1444625"/>
            <a:ext cx="51435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56C606-2D84-4BD3-85D0-083563E682E8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8431D01A-22FD-4465-84B3-AC5155A42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961400" y="2733081"/>
            <a:ext cx="7499975" cy="2552597"/>
          </a:xfrm>
          <a:prstGeom prst="rect">
            <a:avLst/>
          </a:prstGeom>
        </p:spPr>
        <p:txBody>
          <a:bodyPr/>
          <a:lstStyle>
            <a:lvl1pPr marL="166688" indent="-166688">
              <a:spcBef>
                <a:spcPts val="384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384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384"/>
              </a:spcBef>
              <a:defRPr sz="1600">
                <a:solidFill>
                  <a:schemeClr val="bg1"/>
                </a:solidFill>
              </a:defRPr>
            </a:lvl4pPr>
            <a:lvl5pPr>
              <a:spcBef>
                <a:spcPts val="384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82625" y="1238327"/>
            <a:ext cx="7496175" cy="647700"/>
          </a:xfrm>
        </p:spPr>
        <p:txBody>
          <a:bodyPr/>
          <a:lstStyle>
            <a:lvl1pPr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7769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0FE8BB-5386-4579-BC37-BC45609C3E33}"/>
              </a:ext>
            </a:extLst>
          </p:cNvPr>
          <p:cNvSpPr/>
          <p:nvPr userDrawn="1"/>
        </p:nvSpPr>
        <p:spPr>
          <a:xfrm flipV="1">
            <a:off x="152400" y="915988"/>
            <a:ext cx="4776788" cy="59420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B6104F0-FD3C-4487-AC3E-8432C14BFBAB}"/>
              </a:ext>
            </a:extLst>
          </p:cNvPr>
          <p:cNvSpPr/>
          <p:nvPr userDrawn="1"/>
        </p:nvSpPr>
        <p:spPr bwMode="auto">
          <a:xfrm rot="5400000">
            <a:off x="0" y="1422400"/>
            <a:ext cx="51435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68AE33-A6A9-4BD7-B8EF-FCBA5FE23801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4E47804F-A592-4B8E-9348-B0D062700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2625" y="2386362"/>
            <a:ext cx="4016375" cy="2386362"/>
          </a:xfrm>
          <a:prstGeom prst="rect">
            <a:avLst/>
          </a:prstGeom>
        </p:spPr>
        <p:txBody>
          <a:bodyPr/>
          <a:lstStyle>
            <a:lvl1pPr marL="166688" indent="-166688">
              <a:spcBef>
                <a:spcPts val="384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384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384"/>
              </a:spcBef>
              <a:defRPr sz="1800">
                <a:solidFill>
                  <a:schemeClr val="bg1"/>
                </a:solidFill>
              </a:defRPr>
            </a:lvl4pPr>
            <a:lvl5pPr>
              <a:spcBef>
                <a:spcPts val="384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95325" y="1238058"/>
            <a:ext cx="4003675" cy="1203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258888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6385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35971C-DF67-4397-B8B6-0E603D111B2B}"/>
              </a:ext>
            </a:extLst>
          </p:cNvPr>
          <p:cNvSpPr/>
          <p:nvPr userDrawn="1"/>
        </p:nvSpPr>
        <p:spPr>
          <a:xfrm flipV="1">
            <a:off x="152400" y="915988"/>
            <a:ext cx="4776788" cy="59610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DF49E-F037-4C8E-9122-25E14CD32DD6}"/>
              </a:ext>
            </a:extLst>
          </p:cNvPr>
          <p:cNvSpPr/>
          <p:nvPr userDrawn="1"/>
        </p:nvSpPr>
        <p:spPr bwMode="auto">
          <a:xfrm>
            <a:off x="4926013" y="5122863"/>
            <a:ext cx="4251325" cy="17605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E6F3F8A-6539-4836-9B03-52F86101D3F8}"/>
              </a:ext>
            </a:extLst>
          </p:cNvPr>
          <p:cNvSpPr/>
          <p:nvPr userDrawn="1"/>
        </p:nvSpPr>
        <p:spPr bwMode="auto">
          <a:xfrm rot="5400000">
            <a:off x="0" y="1422400"/>
            <a:ext cx="51435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23B3E6-06D4-4D33-9543-2744BB9EC93A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9076139-EEB0-4965-BA72-613E8BF6D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2625" y="2386362"/>
            <a:ext cx="4016375" cy="2386362"/>
          </a:xfrm>
          <a:prstGeom prst="rect">
            <a:avLst/>
          </a:prstGeom>
        </p:spPr>
        <p:txBody>
          <a:bodyPr/>
          <a:lstStyle>
            <a:lvl1pPr marL="166688" indent="-166688">
              <a:spcBef>
                <a:spcPts val="384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384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384"/>
              </a:spcBef>
              <a:defRPr sz="1800">
                <a:solidFill>
                  <a:schemeClr val="bg1"/>
                </a:solidFill>
              </a:defRPr>
            </a:lvl4pPr>
            <a:lvl5pPr>
              <a:spcBef>
                <a:spcPts val="384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5325" y="1238058"/>
            <a:ext cx="4003675" cy="1203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258888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38872" y="5375275"/>
            <a:ext cx="3624262" cy="11255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83305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Info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380812-BC78-4C7E-B2D4-8F7CF5253130}"/>
              </a:ext>
            </a:extLst>
          </p:cNvPr>
          <p:cNvSpPr/>
          <p:nvPr userDrawn="1"/>
        </p:nvSpPr>
        <p:spPr>
          <a:xfrm flipV="1">
            <a:off x="3200400" y="915988"/>
            <a:ext cx="5943600" cy="3044825"/>
          </a:xfrm>
          <a:prstGeom prst="rect">
            <a:avLst/>
          </a:prstGeom>
          <a:solidFill>
            <a:srgbClr val="403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928F1-7833-4550-BF10-B191A8B369EC}"/>
              </a:ext>
            </a:extLst>
          </p:cNvPr>
          <p:cNvSpPr/>
          <p:nvPr userDrawn="1"/>
        </p:nvSpPr>
        <p:spPr>
          <a:xfrm>
            <a:off x="161925" y="3978275"/>
            <a:ext cx="8982075" cy="289083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9D55072-82AE-450A-9E35-D6C4C030F76D}"/>
              </a:ext>
            </a:extLst>
          </p:cNvPr>
          <p:cNvSpPr/>
          <p:nvPr userDrawn="1"/>
        </p:nvSpPr>
        <p:spPr>
          <a:xfrm rot="5400000" flipH="1">
            <a:off x="4763" y="4549775"/>
            <a:ext cx="495300" cy="2286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D6E2E9"/>
              </a:solidFill>
              <a:ea typeface="ＭＳ Ｐゴシック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75D090-43DB-4612-B330-63856579DBB1}"/>
              </a:ext>
            </a:extLst>
          </p:cNvPr>
          <p:cNvSpPr/>
          <p:nvPr userDrawn="1"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 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353D3432-D7A6-42AF-9EE6-2EC8CFAEB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24288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1389" y="4943762"/>
            <a:ext cx="7691562" cy="12953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84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384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384"/>
              </a:spcBef>
              <a:defRPr sz="1800">
                <a:solidFill>
                  <a:schemeClr val="bg1"/>
                </a:solidFill>
              </a:defRPr>
            </a:lvl4pPr>
            <a:lvl5pPr>
              <a:spcBef>
                <a:spcPts val="384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1389" y="4366692"/>
            <a:ext cx="7667240" cy="7324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258888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344864" y="1684886"/>
            <a:ext cx="5116512" cy="1295361"/>
          </a:xfrm>
          <a:prstGeom prst="rect">
            <a:avLst/>
          </a:prstGeom>
        </p:spPr>
        <p:txBody>
          <a:bodyPr/>
          <a:lstStyle>
            <a:lvl1pPr marL="111125" indent="-111125">
              <a:spcBef>
                <a:spcPts val="384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spcBef>
                <a:spcPts val="384"/>
              </a:spcBef>
              <a:defRPr sz="2000">
                <a:solidFill>
                  <a:schemeClr val="tx1"/>
                </a:solidFill>
              </a:defRPr>
            </a:lvl2pPr>
            <a:lvl3pPr>
              <a:spcBef>
                <a:spcPts val="384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384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384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63500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3A46EFE-84D9-4843-AA8E-0A0222D471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2625" y="330200"/>
            <a:ext cx="8004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AC9E3-637E-4741-A135-D80436B6A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www.nwkidney.org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94DD8-436D-46D3-8F86-A4D267917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2B274-7727-4968-954A-43B666368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DC7B54-C453-4113-B492-BBC76041C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  <p:sldLayoutId id="2147484170" r:id="rId13"/>
    <p:sldLayoutId id="2147484171" r:id="rId14"/>
    <p:sldLayoutId id="2147484172" r:id="rId15"/>
    <p:sldLayoutId id="2147484173" r:id="rId16"/>
    <p:sldLayoutId id="2147484174" r:id="rId17"/>
    <p:sldLayoutId id="2147484175" r:id="rId18"/>
    <p:sldLayoutId id="2147484176" r:id="rId19"/>
    <p:sldLayoutId id="2147484177" r:id="rId20"/>
    <p:sldLayoutId id="2147484178" r:id="rId21"/>
    <p:sldLayoutId id="2147484179" r:id="rId22"/>
    <p:sldLayoutId id="2147484180" r:id="rId23"/>
    <p:sldLayoutId id="2147484181" r:id="rId24"/>
  </p:sldLayoutIdLst>
  <p:transition spd="med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SzPct val="13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Font typeface="Verdana" panose="020B0604030504040204" pitchFamily="34" charset="0"/>
        <a:buChar char="–"/>
        <a:defRPr kern="1200">
          <a:solidFill>
            <a:schemeClr val="tx1"/>
          </a:solidFill>
          <a:latin typeface="Verdana"/>
          <a:ea typeface="ＭＳ Ｐゴシック" charset="-128"/>
          <a:cs typeface="+mn-cs"/>
        </a:defRPr>
      </a:lvl2pPr>
      <a:lvl3pPr marL="1200150" indent="-285750" algn="l" defTabSz="457200" rtl="0" eaLnBrk="0" fontAlgn="base" hangingPunct="0">
        <a:spcBef>
          <a:spcPts val="400"/>
        </a:spcBef>
        <a:spcAft>
          <a:spcPct val="0"/>
        </a:spcAft>
        <a:buSzPct val="120000"/>
        <a:buFont typeface="Lucida Grande"/>
        <a:buChar char="–"/>
        <a:defRPr kern="1200">
          <a:solidFill>
            <a:schemeClr val="tx1"/>
          </a:solidFill>
          <a:latin typeface="Verdana"/>
          <a:ea typeface="ヒラギノ角ゴ Pro W3" charset="-128"/>
          <a:cs typeface="ヒラギノ角ゴ Pro W3" charset="-128"/>
        </a:defRPr>
      </a:lvl3pPr>
      <a:lvl4pPr marL="1487488" indent="-228600" algn="l" defTabSz="457200" rtl="0" eaLnBrk="0" fontAlgn="base" hangingPunct="0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Verdana"/>
          <a:ea typeface="ヒラギノ角ゴ Pro W3" charset="-128"/>
          <a:cs typeface="ヒラギノ角ゴ Pro W3"/>
        </a:defRPr>
      </a:lvl4pPr>
      <a:lvl5pPr marL="1714500" indent="-228600" algn="l" defTabSz="457200" rtl="0" eaLnBrk="0" fontAlgn="base" hangingPunct="0">
        <a:spcBef>
          <a:spcPts val="400"/>
        </a:spcBef>
        <a:spcAft>
          <a:spcPct val="0"/>
        </a:spcAft>
        <a:buSzPct val="130000"/>
        <a:buFont typeface="Lucida Grande"/>
        <a:buChar char="-"/>
        <a:defRPr sz="1100" kern="1200">
          <a:solidFill>
            <a:schemeClr val="tx1"/>
          </a:solidFill>
          <a:latin typeface="Verdana"/>
          <a:ea typeface="ＭＳ Ｐゴシック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atus.Changes@nwkidney.org" TargetMode="External"/><Relationship Id="rId2" Type="http://schemas.openxmlformats.org/officeDocument/2006/relationships/hyperlink" Target="mailto:SeaKC_Patient_Referral_List@nwkidney.org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verydaypower.com/aristotle-quote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F2D872-AB44-43D2-9DDB-80614CD9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2840038"/>
            <a:ext cx="7543800" cy="617537"/>
          </a:xfrm>
        </p:spPr>
        <p:txBody>
          <a:bodyPr/>
          <a:lstStyle/>
          <a:p>
            <a:pPr>
              <a:defRPr/>
            </a:pPr>
            <a:r>
              <a:rPr lang="en-US" dirty="0"/>
              <a:t>Patient Admissions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13CB0-8C83-45A3-8F81-14B82BEEAC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7575" y="3379788"/>
            <a:ext cx="7261225" cy="377825"/>
          </a:xfrm>
        </p:spPr>
        <p:txBody>
          <a:bodyPr/>
          <a:lstStyle/>
          <a:p>
            <a:pPr>
              <a:defRPr/>
            </a:pPr>
            <a:r>
              <a:rPr lang="en-US" dirty="0"/>
              <a:t>2019</a:t>
            </a:r>
            <a:endParaRPr dirty="0"/>
          </a:p>
          <a:p>
            <a:pPr>
              <a:defRPr/>
            </a:pPr>
            <a:endParaRPr sz="13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1">
            <a:extLst>
              <a:ext uri="{FF2B5EF4-FFF2-40B4-BE49-F238E27FC236}">
                <a16:creationId xmlns:a16="http://schemas.microsoft.com/office/drawing/2014/main" id="{50181991-0AFC-41F5-969E-C48C4E1B27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46063" y="904875"/>
            <a:ext cx="8624887" cy="51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388"/>
              </a:spcBef>
              <a:buFont typeface="Arial" panose="020B0604020202020204" pitchFamily="34" charset="0"/>
              <a:buNone/>
            </a:pPr>
            <a:r>
              <a:rPr lang="en-US" altLang="en-US" sz="2000" u="sng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What should I do when the treatment is over?</a:t>
            </a:r>
          </a:p>
        </p:txBody>
      </p:sp>
      <p:sp>
        <p:nvSpPr>
          <p:cNvPr id="49155" name="Title 2">
            <a:extLst>
              <a:ext uri="{FF2B5EF4-FFF2-40B4-BE49-F238E27FC236}">
                <a16:creationId xmlns:a16="http://schemas.microsoft.com/office/drawing/2014/main" id="{50C24DC6-B2D8-453A-9A79-CE5E7B84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277813"/>
            <a:ext cx="8134350" cy="590550"/>
          </a:xfrm>
        </p:spPr>
        <p:txBody>
          <a:bodyPr/>
          <a:lstStyle/>
          <a:p>
            <a:pPr algn="ctr" eaLnBrk="1" hangingPunct="1"/>
            <a:r>
              <a:rPr altLang="en-US" sz="2400">
                <a:latin typeface="Verdana" panose="020B0604030504040204" pitchFamily="34" charset="0"/>
                <a:ea typeface="ＭＳ Ｐゴシック" panose="020B0600070205080204" pitchFamily="34" charset="-128"/>
              </a:rPr>
              <a:t>New Patient Admission (Chronic/Acute)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BD70F-BD7F-49E1-9004-D334C336A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1387475"/>
            <a:ext cx="3895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1800"/>
              <a:t>Review with the patient: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C2493-4EFE-4FC3-8C32-C2414123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1679575"/>
            <a:ext cx="4167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n-US" sz="1600"/>
              <a:t>First treatment discharge instructions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554495-FA9F-4200-ABE6-B1FE2A8E4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1925638"/>
            <a:ext cx="6413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n-US" sz="1600"/>
              <a:t>Provide patient with care supplies (based on type of access)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CA016-847C-4866-BE6D-0BA808D22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182813"/>
            <a:ext cx="5881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n-US" sz="1600" dirty="0"/>
              <a:t>Enter access status - Hemo Access Documentation in EMR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828A1-E584-4C45-B5B7-E0731EEA1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465388"/>
            <a:ext cx="673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n-US" sz="1600"/>
              <a:t>Review and provide copy of on-going treatment schedule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7997B1-EEB5-4B34-A3B8-C0D09EA27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3038475"/>
            <a:ext cx="7237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n-US" sz="1600"/>
              <a:t>Complete documentation of patient education in EMR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6FC2B5-2B7C-4E3A-8733-1ADB6DCC4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765425"/>
            <a:ext cx="4510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n-US" sz="1600"/>
              <a:t>Enter admission progress note in EMR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89A40A-A4BD-48A5-A3C7-EE2056750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3276600"/>
            <a:ext cx="8107362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ü"/>
              <a:defRPr/>
            </a:pPr>
            <a:r>
              <a:rPr lang="en-US" altLang="en-US" sz="1600" dirty="0"/>
              <a:t>Notify staff of patient admission - Patient Finance, </a:t>
            </a:r>
          </a:p>
          <a:p>
            <a:pPr marL="0" indent="0">
              <a:defRPr/>
            </a:pPr>
            <a:r>
              <a:rPr lang="en-US" altLang="en-US" sz="1600" u="sng" dirty="0"/>
              <a:t>( Insert unit here)</a:t>
            </a:r>
            <a:r>
              <a:rPr lang="en-US" altLang="en-US" sz="1600" u="sng" dirty="0">
                <a:hlinkClick r:id="rId2"/>
              </a:rPr>
              <a:t>_Patient_Referral_List@nwkidney.org</a:t>
            </a:r>
            <a:r>
              <a:rPr lang="en-US" altLang="en-US" sz="1600" dirty="0"/>
              <a:t>, Helpline,        </a:t>
            </a:r>
            <a:r>
              <a:rPr lang="en-US" altLang="en-US" sz="1600" u="sng" dirty="0">
                <a:hlinkClick r:id="rId3"/>
              </a:rPr>
              <a:t>Status.Changes@nwkidney.org</a:t>
            </a:r>
            <a:r>
              <a:rPr lang="en-US" altLang="en-US" sz="1600" u="sng" dirty="0"/>
              <a:t>,</a:t>
            </a:r>
            <a:r>
              <a:rPr lang="en-US" altLang="en-US" sz="1600" dirty="0"/>
              <a:t> and Transportation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CFED9-F93B-48C2-902E-A927E341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4106863"/>
            <a:ext cx="2779712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  <p:bldP spid="6" grpId="0"/>
      <p:bldP spid="9" grpId="0"/>
      <p:bldP spid="10" grpId="0"/>
      <p:bldP spid="11" grpId="0"/>
      <p:bldP spid="12" grpId="0"/>
      <p:bldP spid="13" grpId="0"/>
      <p:bldP spid="1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Placeholder 8">
            <a:extLst>
              <a:ext uri="{FF2B5EF4-FFF2-40B4-BE49-F238E27FC236}">
                <a16:creationId xmlns:a16="http://schemas.microsoft.com/office/drawing/2014/main" id="{37175329-133C-488B-820D-C9CB5A853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382588" y="4946650"/>
            <a:ext cx="4708525" cy="18002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ts val="388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Introduction to Center Hemodialysis</a:t>
            </a:r>
          </a:p>
          <a:p>
            <a:pPr marL="285750" indent="-285750" eaLnBrk="1" hangingPunct="1">
              <a:spcBef>
                <a:spcPts val="388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Access for Hemodialysis</a:t>
            </a:r>
          </a:p>
          <a:p>
            <a:pPr marL="285750" indent="-285750" eaLnBrk="1" hangingPunct="1">
              <a:spcBef>
                <a:spcPts val="388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Fluid/Volume</a:t>
            </a:r>
          </a:p>
          <a:p>
            <a:pPr marL="285750" indent="-285750" eaLnBrk="1" hangingPunct="1">
              <a:spcBef>
                <a:spcPts val="388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Treatment Options</a:t>
            </a:r>
          </a:p>
          <a:p>
            <a:pPr marL="285750" indent="-285750" eaLnBrk="1" hangingPunct="1">
              <a:spcBef>
                <a:spcPts val="388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Emergencies</a:t>
            </a:r>
          </a:p>
          <a:p>
            <a:pPr eaLnBrk="1" hangingPunct="1">
              <a:spcBef>
                <a:spcPts val="388"/>
              </a:spcBef>
              <a:defRPr/>
            </a:pPr>
            <a:endParaRPr lang="en-US" altLang="en-US" sz="1800" dirty="0">
              <a:latin typeface="Verdana" panose="020B060403050404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0179" name="Text Placeholder 9">
            <a:extLst>
              <a:ext uri="{FF2B5EF4-FFF2-40B4-BE49-F238E27FC236}">
                <a16:creationId xmlns:a16="http://schemas.microsoft.com/office/drawing/2014/main" id="{F1E23442-53F9-4B6C-BAD8-390054E573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671513" y="4214813"/>
            <a:ext cx="7667625" cy="731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Education Topics</a:t>
            </a:r>
          </a:p>
        </p:txBody>
      </p:sp>
      <p:sp>
        <p:nvSpPr>
          <p:cNvPr id="50180" name="Text Placeholder 18">
            <a:extLst>
              <a:ext uri="{FF2B5EF4-FFF2-40B4-BE49-F238E27FC236}">
                <a16:creationId xmlns:a16="http://schemas.microsoft.com/office/drawing/2014/main" id="{31DA657A-7AA6-44A9-81F2-5AA8FDFA98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538163" y="261938"/>
            <a:ext cx="7667625" cy="44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388"/>
              </a:spcBef>
            </a:pPr>
            <a:r>
              <a:rPr lang="en-US" altLang="en-US" sz="2400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Patient Education</a:t>
            </a:r>
          </a:p>
        </p:txBody>
      </p:sp>
      <p:sp>
        <p:nvSpPr>
          <p:cNvPr id="50181" name="TextBox 1">
            <a:extLst>
              <a:ext uri="{FF2B5EF4-FFF2-40B4-BE49-F238E27FC236}">
                <a16:creationId xmlns:a16="http://schemas.microsoft.com/office/drawing/2014/main" id="{6B758F48-5C10-43D9-86A3-BC4AB32AE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1108075"/>
            <a:ext cx="36925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Patient education needs to be completed within the first six (6) treatments</a:t>
            </a:r>
          </a:p>
        </p:txBody>
      </p:sp>
      <p:pic>
        <p:nvPicPr>
          <p:cNvPr id="50182" name="Picture 3">
            <a:extLst>
              <a:ext uri="{FF2B5EF4-FFF2-40B4-BE49-F238E27FC236}">
                <a16:creationId xmlns:a16="http://schemas.microsoft.com/office/drawing/2014/main" id="{68479451-5A96-454A-B03C-A04C3E25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413"/>
            <a:ext cx="31829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7B02B1-4569-4988-99AC-897067D47B90}"/>
              </a:ext>
            </a:extLst>
          </p:cNvPr>
          <p:cNvSpPr txBox="1">
            <a:spLocks/>
          </p:cNvSpPr>
          <p:nvPr/>
        </p:nvSpPr>
        <p:spPr bwMode="auto">
          <a:xfrm>
            <a:off x="4965700" y="4948238"/>
            <a:ext cx="3984625" cy="1725612"/>
          </a:xfrm>
          <a:prstGeom prst="rect">
            <a:avLst/>
          </a:prstGeom>
          <a:noFill/>
        </p:spPr>
        <p:txBody>
          <a:bodyPr/>
          <a:lstStyle>
            <a:lvl1pPr marL="0" indent="0" algn="l" defTabSz="457200" rtl="0" eaLnBrk="0" fontAlgn="base" hangingPunct="0">
              <a:spcBef>
                <a:spcPts val="384"/>
              </a:spcBef>
              <a:spcAft>
                <a:spcPct val="0"/>
              </a:spcAft>
              <a:buSzPct val="130000"/>
              <a:buFontTx/>
              <a:buNone/>
              <a:defRPr sz="2400" kern="1200">
                <a:solidFill>
                  <a:schemeClr val="bg1"/>
                </a:solidFill>
                <a:latin typeface="Verdana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ts val="384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 kern="1200">
                <a:solidFill>
                  <a:schemeClr val="bg1"/>
                </a:solidFill>
                <a:latin typeface="Verdana"/>
                <a:ea typeface="ＭＳ Ｐゴシック" charset="-128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ts val="384"/>
              </a:spcBef>
              <a:spcAft>
                <a:spcPct val="0"/>
              </a:spcAft>
              <a:buSzPct val="120000"/>
              <a:buFont typeface="Lucida Grande"/>
              <a:buChar char="–"/>
              <a:defRPr sz="2000" kern="1200">
                <a:solidFill>
                  <a:schemeClr val="bg1"/>
                </a:solidFill>
                <a:latin typeface="Verdana"/>
                <a:ea typeface="ヒラギノ角ゴ Pro W3" charset="-128"/>
                <a:cs typeface="ヒラギノ角ゴ Pro W3" charset="-128"/>
              </a:defRPr>
            </a:lvl3pPr>
            <a:lvl4pPr marL="1487488" indent="-228600" algn="l" defTabSz="457200" rtl="0" eaLnBrk="0" fontAlgn="base" hangingPunct="0">
              <a:spcBef>
                <a:spcPts val="384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Verdana"/>
                <a:ea typeface="ヒラギノ角ゴ Pro W3" charset="-128"/>
                <a:cs typeface="ヒラギノ角ゴ Pro W3"/>
              </a:defRPr>
            </a:lvl4pPr>
            <a:lvl5pPr marL="1714500" indent="-228600" algn="l" defTabSz="457200" rtl="0" eaLnBrk="0" fontAlgn="base" hangingPunct="0">
              <a:spcBef>
                <a:spcPts val="384"/>
              </a:spcBef>
              <a:spcAft>
                <a:spcPct val="0"/>
              </a:spcAft>
              <a:buSzPct val="130000"/>
              <a:buFont typeface="Lucida Grande"/>
              <a:buChar char="-"/>
              <a:defRPr sz="1400" kern="1200">
                <a:solidFill>
                  <a:schemeClr val="bg1"/>
                </a:solidFill>
                <a:latin typeface="Verdana"/>
                <a:ea typeface="ＭＳ Ｐゴシック" charset="-128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spcBef>
                <a:spcPts val="388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Medications</a:t>
            </a:r>
          </a:p>
          <a:p>
            <a:pPr marL="285750" indent="-285750" eaLnBrk="1" hangingPunct="1">
              <a:spcBef>
                <a:spcPts val="388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Safety</a:t>
            </a:r>
          </a:p>
          <a:p>
            <a:pPr marL="285750" indent="-285750" eaLnBrk="1" hangingPunct="1">
              <a:spcBef>
                <a:spcPts val="388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Diabetes</a:t>
            </a:r>
          </a:p>
          <a:p>
            <a:pPr marL="285750" indent="-285750" eaLnBrk="1" hangingPunct="1">
              <a:spcBef>
                <a:spcPts val="388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Living with Hemodialysis</a:t>
            </a:r>
          </a:p>
          <a:p>
            <a:pPr marL="285750" indent="-285750" eaLnBrk="1" hangingPunct="1">
              <a:spcBef>
                <a:spcPts val="388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Consents/Policies</a:t>
            </a:r>
          </a:p>
          <a:p>
            <a:pPr eaLnBrk="1" hangingPunct="1">
              <a:spcBef>
                <a:spcPts val="388"/>
              </a:spcBef>
              <a:defRPr/>
            </a:pPr>
            <a:endParaRPr lang="en-US" altLang="en-US" sz="1800" dirty="0">
              <a:latin typeface="Verdana" panose="020B060403050404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0184" name="TextBox 4">
            <a:extLst>
              <a:ext uri="{FF2B5EF4-FFF2-40B4-BE49-F238E27FC236}">
                <a16:creationId xmlns:a16="http://schemas.microsoft.com/office/drawing/2014/main" id="{D6F91EF8-BA38-4FDA-9A8D-F2BA4FDF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2617788"/>
            <a:ext cx="3506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“Educating the mind without educating the heart is no education at all.” ― </a:t>
            </a:r>
            <a:r>
              <a:rPr lang="en-US" altLang="en-US" sz="1400" b="1">
                <a:hlinkClick r:id="rId3"/>
              </a:rPr>
              <a:t>Aristotle</a:t>
            </a:r>
            <a:endParaRPr lang="en-US" altLang="en-US" sz="1400"/>
          </a:p>
        </p:txBody>
      </p:sp>
      <p:sp>
        <p:nvSpPr>
          <p:cNvPr id="50185" name="TextBox 1">
            <a:extLst>
              <a:ext uri="{FF2B5EF4-FFF2-40B4-BE49-F238E27FC236}">
                <a16:creationId xmlns:a16="http://schemas.microsoft.com/office/drawing/2014/main" id="{C1EC9DD1-3484-48D0-8A0A-C1ADB7697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38" y="3416300"/>
            <a:ext cx="5540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/>
              <a:t>Where can I find this? </a:t>
            </a:r>
            <a:r>
              <a:rPr lang="en-US" altLang="en-US" sz="1100"/>
              <a:t>KNET-&gt;Patient Education-&gt;Patient Education materials-&gt;Center Hemodialysis Care Manager Education Curriculum-&gt;Checklists &amp; Topic List-&gt; 1</a:t>
            </a:r>
            <a:r>
              <a:rPr lang="en-US" altLang="en-US" sz="1100" baseline="30000"/>
              <a:t>st</a:t>
            </a:r>
            <a:r>
              <a:rPr lang="en-US" altLang="en-US" sz="1100"/>
              <a:t> 6 Treatment Checklists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7339EE-3DB7-4552-A140-9358EE93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Who will NKC admit as patients?</a:t>
            </a:r>
            <a:br>
              <a:rPr lang="en-US" altLang="en-US" dirty="0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74CF9-4FE7-4D81-A26A-9A4AEA307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400" dirty="0">
                <a:latin typeface="Verdana" panose="020B0604030504040204" pitchFamily="34" charset="0"/>
              </a:rPr>
              <a:t>Adults (No pediatric population less than 18 years of age)</a:t>
            </a:r>
          </a:p>
          <a:p>
            <a:endParaRPr lang="en-US" sz="2400" dirty="0"/>
          </a:p>
          <a:p>
            <a:r>
              <a:rPr lang="en-US" sz="2400" dirty="0"/>
              <a:t>Everyone who needs dialysis regardless of economic situations</a:t>
            </a:r>
          </a:p>
        </p:txBody>
      </p:sp>
    </p:spTree>
    <p:extLst>
      <p:ext uri="{BB962C8B-B14F-4D97-AF65-F5344CB8AC3E}">
        <p14:creationId xmlns:p14="http://schemas.microsoft.com/office/powerpoint/2010/main" val="393202386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2FC5-35D0-420A-B268-1E627ECD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Services Does NKC Provide?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5652A-C1A0-4440-824B-AF3F48363D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625" y="1985964"/>
            <a:ext cx="7778750" cy="4605336"/>
          </a:xfrm>
        </p:spPr>
        <p:txBody>
          <a:bodyPr/>
          <a:lstStyle/>
          <a:p>
            <a:r>
              <a:rPr lang="en-US" altLang="en-US" sz="2400" dirty="0"/>
              <a:t>In-Center Hemodialysis</a:t>
            </a:r>
          </a:p>
          <a:p>
            <a:endParaRPr lang="en-US" altLang="en-US" sz="2400" dirty="0"/>
          </a:p>
          <a:p>
            <a:r>
              <a:rPr lang="en-US" altLang="en-US" sz="2400" dirty="0"/>
              <a:t>Peritoneal Dialysis</a:t>
            </a:r>
          </a:p>
          <a:p>
            <a:endParaRPr lang="en-US" altLang="en-US" sz="2400" dirty="0"/>
          </a:p>
          <a:p>
            <a:r>
              <a:rPr lang="en-US" altLang="en-US" sz="2400" dirty="0"/>
              <a:t>Home Hemodialysis</a:t>
            </a:r>
          </a:p>
          <a:p>
            <a:endParaRPr lang="en-US" altLang="en-US" sz="2400" dirty="0"/>
          </a:p>
          <a:p>
            <a:r>
              <a:rPr lang="en-US" altLang="en-US" sz="2400" dirty="0"/>
              <a:t>Supportive Services such as:</a:t>
            </a:r>
          </a:p>
          <a:p>
            <a:pPr lvl="1"/>
            <a:r>
              <a:rPr lang="en-US" altLang="en-US" sz="2000" i="1" dirty="0"/>
              <a:t>Dieticians</a:t>
            </a:r>
          </a:p>
          <a:p>
            <a:pPr lvl="1"/>
            <a:r>
              <a:rPr lang="en-US" altLang="en-US" sz="2000" i="1" dirty="0"/>
              <a:t>Social workers</a:t>
            </a:r>
          </a:p>
          <a:p>
            <a:pPr lvl="1"/>
            <a:r>
              <a:rPr lang="en-US" altLang="en-US" sz="2000" i="1" dirty="0"/>
              <a:t>Financial Counselors</a:t>
            </a:r>
          </a:p>
          <a:p>
            <a:pPr lvl="1"/>
            <a:r>
              <a:rPr lang="en-US" altLang="en-US" sz="2000" i="1" dirty="0"/>
              <a:t>Palliative Care Options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FF38693-1255-425B-9518-B02B4CBDE1A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15845" r="9282" b="5682"/>
          <a:stretch>
            <a:fillRect/>
          </a:stretch>
        </p:blipFill>
        <p:spPr bwMode="auto">
          <a:xfrm>
            <a:off x="5613400" y="2151064"/>
            <a:ext cx="3530600" cy="460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65803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FC17B-3834-464A-8132-EAF2E3C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1238326"/>
            <a:ext cx="7496175" cy="747637"/>
          </a:xfrm>
        </p:spPr>
        <p:txBody>
          <a:bodyPr/>
          <a:lstStyle/>
          <a:p>
            <a:r>
              <a:rPr lang="en-US" altLang="en-US" sz="2400" dirty="0"/>
              <a:t>What Might Preclude a Patient From Outpatient Dialysis?</a:t>
            </a:r>
            <a:br>
              <a:rPr lang="en-US" altLang="en-US" sz="2400" dirty="0"/>
            </a:b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6C899-F20F-4FF7-88CF-F8547871E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625" y="2197100"/>
            <a:ext cx="7778750" cy="3975100"/>
          </a:xfrm>
        </p:spPr>
        <p:txBody>
          <a:bodyPr/>
          <a:lstStyle/>
          <a:p>
            <a:r>
              <a:rPr lang="en-US" altLang="en-US" sz="2000" dirty="0"/>
              <a:t>Patient with a non-tunneled catheter.</a:t>
            </a:r>
          </a:p>
          <a:p>
            <a:endParaRPr lang="en-US" altLang="en-US" sz="2000" dirty="0"/>
          </a:p>
          <a:p>
            <a:r>
              <a:rPr lang="en-US" altLang="en-US" sz="2000" dirty="0"/>
              <a:t>Patient using ventilator. (Patients will be referred to the Home or PD programs for consideration.)</a:t>
            </a:r>
          </a:p>
          <a:p>
            <a:endParaRPr lang="en-US" altLang="en-US" sz="2000" dirty="0"/>
          </a:p>
          <a:p>
            <a:r>
              <a:rPr lang="en-US" altLang="en-US" sz="2000" dirty="0"/>
              <a:t>Patient with a tracheostomy. (Must be able to perform self-care or have a person responsible for the care during dialysis.)</a:t>
            </a:r>
          </a:p>
          <a:p>
            <a:endParaRPr lang="en-US" altLang="en-US" sz="2000" dirty="0"/>
          </a:p>
          <a:p>
            <a:r>
              <a:rPr lang="en-US" altLang="en-US" sz="2000" dirty="0"/>
              <a:t>Patient with active TB or other abnormal chest X-ray findings. (Needs clearance by the Infection Prevention Officer and CMO.)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5527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4388B4-806B-4D54-BC93-7FF8225D6F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8525" y="1092200"/>
            <a:ext cx="3673475" cy="5511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INFORMATION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altLang="en-US" sz="1600" dirty="0"/>
              <a:t>Referral Form</a:t>
            </a:r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/>
              <a:t>History &amp; Physical</a:t>
            </a:r>
          </a:p>
          <a:p>
            <a:r>
              <a:rPr lang="en-US" altLang="en-US" sz="1600" dirty="0"/>
              <a:t>Discharge Summary</a:t>
            </a:r>
          </a:p>
          <a:p>
            <a:r>
              <a:rPr lang="en-US" altLang="en-US" sz="1600" dirty="0"/>
              <a:t>Renal Progress Note</a:t>
            </a:r>
          </a:p>
          <a:p>
            <a:r>
              <a:rPr lang="en-US" altLang="en-US" sz="1600" dirty="0"/>
              <a:t>Current Medications Problem list</a:t>
            </a:r>
          </a:p>
          <a:p>
            <a:endParaRPr lang="en-US" altLang="en-US" sz="1600" dirty="0"/>
          </a:p>
          <a:p>
            <a:r>
              <a:rPr lang="en-US" altLang="en-US" sz="1600" dirty="0"/>
              <a:t>Chest X-Ray</a:t>
            </a:r>
          </a:p>
          <a:p>
            <a:endParaRPr lang="en-US" altLang="en-US" sz="1600" dirty="0"/>
          </a:p>
          <a:p>
            <a:r>
              <a:rPr lang="en-US" altLang="en-US" sz="1600" dirty="0"/>
              <a:t>HBs Ag</a:t>
            </a:r>
          </a:p>
          <a:p>
            <a:r>
              <a:rPr lang="en-US" altLang="en-US" sz="1600" dirty="0"/>
              <a:t>Anti HBs</a:t>
            </a:r>
          </a:p>
          <a:p>
            <a:r>
              <a:rPr lang="en-US" altLang="en-US" sz="1600" dirty="0"/>
              <a:t>Anti </a:t>
            </a:r>
            <a:r>
              <a:rPr lang="en-US" altLang="en-US" sz="1600" dirty="0" err="1"/>
              <a:t>HBc</a:t>
            </a:r>
            <a:endParaRPr lang="en-US" altLang="en-US" sz="1600" dirty="0"/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sz="1200" dirty="0"/>
              <a:t>If the Anti </a:t>
            </a:r>
            <a:r>
              <a:rPr lang="en-US" altLang="en-US" sz="1200" dirty="0" err="1"/>
              <a:t>HBc</a:t>
            </a:r>
            <a:r>
              <a:rPr lang="en-US" altLang="en-US" sz="1200" dirty="0"/>
              <a:t> has been drawn – Patient may be scheduled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F66479-9DE8-4E18-8A0E-B48942EEA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108027"/>
            <a:ext cx="7496175" cy="647700"/>
          </a:xfrm>
        </p:spPr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Required Information for Admission</a:t>
            </a:r>
            <a:br>
              <a:rPr lang="en-US" altLang="en-US" dirty="0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33AC3-036A-4AE0-B284-39644071DF46}"/>
              </a:ext>
            </a:extLst>
          </p:cNvPr>
          <p:cNvSpPr txBox="1"/>
          <p:nvPr/>
        </p:nvSpPr>
        <p:spPr>
          <a:xfrm>
            <a:off x="5524500" y="1092200"/>
            <a:ext cx="29368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PARAMETERS</a:t>
            </a:r>
          </a:p>
          <a:p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600" dirty="0"/>
              <a:t>Within 30 days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600" dirty="0"/>
              <a:t>Must be signed by nephrologist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600" dirty="0"/>
              <a:t>All required fields completed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600" dirty="0"/>
              <a:t>Within 30 days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en-US" sz="1600" dirty="0"/>
          </a:p>
          <a:p>
            <a:pPr>
              <a:buFont typeface="Wingdings" panose="05000000000000000000" pitchFamily="2" charset="2"/>
              <a:buChar char="ü"/>
            </a:pPr>
            <a:endParaRPr lang="en-US" altLang="en-US" sz="1600" dirty="0"/>
          </a:p>
          <a:p>
            <a:pPr>
              <a:buFont typeface="Wingdings" panose="05000000000000000000" pitchFamily="2" charset="2"/>
              <a:buChar char="ü"/>
            </a:pPr>
            <a:endParaRPr lang="en-US" altLang="en-US" sz="1600" dirty="0"/>
          </a:p>
          <a:p>
            <a:pPr>
              <a:buFont typeface="Wingdings" panose="05000000000000000000" pitchFamily="2" charset="2"/>
              <a:buChar char="ü"/>
            </a:pPr>
            <a:endParaRPr lang="en-US" altLang="en-US" sz="1600" dirty="0"/>
          </a:p>
          <a:p>
            <a:pPr>
              <a:buFont typeface="Wingdings" panose="05000000000000000000" pitchFamily="2" charset="2"/>
              <a:buChar char="ü"/>
            </a:pPr>
            <a:endParaRPr lang="en-US" alt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600" dirty="0"/>
              <a:t>Within 30 days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600" dirty="0"/>
              <a:t>Within 30 days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600" dirty="0"/>
              <a:t>Within 30 days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600" dirty="0"/>
              <a:t>Within 1 year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en-US" sz="16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639700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1">
            <a:extLst>
              <a:ext uri="{FF2B5EF4-FFF2-40B4-BE49-F238E27FC236}">
                <a16:creationId xmlns:a16="http://schemas.microsoft.com/office/drawing/2014/main" id="{342529B0-3441-4555-9935-890A12111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3" y="977900"/>
            <a:ext cx="8624887" cy="48942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388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  <a:cs typeface="ＭＳ Ｐゴシック" pitchFamily="34" charset="-128"/>
              </a:rPr>
              <a:t>Review all documentation included with referral</a:t>
            </a:r>
          </a:p>
          <a:p>
            <a:pPr marL="0" indent="0" eaLnBrk="1" hangingPunct="1">
              <a:spcBef>
                <a:spcPts val="388"/>
              </a:spcBef>
              <a:buFont typeface="Arial" panose="020B0604020202020204" pitchFamily="34" charset="0"/>
              <a:buNone/>
              <a:defRPr/>
            </a:pPr>
            <a:endParaRPr lang="en-US" altLang="en-US" dirty="0">
              <a:latin typeface="Verdana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388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  <a:cs typeface="ＭＳ Ｐゴシック" pitchFamily="34" charset="-128"/>
              </a:rPr>
              <a:t> Enter in the EMR:  </a:t>
            </a:r>
          </a:p>
          <a:p>
            <a:pPr marL="0" indent="0" eaLnBrk="1" hangingPunct="1">
              <a:spcBef>
                <a:spcPts val="388"/>
              </a:spcBef>
              <a:buNone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  <a:cs typeface="ＭＳ Ｐゴシック" pitchFamily="34" charset="-128"/>
              </a:rPr>
              <a:t>    	*Dialysis orders</a:t>
            </a:r>
          </a:p>
          <a:p>
            <a:pPr marL="0" indent="0" eaLnBrk="1" hangingPunct="1">
              <a:spcBef>
                <a:spcPts val="388"/>
              </a:spcBef>
              <a:buNone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  <a:cs typeface="ＭＳ Ｐゴシック" pitchFamily="34" charset="-128"/>
              </a:rPr>
              <a:t>	*For chronic patients, enter labs per standing orders  </a:t>
            </a:r>
          </a:p>
          <a:p>
            <a:pPr marL="0" indent="0" eaLnBrk="1" hangingPunct="1">
              <a:spcBef>
                <a:spcPts val="388"/>
              </a:spcBef>
              <a:buNone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  <a:cs typeface="ＭＳ Ｐゴシック" pitchFamily="34" charset="-128"/>
              </a:rPr>
              <a:t>	*For acute patients, enter specific lab orders/any other specific  </a:t>
            </a:r>
          </a:p>
          <a:p>
            <a:pPr marL="0" indent="0" eaLnBrk="1" hangingPunct="1">
              <a:spcBef>
                <a:spcPts val="388"/>
              </a:spcBef>
              <a:buNone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  <a:cs typeface="ＭＳ Ｐゴシック" pitchFamily="34" charset="-128"/>
              </a:rPr>
              <a:t>        orders</a:t>
            </a:r>
          </a:p>
          <a:p>
            <a:pPr marL="0" indent="0" eaLnBrk="1" hangingPunct="1">
              <a:spcBef>
                <a:spcPts val="388"/>
              </a:spcBef>
              <a:buFont typeface="Arial" panose="020B0604020202020204" pitchFamily="34" charset="0"/>
              <a:buNone/>
              <a:defRPr/>
            </a:pPr>
            <a:endParaRPr lang="en-US" altLang="en-US" dirty="0">
              <a:latin typeface="Verdana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388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  <a:cs typeface="ＭＳ Ｐゴシック" pitchFamily="34" charset="-128"/>
              </a:rPr>
              <a:t> Enter patient in Ascend: </a:t>
            </a:r>
          </a:p>
          <a:p>
            <a:pPr marL="457200" lvl="1" indent="0" eaLnBrk="1" hangingPunct="1">
              <a:spcBef>
                <a:spcPts val="388"/>
              </a:spcBef>
              <a:buNone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  <a:cs typeface="ＭＳ Ｐゴシック" pitchFamily="34" charset="-128"/>
              </a:rPr>
              <a:t>*Print the “Assignment of Benefits” (AOB)</a:t>
            </a:r>
          </a:p>
          <a:p>
            <a:pPr marL="0" indent="0" eaLnBrk="1" hangingPunct="1">
              <a:spcBef>
                <a:spcPts val="388"/>
              </a:spcBef>
              <a:buFont typeface="Arial" panose="020B0604020202020204" pitchFamily="34" charset="0"/>
              <a:buNone/>
              <a:defRPr/>
            </a:pPr>
            <a:endParaRPr lang="en-US" altLang="en-US" dirty="0">
              <a:latin typeface="Verdana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spcBef>
                <a:spcPts val="388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  <a:cs typeface="ＭＳ Ｐゴシック" pitchFamily="34" charset="-128"/>
              </a:rPr>
              <a:t> Verify lab tubes are set up for first treatment</a:t>
            </a:r>
          </a:p>
          <a:p>
            <a:pPr marL="0" indent="0" eaLnBrk="1" hangingPunct="1">
              <a:spcBef>
                <a:spcPts val="388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  <a:cs typeface="ＭＳ Ｐゴシック" pitchFamily="34" charset="-128"/>
              </a:rPr>
              <a:t>      </a:t>
            </a:r>
          </a:p>
        </p:txBody>
      </p:sp>
      <p:sp>
        <p:nvSpPr>
          <p:cNvPr id="46083" name="Title 2">
            <a:extLst>
              <a:ext uri="{FF2B5EF4-FFF2-40B4-BE49-F238E27FC236}">
                <a16:creationId xmlns:a16="http://schemas.microsoft.com/office/drawing/2014/main" id="{979EF81D-D9D8-455F-A14A-C1A8DC39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277813"/>
            <a:ext cx="8134350" cy="590550"/>
          </a:xfrm>
        </p:spPr>
        <p:txBody>
          <a:bodyPr/>
          <a:lstStyle/>
          <a:p>
            <a:pPr algn="ctr" eaLnBrk="1" hangingPunct="1"/>
            <a:r>
              <a:rPr altLang="en-US" sz="2400">
                <a:latin typeface="Verdana" panose="020B0604030504040204" pitchFamily="34" charset="0"/>
                <a:ea typeface="ＭＳ Ｐゴシック" panose="020B0600070205080204" pitchFamily="34" charset="-128"/>
              </a:rPr>
              <a:t>New Patient Admission (Chronic/Acute)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08220-2036-4DF4-AF61-1FBF299BA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998913"/>
            <a:ext cx="17208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8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0CCB62-B305-4107-910A-7DA3E88DC0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1181100"/>
            <a:ext cx="6073775" cy="4521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Review and have patient sign:</a:t>
            </a:r>
          </a:p>
          <a:p>
            <a:pPr marL="0" indent="0">
              <a:buNone/>
            </a:pPr>
            <a:endParaRPr lang="en-US" altLang="en-US" sz="2000" b="1" dirty="0"/>
          </a:p>
          <a:p>
            <a:r>
              <a:rPr lang="en-US" altLang="en-US" sz="2000" dirty="0"/>
              <a:t>Informed Consent for Treatment</a:t>
            </a:r>
          </a:p>
          <a:p>
            <a:r>
              <a:rPr lang="en-US" altLang="en-US" sz="2000" dirty="0"/>
              <a:t>Patient Account Agreement</a:t>
            </a:r>
          </a:p>
          <a:p>
            <a:r>
              <a:rPr lang="en-US" altLang="en-US" sz="2000" dirty="0"/>
              <a:t>Patient Account Agreement</a:t>
            </a:r>
          </a:p>
          <a:p>
            <a:r>
              <a:rPr lang="en-US" altLang="en-US" sz="2000" dirty="0"/>
              <a:t>Assignment of Benefits (AOB) Ascend LabCheck </a:t>
            </a:r>
          </a:p>
          <a:p>
            <a:r>
              <a:rPr lang="en-US" altLang="en-US" sz="2000" dirty="0"/>
              <a:t>Joint Notice of Privacy Practices</a:t>
            </a:r>
          </a:p>
          <a:p>
            <a:r>
              <a:rPr lang="en-US" altLang="en-US" sz="2000" dirty="0"/>
              <a:t>Patient Finance Packet</a:t>
            </a:r>
          </a:p>
          <a:p>
            <a:r>
              <a:rPr lang="en-US" altLang="en-US" sz="2000" dirty="0"/>
              <a:t>DSHS Consent for Release of Information</a:t>
            </a:r>
          </a:p>
          <a:p>
            <a:r>
              <a:rPr lang="en-US" altLang="en-US" sz="2000" dirty="0"/>
              <a:t>Social Security Administration – Appt. of Rep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BA3B98-06DD-43A9-A192-8F8558E3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127000"/>
            <a:ext cx="7496175" cy="647700"/>
          </a:xfrm>
        </p:spPr>
        <p:txBody>
          <a:bodyPr/>
          <a:lstStyle/>
          <a:p>
            <a:r>
              <a:rPr lang="en-US" dirty="0"/>
              <a:t>When the Patient Arrives: UC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CD4D1-902A-4AD7-AD80-E57D04F0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76463"/>
            <a:ext cx="301625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85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0CCB62-B305-4107-910A-7DA3E88DC0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168400"/>
            <a:ext cx="6073775" cy="4521200"/>
          </a:xfrm>
        </p:spPr>
        <p:txBody>
          <a:bodyPr/>
          <a:lstStyle/>
          <a:p>
            <a:pPr marL="0" indent="0" eaLnBrk="1" hangingPunct="1">
              <a:spcBef>
                <a:spcPts val="388"/>
              </a:spcBef>
              <a:buNone/>
            </a:pPr>
            <a:r>
              <a:rPr lang="en-US" altLang="en-US" sz="2000" u="sng" dirty="0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What should I do before initiating treatment?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Obtain copy of picture ID and insurance cards</a:t>
            </a:r>
          </a:p>
          <a:p>
            <a:pPr>
              <a:defRPr/>
            </a:pPr>
            <a:r>
              <a:rPr lang="en-US" altLang="en-US" dirty="0"/>
              <a:t>Conduct quick orientation tour of the dialysis facility</a:t>
            </a:r>
          </a:p>
          <a:p>
            <a:pPr>
              <a:defRPr/>
            </a:pPr>
            <a:r>
              <a:rPr lang="en-US" altLang="en-US" dirty="0"/>
              <a:t>If </a:t>
            </a:r>
            <a:r>
              <a:rPr lang="en-US" altLang="en-US" dirty="0" err="1"/>
              <a:t>pt</a:t>
            </a:r>
            <a:r>
              <a:rPr lang="en-US" altLang="en-US" dirty="0"/>
              <a:t> has AVF/AVG, instruct &amp; observe washing access</a:t>
            </a:r>
          </a:p>
          <a:p>
            <a:pPr>
              <a:defRPr/>
            </a:pPr>
            <a:r>
              <a:rPr lang="en-US" altLang="en-US" dirty="0"/>
              <a:t>Conduct pre-dialysis patient assessment</a:t>
            </a:r>
          </a:p>
          <a:p>
            <a:pPr>
              <a:defRPr/>
            </a:pPr>
            <a:r>
              <a:rPr lang="en-US" altLang="en-US" dirty="0"/>
              <a:t>Ultra-sound of access, if indicated</a:t>
            </a:r>
          </a:p>
          <a:p>
            <a:pPr>
              <a:defRPr/>
            </a:pPr>
            <a:r>
              <a:rPr lang="en-US" altLang="en-US" dirty="0"/>
              <a:t>Measure patient’s height and enter into EMR</a:t>
            </a:r>
          </a:p>
          <a:p>
            <a:pPr>
              <a:defRPr/>
            </a:pPr>
            <a:r>
              <a:rPr lang="en-US" altLang="en-US" dirty="0"/>
              <a:t>If diabetic, assess for risk of hypoglycemic episode during </a:t>
            </a:r>
          </a:p>
          <a:p>
            <a:pPr>
              <a:defRPr/>
            </a:pPr>
            <a:r>
              <a:rPr lang="en-US" altLang="en-US" dirty="0"/>
              <a:t>     treatment.</a:t>
            </a:r>
          </a:p>
          <a:p>
            <a:pPr marL="0" indent="0"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BA3B98-06DD-43A9-A192-8F8558E3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127000"/>
            <a:ext cx="7496175" cy="647700"/>
          </a:xfrm>
        </p:spPr>
        <p:txBody>
          <a:bodyPr/>
          <a:lstStyle/>
          <a:p>
            <a:r>
              <a:rPr lang="en-US" sz="2800" dirty="0"/>
              <a:t>When the Patient Arrives: Primary Nurse</a:t>
            </a:r>
          </a:p>
        </p:txBody>
      </p:sp>
    </p:spTree>
    <p:extLst>
      <p:ext uri="{BB962C8B-B14F-4D97-AF65-F5344CB8AC3E}">
        <p14:creationId xmlns:p14="http://schemas.microsoft.com/office/powerpoint/2010/main" val="113150784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1">
            <a:extLst>
              <a:ext uri="{FF2B5EF4-FFF2-40B4-BE49-F238E27FC236}">
                <a16:creationId xmlns:a16="http://schemas.microsoft.com/office/drawing/2014/main" id="{DAD80C0E-0748-42B6-A039-643FCC634C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46063" y="868363"/>
            <a:ext cx="8624887" cy="54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388"/>
              </a:spcBef>
              <a:buFont typeface="Arial" panose="020B0604020202020204" pitchFamily="34" charset="0"/>
              <a:buNone/>
            </a:pPr>
            <a:r>
              <a:rPr lang="en-US" altLang="en-US" sz="2000" u="sng"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Now that dialysis is initiated, what should I do?</a:t>
            </a:r>
          </a:p>
        </p:txBody>
      </p:sp>
      <p:sp>
        <p:nvSpPr>
          <p:cNvPr id="48131" name="Title 2">
            <a:extLst>
              <a:ext uri="{FF2B5EF4-FFF2-40B4-BE49-F238E27FC236}">
                <a16:creationId xmlns:a16="http://schemas.microsoft.com/office/drawing/2014/main" id="{9FC17736-7CEA-4AE7-8EE7-CF1A0B1F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277813"/>
            <a:ext cx="8134350" cy="590550"/>
          </a:xfrm>
        </p:spPr>
        <p:txBody>
          <a:bodyPr/>
          <a:lstStyle/>
          <a:p>
            <a:pPr algn="ctr" eaLnBrk="1" hangingPunct="1"/>
            <a:r>
              <a:rPr altLang="en-US" sz="2400">
                <a:latin typeface="Verdana" panose="020B0604030504040204" pitchFamily="34" charset="0"/>
                <a:ea typeface="ＭＳ Ｐゴシック" panose="020B0600070205080204" pitchFamily="34" charset="-128"/>
              </a:rPr>
              <a:t>New Patient Admission (Chronic/Acute)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099A9-A3F6-43F2-97CF-F38D07162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4" y="1501301"/>
            <a:ext cx="389572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defRPr/>
            </a:pPr>
            <a:r>
              <a:rPr lang="en-US" altLang="en-US" sz="2000" dirty="0"/>
              <a:t>Review with the patient:</a:t>
            </a:r>
          </a:p>
          <a:p>
            <a:pPr marL="0" indent="0">
              <a:defRPr/>
            </a:pPr>
            <a:endParaRPr lang="en-US" alt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0907B-F512-4D30-80E0-6BB09BA57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1679575"/>
            <a:ext cx="4167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400" dirty="0"/>
              <a:t>Location and use of call button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21382-CE31-4324-901D-BE792EF6D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1868654"/>
            <a:ext cx="42735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Length of treatment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1A9F8-7DDF-4C29-846B-CEF20E837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232819"/>
            <a:ext cx="6486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Review common side effects of the hemodialysis treatment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38E172-411D-4EBC-9D71-AAF37EC78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609850"/>
            <a:ext cx="5065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Use of a cell phone, laptop, TV remote, chair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5D77D-7BE8-434D-8FB5-9C91F25F4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3224213"/>
            <a:ext cx="4510087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defRPr/>
            </a:pPr>
            <a:endParaRPr lang="en-US" altLang="en-US" sz="1400" dirty="0"/>
          </a:p>
          <a:p>
            <a:pPr marL="0" indent="0">
              <a:defRPr/>
            </a:pPr>
            <a:endParaRPr lang="en-US" altLang="en-US" sz="1400" dirty="0"/>
          </a:p>
          <a:p>
            <a:pPr marL="0" indent="0">
              <a:defRPr/>
            </a:pPr>
            <a:endParaRPr lang="en-US" altLang="en-US" sz="1400" dirty="0"/>
          </a:p>
          <a:p>
            <a:pPr marL="0" indent="0">
              <a:defRPr/>
            </a:pPr>
            <a:r>
              <a:rPr lang="en-US" altLang="en-US" sz="1800" dirty="0"/>
              <a:t>Enter home medications into the EMR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0F8975-24BA-46C0-9B91-8826CA9C3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946400"/>
            <a:ext cx="5454650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Ability to have visitors with use of proper PPE</a:t>
            </a:r>
          </a:p>
          <a:p>
            <a:pPr>
              <a:buFont typeface="Wingdings" pitchFamily="2" charset="2"/>
              <a:buChar char="ü"/>
              <a:defRPr/>
            </a:pPr>
            <a:endParaRPr lang="en-US" altLang="en-US" sz="1600" dirty="0"/>
          </a:p>
          <a:p>
            <a:pPr>
              <a:buFont typeface="Wingdings" pitchFamily="2" charset="2"/>
              <a:buChar char="ü"/>
              <a:defRPr/>
            </a:pPr>
            <a:endParaRPr lang="en-US" altLang="en-US" sz="1600" dirty="0"/>
          </a:p>
          <a:p>
            <a:pPr marL="0" indent="0">
              <a:defRPr/>
            </a:pPr>
            <a:endParaRPr lang="en-US" altLang="en-US" sz="1600" dirty="0"/>
          </a:p>
          <a:p>
            <a:pPr>
              <a:buFont typeface="Wingdings" pitchFamily="2" charset="2"/>
              <a:buChar char="ü"/>
              <a:defRPr/>
            </a:pPr>
            <a:endParaRPr lang="en-US" altLang="en-US" sz="1600" dirty="0"/>
          </a:p>
          <a:p>
            <a:pPr>
              <a:buFont typeface="Wingdings" pitchFamily="2" charset="2"/>
              <a:buChar char="ü"/>
              <a:defRPr/>
            </a:pPr>
            <a:endParaRPr lang="en-US" altLang="en-US" sz="1600" dirty="0"/>
          </a:p>
          <a:p>
            <a:pPr marL="0" indent="0">
              <a:defRPr/>
            </a:pPr>
            <a:endParaRPr lang="en-US" altLang="en-US" sz="1600" dirty="0"/>
          </a:p>
          <a:p>
            <a:pPr>
              <a:buFont typeface="Wingdings" pitchFamily="2" charset="2"/>
              <a:buChar char="ü"/>
              <a:defRPr/>
            </a:pPr>
            <a:endParaRPr lang="en-US" alt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3FCECC-0EF9-4340-A9F6-202F52A1D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5" y="3595288"/>
            <a:ext cx="3426249" cy="23959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  <p:bldP spid="6" grpId="0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theme/theme1.xml><?xml version="1.0" encoding="utf-8"?>
<a:theme xmlns:a="http://schemas.openxmlformats.org/drawingml/2006/main" name="d201204137383796">
  <a:themeElements>
    <a:clrScheme name="Organizational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2BAFA4"/>
      </a:accent1>
      <a:accent2>
        <a:srgbClr val="403F2A"/>
      </a:accent2>
      <a:accent3>
        <a:srgbClr val="2C2C1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Northwest Kidney Center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d201204137383796</Template>
  <TotalTime>841</TotalTime>
  <Words>607</Words>
  <Application>Microsoft Office PowerPoint</Application>
  <PresentationFormat>On-screen Show (4:3)</PresentationFormat>
  <Paragraphs>150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ＭＳ Ｐゴシック</vt:lpstr>
      <vt:lpstr>Verdana</vt:lpstr>
      <vt:lpstr>ヒラギノ角ゴ Pro W3</vt:lpstr>
      <vt:lpstr>Lucida Grande</vt:lpstr>
      <vt:lpstr>Calibri</vt:lpstr>
      <vt:lpstr>Wingdings</vt:lpstr>
      <vt:lpstr>d201204137383796</vt:lpstr>
      <vt:lpstr>Patient Admissions</vt:lpstr>
      <vt:lpstr>Who will NKC admit as patients? </vt:lpstr>
      <vt:lpstr>What Services Does NKC Provide? </vt:lpstr>
      <vt:lpstr>What Might Preclude a Patient From Outpatient Dialysis? </vt:lpstr>
      <vt:lpstr>Required Information for Admission </vt:lpstr>
      <vt:lpstr>New Patient Admission (Chronic/Acute)</vt:lpstr>
      <vt:lpstr>When the Patient Arrives: UC</vt:lpstr>
      <vt:lpstr>When the Patient Arrives: Primary Nurse</vt:lpstr>
      <vt:lpstr>New Patient Admission (Chronic/Acute)</vt:lpstr>
      <vt:lpstr>New Patient Admission (Chronic/Acute)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 a slide layout</dc:title>
  <dc:creator>kc7949</dc:creator>
  <cp:lastModifiedBy>Lisa Leurquin-Hallett</cp:lastModifiedBy>
  <cp:revision>72</cp:revision>
  <cp:lastPrinted>2019-08-12T21:14:13Z</cp:lastPrinted>
  <dcterms:created xsi:type="dcterms:W3CDTF">2012-06-27T21:19:59Z</dcterms:created>
  <dcterms:modified xsi:type="dcterms:W3CDTF">2019-10-14T06:42:08Z</dcterms:modified>
</cp:coreProperties>
</file>