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45"/>
  </p:notesMasterIdLst>
  <p:handoutMasterIdLst>
    <p:handoutMasterId r:id="rId46"/>
  </p:handoutMasterIdLst>
  <p:sldIdLst>
    <p:sldId id="449" r:id="rId2"/>
    <p:sldId id="406" r:id="rId3"/>
    <p:sldId id="407" r:id="rId4"/>
    <p:sldId id="451" r:id="rId5"/>
    <p:sldId id="409" r:id="rId6"/>
    <p:sldId id="410"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6" r:id="rId20"/>
    <p:sldId id="427" r:id="rId21"/>
    <p:sldId id="428" r:id="rId22"/>
    <p:sldId id="429" r:id="rId23"/>
    <p:sldId id="430" r:id="rId24"/>
    <p:sldId id="425" r:id="rId25"/>
    <p:sldId id="424" r:id="rId26"/>
    <p:sldId id="433" r:id="rId27"/>
    <p:sldId id="431" r:id="rId28"/>
    <p:sldId id="432" r:id="rId29"/>
    <p:sldId id="434" r:id="rId30"/>
    <p:sldId id="440" r:id="rId31"/>
    <p:sldId id="435" r:id="rId32"/>
    <p:sldId id="441" r:id="rId33"/>
    <p:sldId id="436" r:id="rId34"/>
    <p:sldId id="437" r:id="rId35"/>
    <p:sldId id="443" r:id="rId36"/>
    <p:sldId id="444" r:id="rId37"/>
    <p:sldId id="445" r:id="rId38"/>
    <p:sldId id="438" r:id="rId39"/>
    <p:sldId id="446" r:id="rId40"/>
    <p:sldId id="447" r:id="rId41"/>
    <p:sldId id="439" r:id="rId42"/>
    <p:sldId id="448" r:id="rId43"/>
    <p:sldId id="450" r:id="rId4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598">
          <p15:clr>
            <a:srgbClr val="A4A3A4"/>
          </p15:clr>
        </p15:guide>
        <p15:guide id="2" orient="horz" pos="1069">
          <p15:clr>
            <a:srgbClr val="A4A3A4"/>
          </p15:clr>
        </p15:guide>
        <p15:guide id="3" orient="horz" pos="1532">
          <p15:clr>
            <a:srgbClr val="A4A3A4"/>
          </p15:clr>
        </p15:guide>
        <p15:guide id="4" orient="horz" pos="2389">
          <p15:clr>
            <a:srgbClr val="A4A3A4"/>
          </p15:clr>
        </p15:guide>
        <p15:guide id="5" orient="horz" pos="124">
          <p15:clr>
            <a:srgbClr val="A4A3A4"/>
          </p15:clr>
        </p15:guide>
        <p15:guide id="6" orient="horz" pos="3443">
          <p15:clr>
            <a:srgbClr val="A4A3A4"/>
          </p15:clr>
        </p15:guide>
        <p15:guide id="7" orient="horz" pos="3815">
          <p15:clr>
            <a:srgbClr val="A4A3A4"/>
          </p15:clr>
        </p15:guide>
        <p15:guide id="8" pos="430">
          <p15:clr>
            <a:srgbClr val="A4A3A4"/>
          </p15:clr>
        </p15:guide>
        <p15:guide id="9" pos="5647">
          <p15:clr>
            <a:srgbClr val="A4A3A4"/>
          </p15:clr>
        </p15:guide>
        <p15:guide id="10" pos="2960">
          <p15:clr>
            <a:srgbClr val="A4A3A4"/>
          </p15:clr>
        </p15:guide>
        <p15:guide id="11" pos="50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initials="jkw" lastIdx="5" clrIdx="0"/>
  <p:cmAuthor id="1" name="Julie Burke" initials="J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5651D"/>
    <a:srgbClr val="5C8727"/>
    <a:srgbClr val="446B19"/>
    <a:srgbClr val="2BAFA4"/>
    <a:srgbClr val="478573"/>
    <a:srgbClr val="2C2C1D"/>
    <a:srgbClr val="403F2A"/>
    <a:srgbClr val="D7EAE4"/>
    <a:srgbClr val="4E917B"/>
    <a:srgbClr val="3D7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6357" autoAdjust="0"/>
  </p:normalViewPr>
  <p:slideViewPr>
    <p:cSldViewPr snapToGrid="0">
      <p:cViewPr varScale="1">
        <p:scale>
          <a:sx n="88" d="100"/>
          <a:sy n="88" d="100"/>
        </p:scale>
        <p:origin x="2226" y="84"/>
      </p:cViewPr>
      <p:guideLst>
        <p:guide orient="horz" pos="598"/>
        <p:guide orient="horz" pos="1069"/>
        <p:guide orient="horz" pos="1532"/>
        <p:guide orient="horz" pos="2389"/>
        <p:guide orient="horz" pos="124"/>
        <p:guide orient="horz" pos="3443"/>
        <p:guide orient="horz" pos="3815"/>
        <p:guide pos="430"/>
        <p:guide pos="5647"/>
        <p:guide pos="2960"/>
        <p:guide pos="5082"/>
      </p:guideLst>
    </p:cSldViewPr>
  </p:slideViewPr>
  <p:outlineViewPr>
    <p:cViewPr>
      <p:scale>
        <a:sx n="33" d="100"/>
        <a:sy n="33" d="100"/>
      </p:scale>
      <p:origin x="0" y="16456"/>
    </p:cViewPr>
  </p:outlineViewPr>
  <p:notesTextViewPr>
    <p:cViewPr>
      <p:scale>
        <a:sx n="3" d="2"/>
        <a:sy n="3" d="2"/>
      </p:scale>
      <p:origin x="0" y="0"/>
    </p:cViewPr>
  </p:notesTextViewPr>
  <p:sorterViewPr>
    <p:cViewPr>
      <p:scale>
        <a:sx n="100" d="100"/>
        <a:sy n="100" d="100"/>
      </p:scale>
      <p:origin x="0" y="1248"/>
    </p:cViewPr>
  </p:sorterViewPr>
  <p:notesViewPr>
    <p:cSldViewPr snapToGrid="0">
      <p:cViewPr varScale="1">
        <p:scale>
          <a:sx n="115" d="100"/>
          <a:sy n="115" d="100"/>
        </p:scale>
        <p:origin x="-40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815F2B6-7777-4354-9103-531445988C8F}" type="datetime1">
              <a:rPr lang="en-US"/>
              <a:pPr/>
              <a:t>1/24/2020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F078B5-DF0F-47C9-AD83-EB198352C1CE}" type="slidenum">
              <a:rPr lang="en-US"/>
              <a:pPr/>
              <a:t>‹#›</a:t>
            </a:fld>
            <a:endParaRPr lang="en-US"/>
          </a:p>
        </p:txBody>
      </p:sp>
    </p:spTree>
    <p:extLst>
      <p:ext uri="{BB962C8B-B14F-4D97-AF65-F5344CB8AC3E}">
        <p14:creationId xmlns:p14="http://schemas.microsoft.com/office/powerpoint/2010/main" val="802424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Verdana"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Verdana" charset="0"/>
              </a:defRPr>
            </a:lvl1pPr>
          </a:lstStyle>
          <a:p>
            <a:fld id="{EF2BA58B-8B66-4705-AC64-8EFA0F834F13}" type="datetime1">
              <a:rPr lang="en-US"/>
              <a:pPr/>
              <a:t>1/21/2020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Verdana"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Verdana" charset="0"/>
              </a:defRPr>
            </a:lvl1pPr>
          </a:lstStyle>
          <a:p>
            <a:fld id="{73E903F0-8A78-4141-A83B-AAD656B791A2}" type="slidenum">
              <a:rPr lang="en-US"/>
              <a:pPr/>
              <a:t>‹#›</a:t>
            </a:fld>
            <a:endParaRPr lang="en-US"/>
          </a:p>
        </p:txBody>
      </p:sp>
    </p:spTree>
    <p:extLst>
      <p:ext uri="{BB962C8B-B14F-4D97-AF65-F5344CB8AC3E}">
        <p14:creationId xmlns:p14="http://schemas.microsoft.com/office/powerpoint/2010/main" val="41300924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S_Title">
    <p:spTree>
      <p:nvGrpSpPr>
        <p:cNvPr id="1" name=""/>
        <p:cNvGrpSpPr/>
        <p:nvPr/>
      </p:nvGrpSpPr>
      <p:grpSpPr>
        <a:xfrm>
          <a:off x="0" y="0"/>
          <a:ext cx="0" cy="0"/>
          <a:chOff x="0" y="0"/>
          <a:chExt cx="0" cy="0"/>
        </a:xfrm>
      </p:grpSpPr>
      <p:sp>
        <p:nvSpPr>
          <p:cNvPr id="6" name="Rectangle 5"/>
          <p:cNvSpPr/>
          <p:nvPr userDrawn="1"/>
        </p:nvSpPr>
        <p:spPr>
          <a:xfrm flipV="1">
            <a:off x="0" y="4800600"/>
            <a:ext cx="8978900" cy="206857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7" name="Rectangle 6"/>
          <p:cNvSpPr/>
          <p:nvPr userDrawn="1"/>
        </p:nvSpPr>
        <p:spPr>
          <a:xfrm>
            <a:off x="0" y="190500"/>
            <a:ext cx="8978900" cy="4597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solidFill>
                  <a:srgbClr val="FFFFFF"/>
                </a:solidFill>
                <a:latin typeface="Calibri" charset="0"/>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pic>
        <p:nvPicPr>
          <p:cNvPr id="12" name="Picture 10" descr="logo-gray.eps"/>
          <p:cNvPicPr>
            <a:picLocks noChangeAspect="1"/>
          </p:cNvPicPr>
          <p:nvPr userDrawn="1"/>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838200" y="5334000"/>
            <a:ext cx="3733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918086" y="2839368"/>
            <a:ext cx="7543289" cy="617510"/>
          </a:xfrm>
        </p:spPr>
        <p:txBody>
          <a:bodyPr/>
          <a:lstStyle>
            <a:lvl1pPr algn="l"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918086" y="3379412"/>
            <a:ext cx="7260714" cy="377825"/>
          </a:xfrm>
          <a:prstGeom prst="rect">
            <a:avLst/>
          </a:prstGeom>
        </p:spPr>
        <p:txBody>
          <a:bodyPr lIns="0"/>
          <a:lstStyle>
            <a:lvl1pPr marL="0" indent="0" algn="l"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spTree>
    <p:extLst>
      <p:ext uri="{BB962C8B-B14F-4D97-AF65-F5344CB8AC3E}">
        <p14:creationId xmlns:p14="http://schemas.microsoft.com/office/powerpoint/2010/main" val="262289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ES_Title/Content 4">
    <p:spTree>
      <p:nvGrpSpPr>
        <p:cNvPr id="1" name=""/>
        <p:cNvGrpSpPr/>
        <p:nvPr/>
      </p:nvGrpSpPr>
      <p:grpSpPr>
        <a:xfrm>
          <a:off x="0" y="0"/>
          <a:ext cx="0" cy="0"/>
          <a:chOff x="0" y="0"/>
          <a:chExt cx="0" cy="0"/>
        </a:xfrm>
      </p:grpSpPr>
      <p:sp>
        <p:nvSpPr>
          <p:cNvPr id="15" name="Rectangle 14"/>
          <p:cNvSpPr/>
          <p:nvPr userDrawn="1"/>
        </p:nvSpPr>
        <p:spPr>
          <a:xfrm flipV="1">
            <a:off x="0" y="915869"/>
            <a:ext cx="9144000" cy="59421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2" name="Rectangle 11"/>
          <p:cNvSpPr/>
          <p:nvPr userDrawn="1"/>
        </p:nvSpPr>
        <p:spPr>
          <a:xfrm>
            <a:off x="693853" y="2362199"/>
            <a:ext cx="8450147" cy="319193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961400" y="2733081"/>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96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ES_Content 1">
    <p:spTree>
      <p:nvGrpSpPr>
        <p:cNvPr id="1" name=""/>
        <p:cNvGrpSpPr/>
        <p:nvPr/>
      </p:nvGrpSpPr>
      <p:grpSpPr>
        <a:xfrm>
          <a:off x="0" y="0"/>
          <a:ext cx="0" cy="0"/>
          <a:chOff x="0" y="0"/>
          <a:chExt cx="0" cy="0"/>
        </a:xfrm>
      </p:grpSpPr>
      <p:sp>
        <p:nvSpPr>
          <p:cNvPr id="12" name="Rectangle 11"/>
          <p:cNvSpPr/>
          <p:nvPr userDrawn="1"/>
        </p:nvSpPr>
        <p:spPr>
          <a:xfrm flipV="1">
            <a:off x="0" y="915868"/>
            <a:ext cx="4928839" cy="59421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9" name="Text Placeholder 12"/>
          <p:cNvSpPr>
            <a:spLocks noGrp="1"/>
          </p:cNvSpPr>
          <p:nvPr>
            <p:ph type="body" sz="quarter" idx="10" hasCustomPrompt="1"/>
          </p:nvPr>
        </p:nvSpPr>
        <p:spPr>
          <a:xfrm>
            <a:off x="682625" y="2386362"/>
            <a:ext cx="4016375" cy="2386362"/>
          </a:xfrm>
          <a:prstGeom prst="rect">
            <a:avLst/>
          </a:prstGeom>
        </p:spPr>
        <p:txBody>
          <a:bodyPr/>
          <a:lstStyle>
            <a:lvl1pPr marL="166688" indent="-166688">
              <a:spcBef>
                <a:spcPts val="384"/>
              </a:spcBef>
              <a:defRPr sz="20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95325" y="1238058"/>
            <a:ext cx="4003675" cy="1203325"/>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15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ES_Content 2">
    <p:spTree>
      <p:nvGrpSpPr>
        <p:cNvPr id="1" name=""/>
        <p:cNvGrpSpPr/>
        <p:nvPr/>
      </p:nvGrpSpPr>
      <p:grpSpPr>
        <a:xfrm>
          <a:off x="0" y="0"/>
          <a:ext cx="0" cy="0"/>
          <a:chOff x="0" y="0"/>
          <a:chExt cx="0" cy="0"/>
        </a:xfrm>
      </p:grpSpPr>
      <p:sp>
        <p:nvSpPr>
          <p:cNvPr id="18" name="Rectangle 17"/>
          <p:cNvSpPr/>
          <p:nvPr userDrawn="1"/>
        </p:nvSpPr>
        <p:spPr>
          <a:xfrm flipV="1">
            <a:off x="0" y="915867"/>
            <a:ext cx="4928839" cy="59618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2" name="Rectangle 11"/>
          <p:cNvSpPr/>
          <p:nvPr userDrawn="1"/>
        </p:nvSpPr>
        <p:spPr bwMode="auto">
          <a:xfrm>
            <a:off x="4925341" y="5122422"/>
            <a:ext cx="4251325" cy="1761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9" name="Text Placeholder 12"/>
          <p:cNvSpPr>
            <a:spLocks noGrp="1"/>
          </p:cNvSpPr>
          <p:nvPr>
            <p:ph type="body" sz="quarter" idx="12" hasCustomPrompt="1"/>
          </p:nvPr>
        </p:nvSpPr>
        <p:spPr>
          <a:xfrm>
            <a:off x="682625" y="2386362"/>
            <a:ext cx="4016375" cy="2386362"/>
          </a:xfrm>
          <a:prstGeom prst="rect">
            <a:avLst/>
          </a:prstGeom>
        </p:spPr>
        <p:txBody>
          <a:bodyPr/>
          <a:lstStyle>
            <a:lvl1pPr marL="166688" indent="-166688">
              <a:spcBef>
                <a:spcPts val="384"/>
              </a:spcBef>
              <a:defRPr sz="20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4"/>
          <p:cNvSpPr>
            <a:spLocks noGrp="1"/>
          </p:cNvSpPr>
          <p:nvPr>
            <p:ph type="body" sz="quarter" idx="13" hasCustomPrompt="1"/>
          </p:nvPr>
        </p:nvSpPr>
        <p:spPr>
          <a:xfrm>
            <a:off x="695325" y="1238058"/>
            <a:ext cx="4003675" cy="1203325"/>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2" name="Rectangle 2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4" name="Text Placeholder 3"/>
          <p:cNvSpPr>
            <a:spLocks noGrp="1"/>
          </p:cNvSpPr>
          <p:nvPr>
            <p:ph type="body" sz="quarter" idx="14"/>
          </p:nvPr>
        </p:nvSpPr>
        <p:spPr>
          <a:xfrm>
            <a:off x="5238872" y="5375275"/>
            <a:ext cx="3624262" cy="1125538"/>
          </a:xfrm>
          <a:prstGeom prst="rect">
            <a:avLst/>
          </a:prstGeom>
        </p:spPr>
        <p:txBody>
          <a:bodyPr/>
          <a:lstStyle>
            <a:lvl1pPr marL="0" indent="0" algn="ctr">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4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S_Content 3">
    <p:spTree>
      <p:nvGrpSpPr>
        <p:cNvPr id="1" name=""/>
        <p:cNvGrpSpPr/>
        <p:nvPr/>
      </p:nvGrpSpPr>
      <p:grpSpPr>
        <a:xfrm>
          <a:off x="0" y="0"/>
          <a:ext cx="0" cy="0"/>
          <a:chOff x="0" y="0"/>
          <a:chExt cx="0" cy="0"/>
        </a:xfrm>
      </p:grpSpPr>
      <p:sp>
        <p:nvSpPr>
          <p:cNvPr id="21" name="Rectangle 20"/>
          <p:cNvSpPr/>
          <p:nvPr userDrawn="1"/>
        </p:nvSpPr>
        <p:spPr>
          <a:xfrm flipV="1">
            <a:off x="3200400" y="915872"/>
            <a:ext cx="5943600" cy="3044952"/>
          </a:xfrm>
          <a:prstGeom prst="rect">
            <a:avLst/>
          </a:prstGeom>
          <a:solidFill>
            <a:srgbClr val="403F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8" name="Rectangle 17"/>
          <p:cNvSpPr/>
          <p:nvPr userDrawn="1"/>
        </p:nvSpPr>
        <p:spPr>
          <a:xfrm>
            <a:off x="0" y="3977783"/>
            <a:ext cx="9144000" cy="28913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1389" y="4943762"/>
            <a:ext cx="7691562"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1389" y="436669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344864" y="1684886"/>
            <a:ext cx="5116512" cy="1295361"/>
          </a:xfrm>
          <a:prstGeom prst="rect">
            <a:avLst/>
          </a:prstGeom>
        </p:spPr>
        <p:txBody>
          <a:bodyPr/>
          <a:lstStyle>
            <a:lvl1pPr marL="111125" indent="-111125">
              <a:spcBef>
                <a:spcPts val="384"/>
              </a:spcBef>
              <a:buFontTx/>
              <a:buNone/>
              <a:defRPr sz="1800">
                <a:solidFill>
                  <a:schemeClr val="bg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Click to edit master text styles</a:t>
            </a:r>
          </a:p>
        </p:txBody>
      </p:sp>
      <p:sp>
        <p:nvSpPr>
          <p:cNvPr id="17" name="Rectangle 16"/>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84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S_Content 4">
    <p:spTree>
      <p:nvGrpSpPr>
        <p:cNvPr id="1" name=""/>
        <p:cNvGrpSpPr/>
        <p:nvPr/>
      </p:nvGrpSpPr>
      <p:grpSpPr>
        <a:xfrm>
          <a:off x="0" y="0"/>
          <a:ext cx="0" cy="0"/>
          <a:chOff x="0" y="0"/>
          <a:chExt cx="0" cy="0"/>
        </a:xfrm>
      </p:grpSpPr>
      <p:sp>
        <p:nvSpPr>
          <p:cNvPr id="18" name="Rectangle 17"/>
          <p:cNvSpPr/>
          <p:nvPr userDrawn="1"/>
        </p:nvSpPr>
        <p:spPr>
          <a:xfrm>
            <a:off x="0" y="3966632"/>
            <a:ext cx="9144000" cy="28913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3" name="Rectangle 12"/>
          <p:cNvSpPr/>
          <p:nvPr userDrawn="1"/>
        </p:nvSpPr>
        <p:spPr>
          <a:xfrm flipV="1">
            <a:off x="3200400" y="915872"/>
            <a:ext cx="5943600" cy="3044952"/>
          </a:xfrm>
          <a:prstGeom prst="rect">
            <a:avLst/>
          </a:prstGeom>
          <a:solidFill>
            <a:srgbClr val="403F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111125" indent="-111125">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2625"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467525" y="1785245"/>
            <a:ext cx="4993850" cy="1295361"/>
          </a:xfrm>
          <a:prstGeom prst="rect">
            <a:avLst/>
          </a:prstGeom>
        </p:spPr>
        <p:txBody>
          <a:bodyPr/>
          <a:lstStyle>
            <a:lvl1pPr marL="111125" indent="-111125">
              <a:spcBef>
                <a:spcPts val="384"/>
              </a:spcBef>
              <a:buFontTx/>
              <a:buNone/>
              <a:defRPr sz="6000">
                <a:solidFill>
                  <a:schemeClr val="bg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Text</a:t>
            </a:r>
          </a:p>
        </p:txBody>
      </p:sp>
      <p:sp>
        <p:nvSpPr>
          <p:cNvPr id="17" name="Text Placeholder 4"/>
          <p:cNvSpPr>
            <a:spLocks noGrp="1"/>
          </p:cNvSpPr>
          <p:nvPr>
            <p:ph type="body" sz="quarter" idx="13" hasCustomPrompt="1"/>
          </p:nvPr>
        </p:nvSpPr>
        <p:spPr>
          <a:xfrm>
            <a:off x="3470594" y="2732202"/>
            <a:ext cx="4990782" cy="732439"/>
          </a:xfrm>
          <a:prstGeom prst="rect">
            <a:avLst/>
          </a:prstGeom>
        </p:spPr>
        <p:txBody>
          <a:bodyPr/>
          <a:lstStyle>
            <a:lvl1pPr marL="0" indent="0">
              <a:buFontTx/>
              <a:buNone/>
              <a:defRPr sz="24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30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S_Content 5">
    <p:spTree>
      <p:nvGrpSpPr>
        <p:cNvPr id="1" name=""/>
        <p:cNvGrpSpPr/>
        <p:nvPr/>
      </p:nvGrpSpPr>
      <p:grpSpPr>
        <a:xfrm>
          <a:off x="0" y="0"/>
          <a:ext cx="0" cy="0"/>
          <a:chOff x="0" y="0"/>
          <a:chExt cx="0" cy="0"/>
        </a:xfrm>
      </p:grpSpPr>
      <p:sp>
        <p:nvSpPr>
          <p:cNvPr id="18" name="Rectangle 17"/>
          <p:cNvSpPr/>
          <p:nvPr userDrawn="1"/>
        </p:nvSpPr>
        <p:spPr>
          <a:xfrm>
            <a:off x="0" y="3847171"/>
            <a:ext cx="9144000" cy="3010829"/>
          </a:xfrm>
          <a:prstGeom prst="rect">
            <a:avLst/>
          </a:prstGeom>
          <a:solidFill>
            <a:srgbClr val="2C2C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94971"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4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ESo_Content 6">
    <p:spTree>
      <p:nvGrpSpPr>
        <p:cNvPr id="1" name=""/>
        <p:cNvGrpSpPr/>
        <p:nvPr/>
      </p:nvGrpSpPr>
      <p:grpSpPr>
        <a:xfrm>
          <a:off x="0" y="0"/>
          <a:ext cx="0" cy="0"/>
          <a:chOff x="0" y="0"/>
          <a:chExt cx="0" cy="0"/>
        </a:xfrm>
      </p:grpSpPr>
      <p:sp>
        <p:nvSpPr>
          <p:cNvPr id="18" name="Rectangle 17"/>
          <p:cNvSpPr/>
          <p:nvPr userDrawn="1"/>
        </p:nvSpPr>
        <p:spPr>
          <a:xfrm>
            <a:off x="0" y="5299075"/>
            <a:ext cx="9144000" cy="155892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5" name="Text Placeholder 4"/>
          <p:cNvSpPr>
            <a:spLocks noGrp="1"/>
          </p:cNvSpPr>
          <p:nvPr>
            <p:ph type="body" sz="quarter" idx="11" hasCustomPrompt="1"/>
          </p:nvPr>
        </p:nvSpPr>
        <p:spPr>
          <a:xfrm>
            <a:off x="682625" y="559330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16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ES-2_Title">
    <p:spTree>
      <p:nvGrpSpPr>
        <p:cNvPr id="1" name=""/>
        <p:cNvGrpSpPr/>
        <p:nvPr/>
      </p:nvGrpSpPr>
      <p:grpSpPr>
        <a:xfrm>
          <a:off x="0" y="0"/>
          <a:ext cx="0" cy="0"/>
          <a:chOff x="0" y="0"/>
          <a:chExt cx="0" cy="0"/>
        </a:xfrm>
      </p:grpSpPr>
      <p:sp>
        <p:nvSpPr>
          <p:cNvPr id="11" name="Rectangle 10"/>
          <p:cNvSpPr/>
          <p:nvPr userDrawn="1"/>
        </p:nvSpPr>
        <p:spPr>
          <a:xfrm flipV="1">
            <a:off x="0" y="4800600"/>
            <a:ext cx="8978900" cy="20685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5" name="Rectangle 14"/>
          <p:cNvSpPr/>
          <p:nvPr userDrawn="1"/>
        </p:nvSpPr>
        <p:spPr>
          <a:xfrm>
            <a:off x="0" y="190500"/>
            <a:ext cx="8978900" cy="4597400"/>
          </a:xfrm>
          <a:prstGeom prst="rect">
            <a:avLst/>
          </a:prstGeom>
          <a:solidFill>
            <a:schemeClr val="accent1">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a:solidFill>
                  <a:srgbClr val="FFFFFF"/>
                </a:solidFill>
                <a:latin typeface="Calibri" charset="0"/>
              </a:rPr>
              <a:t> </a:t>
            </a:r>
          </a:p>
        </p:txBody>
      </p:sp>
      <p:sp>
        <p:nvSpPr>
          <p:cNvPr id="2" name="Title 1"/>
          <p:cNvSpPr>
            <a:spLocks noGrp="1"/>
          </p:cNvSpPr>
          <p:nvPr>
            <p:ph type="title" hasCustomPrompt="1"/>
          </p:nvPr>
        </p:nvSpPr>
        <p:spPr>
          <a:xfrm>
            <a:off x="918086" y="2839368"/>
            <a:ext cx="7543289" cy="617510"/>
          </a:xfrm>
        </p:spPr>
        <p:txBody>
          <a:bodyPr/>
          <a:lstStyle>
            <a:lvl1pPr algn="l" defTabSz="457200" rtl="0" eaLnBrk="1" fontAlgn="base" hangingPunct="1">
              <a:spcBef>
                <a:spcPct val="0"/>
              </a:spcBef>
              <a:spcAft>
                <a:spcPct val="0"/>
              </a:spcAft>
              <a:defRPr lang="en-US" sz="3200" kern="1200" dirty="0">
                <a:solidFill>
                  <a:schemeClr val="tx1"/>
                </a:solidFill>
                <a:latin typeface="Verdana" charset="0"/>
                <a:ea typeface="ＭＳ Ｐゴシック" charset="-128"/>
                <a:cs typeface="+mn-cs"/>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pic>
        <p:nvPicPr>
          <p:cNvPr id="12" name="Picture 10" descr="logo-gray.eps"/>
          <p:cNvPicPr>
            <a:picLocks noChangeAspect="1"/>
          </p:cNvPicPr>
          <p:nvPr userDrawn="1"/>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838200" y="5334000"/>
            <a:ext cx="3733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3" hasCustomPrompt="1"/>
          </p:nvPr>
        </p:nvSpPr>
        <p:spPr>
          <a:xfrm>
            <a:off x="918086" y="3379412"/>
            <a:ext cx="7260714" cy="377825"/>
          </a:xfrm>
          <a:prstGeom prst="rect">
            <a:avLst/>
          </a:prstGeom>
        </p:spPr>
        <p:txBody>
          <a:bodyPr lIns="0"/>
          <a:lstStyle>
            <a:lvl1pPr marL="0" indent="0" algn="l" defTabSz="457200" rtl="0" eaLnBrk="1" fontAlgn="base" hangingPunct="1">
              <a:spcBef>
                <a:spcPct val="0"/>
              </a:spcBef>
              <a:spcAft>
                <a:spcPct val="0"/>
              </a:spcAft>
              <a:buFontTx/>
              <a:buNone/>
              <a:defRPr lang="en-US" sz="2400" kern="1200" dirty="0" smtClean="0">
                <a:solidFill>
                  <a:schemeClr val="tx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spTree>
    <p:extLst>
      <p:ext uri="{BB962C8B-B14F-4D97-AF65-F5344CB8AC3E}">
        <p14:creationId xmlns:p14="http://schemas.microsoft.com/office/powerpoint/2010/main" val="262810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S-2_divider1">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9323" y="5458071"/>
            <a:ext cx="477289" cy="594360"/>
          </a:xfrm>
          <a:prstGeom prst="rect">
            <a:avLst/>
          </a:prstGeom>
        </p:spPr>
      </p:pic>
    </p:spTree>
    <p:extLst>
      <p:ext uri="{BB962C8B-B14F-4D97-AF65-F5344CB8AC3E}">
        <p14:creationId xmlns:p14="http://schemas.microsoft.com/office/powerpoint/2010/main" val="303048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S-2_divider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49322" y="5488207"/>
            <a:ext cx="588607" cy="548640"/>
          </a:xfrm>
          <a:prstGeom prst="rect">
            <a:avLst/>
          </a:prstGeom>
        </p:spPr>
      </p:pic>
    </p:spTree>
    <p:extLst>
      <p:ext uri="{BB962C8B-B14F-4D97-AF65-F5344CB8AC3E}">
        <p14:creationId xmlns:p14="http://schemas.microsoft.com/office/powerpoint/2010/main" val="104532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S_divider1">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8049323" y="5458071"/>
            <a:ext cx="477289" cy="594360"/>
          </a:xfrm>
          <a:prstGeom prst="rect">
            <a:avLst/>
          </a:prstGeom>
        </p:spPr>
      </p:pic>
    </p:spTree>
    <p:extLst>
      <p:ext uri="{BB962C8B-B14F-4D97-AF65-F5344CB8AC3E}">
        <p14:creationId xmlns:p14="http://schemas.microsoft.com/office/powerpoint/2010/main" val="237840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S-2_divider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1870" y="5488207"/>
            <a:ext cx="523511" cy="548640"/>
          </a:xfrm>
          <a:prstGeom prst="rect">
            <a:avLst/>
          </a:prstGeom>
        </p:spPr>
      </p:pic>
    </p:spTree>
    <p:extLst>
      <p:ext uri="{BB962C8B-B14F-4D97-AF65-F5344CB8AC3E}">
        <p14:creationId xmlns:p14="http://schemas.microsoft.com/office/powerpoint/2010/main" val="130306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ES-2_divider4">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0718" y="5489619"/>
            <a:ext cx="548640" cy="548640"/>
          </a:xfrm>
          <a:prstGeom prst="rect">
            <a:avLst/>
          </a:prstGeom>
        </p:spPr>
      </p:pic>
    </p:spTree>
    <p:extLst>
      <p:ext uri="{BB962C8B-B14F-4D97-AF65-F5344CB8AC3E}">
        <p14:creationId xmlns:p14="http://schemas.microsoft.com/office/powerpoint/2010/main" val="37618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ES-2_divider5">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3713" y="2670112"/>
            <a:ext cx="493776" cy="493776"/>
          </a:xfrm>
          <a:prstGeom prst="rect">
            <a:avLst/>
          </a:prstGeom>
        </p:spPr>
      </p:pic>
      <p:sp>
        <p:nvSpPr>
          <p:cNvPr id="5" name="Rectangle 4"/>
          <p:cNvSpPr/>
          <p:nvPr userDrawn="1"/>
        </p:nvSpPr>
        <p:spPr>
          <a:xfrm>
            <a:off x="0" y="3657600"/>
            <a:ext cx="9144000" cy="2438400"/>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2" name="Title 1"/>
          <p:cNvSpPr>
            <a:spLocks noGrp="1"/>
          </p:cNvSpPr>
          <p:nvPr>
            <p:ph type="title" hasCustomPrompt="1"/>
          </p:nvPr>
        </p:nvSpPr>
        <p:spPr>
          <a:xfrm>
            <a:off x="2453268" y="4076700"/>
            <a:ext cx="6081131" cy="533400"/>
          </a:xfrm>
        </p:spPr>
        <p:txBody>
          <a:bodyPr/>
          <a:lstStyle>
            <a:lvl1pPr algn="r">
              <a:defRPr>
                <a:solidFill>
                  <a:schemeClr val="tx1"/>
                </a:solidFill>
              </a:defRPr>
            </a:lvl1pPr>
          </a:lstStyle>
          <a:p>
            <a:r>
              <a:rPr lang="en-US" dirty="0"/>
              <a:t>Click to edit master title style</a:t>
            </a:r>
          </a:p>
        </p:txBody>
      </p:sp>
      <p:sp>
        <p:nvSpPr>
          <p:cNvPr id="10" name="Text Placeholder 9"/>
          <p:cNvSpPr>
            <a:spLocks noGrp="1"/>
          </p:cNvSpPr>
          <p:nvPr>
            <p:ph type="body" sz="quarter" idx="13" hasCustomPrompt="1"/>
          </p:nvPr>
        </p:nvSpPr>
        <p:spPr>
          <a:xfrm>
            <a:off x="3601844" y="4648200"/>
            <a:ext cx="4932556" cy="609600"/>
          </a:xfrm>
          <a:prstGeom prst="rect">
            <a:avLst/>
          </a:prstGeom>
          <a:noFill/>
        </p:spPr>
        <p:txBody>
          <a:bodyPr/>
          <a:lstStyle>
            <a:lvl1pPr algn="r">
              <a:buNone/>
              <a:defRPr sz="2400" baseline="0">
                <a:solidFill>
                  <a:schemeClr val="tx1"/>
                </a:solidFill>
              </a:defRPr>
            </a:lvl1pPr>
          </a:lstStyle>
          <a:p>
            <a:pPr lvl="0"/>
            <a:r>
              <a:rPr lang="en-US" dirty="0"/>
              <a:t>Click to edit master text styles</a:t>
            </a:r>
          </a:p>
        </p:txBody>
      </p:sp>
      <p:sp>
        <p:nvSpPr>
          <p:cNvPr id="11" name="Slide Number Placeholder 4"/>
          <p:cNvSpPr>
            <a:spLocks noGrp="1"/>
          </p:cNvSpPr>
          <p:nvPr>
            <p:ph type="sldNum" sz="quarter" idx="14"/>
          </p:nvPr>
        </p:nvSpPr>
        <p:spPr/>
        <p:txBody>
          <a:bodyPr/>
          <a:lstStyle>
            <a:lvl1pPr>
              <a:defRPr/>
            </a:lvl1pPr>
          </a:lstStyle>
          <a:p>
            <a:fld id="{6D8C49CD-C7DD-4D66-AF17-D242F53F3EF7}" type="slidenum">
              <a:rPr lang="en-US"/>
              <a:pPr/>
              <a:t>‹#›</a:t>
            </a:fld>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0073" y="5478468"/>
            <a:ext cx="456502" cy="548640"/>
          </a:xfrm>
          <a:prstGeom prst="rect">
            <a:avLst/>
          </a:prstGeom>
        </p:spPr>
      </p:pic>
    </p:spTree>
    <p:extLst>
      <p:ext uri="{BB962C8B-B14F-4D97-AF65-F5344CB8AC3E}">
        <p14:creationId xmlns:p14="http://schemas.microsoft.com/office/powerpoint/2010/main" val="28182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S-2_Title/Content">
    <p:spTree>
      <p:nvGrpSpPr>
        <p:cNvPr id="1" name=""/>
        <p:cNvGrpSpPr/>
        <p:nvPr/>
      </p:nvGrpSpPr>
      <p:grpSpPr>
        <a:xfrm>
          <a:off x="0" y="0"/>
          <a:ext cx="0" cy="0"/>
          <a:chOff x="0" y="0"/>
          <a:chExt cx="0" cy="0"/>
        </a:xfrm>
      </p:grpSpPr>
      <p:sp>
        <p:nvSpPr>
          <p:cNvPr id="9" name="Rectangle 8"/>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sp>
        <p:nvSpPr>
          <p:cNvPr id="13"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4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ES-2_Title/Content 2">
    <p:spTree>
      <p:nvGrpSpPr>
        <p:cNvPr id="1" name=""/>
        <p:cNvGrpSpPr/>
        <p:nvPr/>
      </p:nvGrpSpPr>
      <p:grpSpPr>
        <a:xfrm>
          <a:off x="0" y="0"/>
          <a:ext cx="0" cy="0"/>
          <a:chOff x="0" y="0"/>
          <a:chExt cx="0" cy="0"/>
        </a:xfrm>
      </p:grpSpPr>
      <p:sp>
        <p:nvSpPr>
          <p:cNvPr id="11" name="Rectangle 10"/>
          <p:cNvSpPr/>
          <p:nvPr userDrawn="1"/>
        </p:nvSpPr>
        <p:spPr>
          <a:xfrm>
            <a:off x="0" y="6129868"/>
            <a:ext cx="9144000" cy="728132"/>
          </a:xfrm>
          <a:prstGeom prst="rect">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r>
              <a:rPr lang="en-US" sz="2400" kern="1200">
                <a:solidFill>
                  <a:srgbClr val="FFFFFF"/>
                </a:solidFill>
                <a:latin typeface="Calibri" charset="0"/>
                <a:ea typeface="ＭＳ Ｐゴシック" charset="-128"/>
                <a:cs typeface="+mn-cs"/>
              </a:rPr>
              <a:t> </a:t>
            </a:r>
          </a:p>
        </p:txBody>
      </p:sp>
      <p:sp>
        <p:nvSpPr>
          <p:cNvPr id="12" name="Date Placeholder 3"/>
          <p:cNvSpPr txBox="1">
            <a:spLocks/>
          </p:cNvSpPr>
          <p:nvPr userDrawn="1"/>
        </p:nvSpPr>
        <p:spPr bwMode="auto">
          <a:xfrm>
            <a:off x="685800" y="6312166"/>
            <a:ext cx="2133600" cy="363537"/>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Verdana" charset="0"/>
                <a:ea typeface="ＭＳ Ｐゴシック" charset="-128"/>
                <a:cs typeface="+mn-cs"/>
              </a:rPr>
              <a:t>www.nwkidney.org</a:t>
            </a:r>
          </a:p>
        </p:txBody>
      </p:sp>
      <p:sp>
        <p:nvSpPr>
          <p:cNvPr id="9"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6"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0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S-2_Title/Content 3">
    <p:spTree>
      <p:nvGrpSpPr>
        <p:cNvPr id="1" name=""/>
        <p:cNvGrpSpPr/>
        <p:nvPr/>
      </p:nvGrpSpPr>
      <p:grpSpPr>
        <a:xfrm>
          <a:off x="0" y="0"/>
          <a:ext cx="0" cy="0"/>
          <a:chOff x="0" y="0"/>
          <a:chExt cx="0" cy="0"/>
        </a:xfrm>
      </p:grpSpPr>
      <p:sp>
        <p:nvSpPr>
          <p:cNvPr id="9" name="Rectangle 8"/>
          <p:cNvSpPr/>
          <p:nvPr userDrawn="1"/>
        </p:nvSpPr>
        <p:spPr>
          <a:xfrm flipV="1">
            <a:off x="0" y="915869"/>
            <a:ext cx="9144000" cy="5942129"/>
          </a:xfrm>
          <a:prstGeom prst="rect">
            <a:avLst/>
          </a:prstGeom>
          <a:solidFill>
            <a:schemeClr val="accent1">
              <a:lumMod val="75000"/>
              <a:alpha val="25098"/>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2" name="Rectangle 11"/>
          <p:cNvSpPr/>
          <p:nvPr userDrawn="1"/>
        </p:nvSpPr>
        <p:spPr>
          <a:xfrm>
            <a:off x="690677" y="2194934"/>
            <a:ext cx="8453323" cy="3191933"/>
          </a:xfrm>
          <a:custGeom>
            <a:avLst/>
            <a:gdLst>
              <a:gd name="connsiteX0" fmla="*/ 0 w 8483600"/>
              <a:gd name="connsiteY0" fmla="*/ 0 h 3191933"/>
              <a:gd name="connsiteX1" fmla="*/ 8483600 w 8483600"/>
              <a:gd name="connsiteY1" fmla="*/ 0 h 3191933"/>
              <a:gd name="connsiteX2" fmla="*/ 8483600 w 8483600"/>
              <a:gd name="connsiteY2" fmla="*/ 3191933 h 3191933"/>
              <a:gd name="connsiteX3" fmla="*/ 0 w 8483600"/>
              <a:gd name="connsiteY3" fmla="*/ 3191933 h 3191933"/>
              <a:gd name="connsiteX4" fmla="*/ 0 w 8483600"/>
              <a:gd name="connsiteY4" fmla="*/ 0 h 3191933"/>
              <a:gd name="connsiteX0" fmla="*/ 3175 w 8486775"/>
              <a:gd name="connsiteY0" fmla="*/ 0 h 3191933"/>
              <a:gd name="connsiteX1" fmla="*/ 8486775 w 8486775"/>
              <a:gd name="connsiteY1" fmla="*/ 0 h 3191933"/>
              <a:gd name="connsiteX2" fmla="*/ 8486775 w 8486775"/>
              <a:gd name="connsiteY2" fmla="*/ 3191933 h 3191933"/>
              <a:gd name="connsiteX3" fmla="*/ 3175 w 8486775"/>
              <a:gd name="connsiteY3" fmla="*/ 3191933 h 3191933"/>
              <a:gd name="connsiteX4" fmla="*/ 0 w 8486775"/>
              <a:gd name="connsiteY4" fmla="*/ 326232 h 3191933"/>
              <a:gd name="connsiteX5" fmla="*/ 3175 w 8486775"/>
              <a:gd name="connsiteY5" fmla="*/ 0 h 319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6775" h="3191933">
                <a:moveTo>
                  <a:pt x="3175" y="0"/>
                </a:moveTo>
                <a:lnTo>
                  <a:pt x="8486775" y="0"/>
                </a:lnTo>
                <a:lnTo>
                  <a:pt x="8486775" y="3191933"/>
                </a:lnTo>
                <a:lnTo>
                  <a:pt x="3175" y="3191933"/>
                </a:lnTo>
                <a:cubicBezTo>
                  <a:pt x="2117" y="2236699"/>
                  <a:pt x="1058" y="1281466"/>
                  <a:pt x="0" y="326232"/>
                </a:cubicBezTo>
                <a:cubicBezTo>
                  <a:pt x="1058" y="217488"/>
                  <a:pt x="2117" y="108744"/>
                  <a:pt x="3175" y="0"/>
                </a:cubicBez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961400" y="2565816"/>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6"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5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ES-2_Title/Content 4">
    <p:spTree>
      <p:nvGrpSpPr>
        <p:cNvPr id="1" name=""/>
        <p:cNvGrpSpPr/>
        <p:nvPr/>
      </p:nvGrpSpPr>
      <p:grpSpPr>
        <a:xfrm>
          <a:off x="0" y="0"/>
          <a:ext cx="0" cy="0"/>
          <a:chOff x="0" y="0"/>
          <a:chExt cx="0" cy="0"/>
        </a:xfrm>
      </p:grpSpPr>
      <p:sp>
        <p:nvSpPr>
          <p:cNvPr id="13" name="Rectangle 12"/>
          <p:cNvSpPr/>
          <p:nvPr userDrawn="1"/>
        </p:nvSpPr>
        <p:spPr>
          <a:xfrm flipV="1">
            <a:off x="1" y="915872"/>
            <a:ext cx="9144000" cy="5942128"/>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9" name="Text Placeholder 12"/>
          <p:cNvSpPr>
            <a:spLocks noGrp="1"/>
          </p:cNvSpPr>
          <p:nvPr>
            <p:ph type="body" sz="quarter" idx="10" hasCustomPrompt="1"/>
          </p:nvPr>
        </p:nvSpPr>
        <p:spPr>
          <a:xfrm>
            <a:off x="682625" y="2432050"/>
            <a:ext cx="7778750" cy="2385278"/>
          </a:xfrm>
          <a:prstGeom prst="rect">
            <a:avLst/>
          </a:prstGeom>
        </p:spPr>
        <p:txBody>
          <a:bodyPr/>
          <a:lstStyle>
            <a:lvl1pPr marL="166688" indent="-166688">
              <a:spcBef>
                <a:spcPts val="384"/>
              </a:spcBef>
              <a:defRPr sz="1800">
                <a:solidFill>
                  <a:schemeClr val="tx1"/>
                </a:solidFill>
              </a:defRPr>
            </a:lvl1pPr>
            <a:lvl2pPr>
              <a:spcBef>
                <a:spcPts val="384"/>
              </a:spcBef>
              <a:defRPr sz="1800">
                <a:solidFill>
                  <a:schemeClr val="tx1"/>
                </a:solidFill>
              </a:defRPr>
            </a:lvl2pPr>
            <a:lvl3pPr>
              <a:spcBef>
                <a:spcPts val="384"/>
              </a:spcBef>
              <a:defRPr sz="1600">
                <a:solidFill>
                  <a:schemeClr val="tx1"/>
                </a:solidFill>
              </a:defRPr>
            </a:lvl3pPr>
            <a:lvl4pPr>
              <a:spcBef>
                <a:spcPts val="384"/>
              </a:spcBef>
              <a:defRPr sz="16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tx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ES-2_Content 1">
    <p:spTree>
      <p:nvGrpSpPr>
        <p:cNvPr id="1" name=""/>
        <p:cNvGrpSpPr/>
        <p:nvPr/>
      </p:nvGrpSpPr>
      <p:grpSpPr>
        <a:xfrm>
          <a:off x="0" y="0"/>
          <a:ext cx="0" cy="0"/>
          <a:chOff x="0" y="0"/>
          <a:chExt cx="0" cy="0"/>
        </a:xfrm>
      </p:grpSpPr>
      <p:sp>
        <p:nvSpPr>
          <p:cNvPr id="13" name="Rectangle 12"/>
          <p:cNvSpPr/>
          <p:nvPr userDrawn="1"/>
        </p:nvSpPr>
        <p:spPr>
          <a:xfrm flipV="1">
            <a:off x="0" y="915872"/>
            <a:ext cx="4956048" cy="5942128"/>
          </a:xfrm>
          <a:prstGeom prst="rect">
            <a:avLst/>
          </a:prstGeom>
          <a:solidFill>
            <a:srgbClr val="5C8727">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2364060"/>
            <a:ext cx="4016375" cy="2386362"/>
          </a:xfrm>
          <a:prstGeom prst="rect">
            <a:avLst/>
          </a:prstGeom>
        </p:spPr>
        <p:txBody>
          <a:bodyPr/>
          <a:lstStyle>
            <a:lvl1pPr marL="166688" indent="-166688">
              <a:spcBef>
                <a:spcPts val="384"/>
              </a:spcBef>
              <a:defRPr sz="2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82625" y="1238058"/>
            <a:ext cx="4016375" cy="1203325"/>
          </a:xfrm>
          <a:prstGeom prst="rect">
            <a:avLst/>
          </a:prstGeom>
        </p:spPr>
        <p:txBody>
          <a:bodyPr/>
          <a:lstStyle>
            <a:lvl1pPr marL="0" indent="0">
              <a:buFontTx/>
              <a:buNone/>
              <a:defRPr sz="3200"/>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8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ES-2_Content 2">
    <p:spTree>
      <p:nvGrpSpPr>
        <p:cNvPr id="1" name=""/>
        <p:cNvGrpSpPr/>
        <p:nvPr/>
      </p:nvGrpSpPr>
      <p:grpSpPr>
        <a:xfrm>
          <a:off x="0" y="0"/>
          <a:ext cx="0" cy="0"/>
          <a:chOff x="0" y="0"/>
          <a:chExt cx="0" cy="0"/>
        </a:xfrm>
      </p:grpSpPr>
      <p:sp>
        <p:nvSpPr>
          <p:cNvPr id="13" name="Rectangle 12"/>
          <p:cNvSpPr/>
          <p:nvPr userDrawn="1"/>
        </p:nvSpPr>
        <p:spPr>
          <a:xfrm flipV="1">
            <a:off x="1" y="915872"/>
            <a:ext cx="4956048" cy="5942128"/>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2364060"/>
            <a:ext cx="4016375" cy="2386362"/>
          </a:xfrm>
          <a:prstGeom prst="rect">
            <a:avLst/>
          </a:prstGeom>
        </p:spPr>
        <p:txBody>
          <a:bodyPr/>
          <a:lstStyle>
            <a:lvl1pPr marL="166688" indent="-166688">
              <a:spcBef>
                <a:spcPts val="384"/>
              </a:spcBef>
              <a:defRPr sz="2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1" hasCustomPrompt="1"/>
          </p:nvPr>
        </p:nvSpPr>
        <p:spPr>
          <a:xfrm>
            <a:off x="682625" y="1238058"/>
            <a:ext cx="4016375" cy="1203325"/>
          </a:xfrm>
          <a:prstGeom prst="rect">
            <a:avLst/>
          </a:prstGeom>
        </p:spPr>
        <p:txBody>
          <a:bodyPr/>
          <a:lstStyle>
            <a:lvl1pPr marL="0" indent="0">
              <a:buFontTx/>
              <a:buNone/>
              <a:defRPr sz="3200"/>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bwMode="auto">
          <a:xfrm>
            <a:off x="4939990" y="5096933"/>
            <a:ext cx="4203223" cy="1773936"/>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8" name="Rectangle 17"/>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4" name="Text Placeholder 3"/>
          <p:cNvSpPr>
            <a:spLocks noGrp="1"/>
          </p:cNvSpPr>
          <p:nvPr>
            <p:ph type="body" sz="quarter" idx="12"/>
          </p:nvPr>
        </p:nvSpPr>
        <p:spPr>
          <a:xfrm>
            <a:off x="5250023" y="5375275"/>
            <a:ext cx="3624262" cy="1125538"/>
          </a:xfrm>
          <a:prstGeom prst="rect">
            <a:avLst/>
          </a:prstGeom>
        </p:spPr>
        <p:txBody>
          <a:bodyPr/>
          <a:lstStyle>
            <a:lvl1pPr marL="0" indent="0" algn="ctr">
              <a:buFontTx/>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79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ES-2_Content 3">
    <p:spTree>
      <p:nvGrpSpPr>
        <p:cNvPr id="1" name=""/>
        <p:cNvGrpSpPr/>
        <p:nvPr/>
      </p:nvGrpSpPr>
      <p:grpSpPr>
        <a:xfrm>
          <a:off x="0" y="0"/>
          <a:ext cx="0" cy="0"/>
          <a:chOff x="0" y="0"/>
          <a:chExt cx="0" cy="0"/>
        </a:xfrm>
      </p:grpSpPr>
      <p:sp>
        <p:nvSpPr>
          <p:cNvPr id="21" name="Rectangle 20"/>
          <p:cNvSpPr/>
          <p:nvPr userDrawn="1"/>
        </p:nvSpPr>
        <p:spPr>
          <a:xfrm flipV="1">
            <a:off x="2958353" y="915872"/>
            <a:ext cx="6190314" cy="3044952"/>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18" name="Rectangle 17"/>
          <p:cNvSpPr/>
          <p:nvPr userDrawn="1"/>
        </p:nvSpPr>
        <p:spPr>
          <a:xfrm>
            <a:off x="0" y="3977783"/>
            <a:ext cx="9144000" cy="289136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1389" y="4943762"/>
            <a:ext cx="7691562" cy="1295361"/>
          </a:xfrm>
          <a:prstGeom prst="rect">
            <a:avLst/>
          </a:prstGeom>
        </p:spPr>
        <p:txBody>
          <a:bodyPr/>
          <a:lstStyle>
            <a:lvl1pPr marL="0" indent="0">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1389" y="436669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344864" y="1684886"/>
            <a:ext cx="5116512" cy="1295361"/>
          </a:xfrm>
          <a:prstGeom prst="rect">
            <a:avLst/>
          </a:prstGeom>
        </p:spPr>
        <p:txBody>
          <a:bodyPr/>
          <a:lstStyle>
            <a:lvl1pPr marL="111125" indent="-111125">
              <a:spcBef>
                <a:spcPts val="384"/>
              </a:spcBef>
              <a:buFontTx/>
              <a:buNone/>
              <a:defRPr sz="18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Click to edit master text styles</a:t>
            </a:r>
          </a:p>
        </p:txBody>
      </p:sp>
      <p:sp>
        <p:nvSpPr>
          <p:cNvPr id="17" name="Rectangle 16"/>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S_divider2">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0473" y="5488207"/>
            <a:ext cx="588607" cy="548640"/>
          </a:xfrm>
          <a:prstGeom prst="rect">
            <a:avLst/>
          </a:prstGeom>
        </p:spPr>
      </p:pic>
    </p:spTree>
    <p:extLst>
      <p:ext uri="{BB962C8B-B14F-4D97-AF65-F5344CB8AC3E}">
        <p14:creationId xmlns:p14="http://schemas.microsoft.com/office/powerpoint/2010/main" val="3755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ES-2_Content 4">
    <p:spTree>
      <p:nvGrpSpPr>
        <p:cNvPr id="1" name=""/>
        <p:cNvGrpSpPr/>
        <p:nvPr/>
      </p:nvGrpSpPr>
      <p:grpSpPr>
        <a:xfrm>
          <a:off x="0" y="0"/>
          <a:ext cx="0" cy="0"/>
          <a:chOff x="0" y="0"/>
          <a:chExt cx="0" cy="0"/>
        </a:xfrm>
      </p:grpSpPr>
      <p:sp>
        <p:nvSpPr>
          <p:cNvPr id="18" name="Rectangle 17"/>
          <p:cNvSpPr/>
          <p:nvPr userDrawn="1"/>
        </p:nvSpPr>
        <p:spPr>
          <a:xfrm>
            <a:off x="0" y="3979332"/>
            <a:ext cx="9144000" cy="289136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13" name="Rectangle 12"/>
          <p:cNvSpPr/>
          <p:nvPr userDrawn="1"/>
        </p:nvSpPr>
        <p:spPr>
          <a:xfrm flipV="1">
            <a:off x="3200400" y="915872"/>
            <a:ext cx="5943600" cy="3044952"/>
          </a:xfrm>
          <a:prstGeom prst="rect">
            <a:avLst/>
          </a:prstGeom>
          <a:solidFill>
            <a:schemeClr val="accent1">
              <a:lumMod val="75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eaLnBrk="1" fontAlgn="base" hangingPunct="1">
              <a:spcBef>
                <a:spcPct val="0"/>
              </a:spcBef>
              <a:spcAft>
                <a:spcPct val="0"/>
              </a:spcAft>
              <a:defRPr/>
            </a:pPr>
            <a:endParaRPr lang="en-US" sz="2400" kern="1200">
              <a:solidFill>
                <a:srgbClr val="FFFFFF"/>
              </a:solidFill>
              <a:latin typeface="Calibri" charset="0"/>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111125" indent="-111125">
              <a:spcBef>
                <a:spcPts val="384"/>
              </a:spcBef>
              <a:buFontTx/>
              <a:buNone/>
              <a:defRPr sz="2400">
                <a:solidFill>
                  <a:schemeClr val="bg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82625" y="4366692"/>
            <a:ext cx="7654893"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20" name="Text Placeholder 12"/>
          <p:cNvSpPr>
            <a:spLocks noGrp="1"/>
          </p:cNvSpPr>
          <p:nvPr>
            <p:ph type="body" sz="quarter" idx="12" hasCustomPrompt="1"/>
          </p:nvPr>
        </p:nvSpPr>
        <p:spPr>
          <a:xfrm>
            <a:off x="3467525" y="1785245"/>
            <a:ext cx="4993850" cy="1295361"/>
          </a:xfrm>
          <a:prstGeom prst="rect">
            <a:avLst/>
          </a:prstGeom>
        </p:spPr>
        <p:txBody>
          <a:bodyPr/>
          <a:lstStyle>
            <a:lvl1pPr marL="111125" indent="-111125">
              <a:spcBef>
                <a:spcPts val="384"/>
              </a:spcBef>
              <a:buFontTx/>
              <a:buNone/>
              <a:defRPr sz="6000">
                <a:solidFill>
                  <a:schemeClr val="tx1"/>
                </a:solidFill>
              </a:defRPr>
            </a:lvl1pPr>
            <a:lvl2pPr>
              <a:spcBef>
                <a:spcPts val="384"/>
              </a:spcBef>
              <a:defRPr sz="2000">
                <a:solidFill>
                  <a:schemeClr val="tx1"/>
                </a:solidFill>
              </a:defRPr>
            </a:lvl2pPr>
            <a:lvl3pPr>
              <a:spcBef>
                <a:spcPts val="384"/>
              </a:spcBef>
              <a:defRPr sz="2000">
                <a:solidFill>
                  <a:schemeClr val="tx1"/>
                </a:solidFill>
              </a:defRPr>
            </a:lvl3pPr>
            <a:lvl4pPr>
              <a:spcBef>
                <a:spcPts val="384"/>
              </a:spcBef>
              <a:defRPr sz="1800">
                <a:solidFill>
                  <a:schemeClr val="tx1"/>
                </a:solidFill>
              </a:defRPr>
            </a:lvl4pPr>
            <a:lvl5pPr>
              <a:spcBef>
                <a:spcPts val="384"/>
              </a:spcBef>
              <a:defRPr sz="1400">
                <a:solidFill>
                  <a:schemeClr val="tx1"/>
                </a:solidFill>
              </a:defRPr>
            </a:lvl5pPr>
          </a:lstStyle>
          <a:p>
            <a:pPr lvl="0"/>
            <a:r>
              <a:rPr lang="en-US" dirty="0"/>
              <a:t>Text</a:t>
            </a:r>
          </a:p>
        </p:txBody>
      </p:sp>
      <p:sp>
        <p:nvSpPr>
          <p:cNvPr id="17" name="Text Placeholder 4"/>
          <p:cNvSpPr>
            <a:spLocks noGrp="1"/>
          </p:cNvSpPr>
          <p:nvPr>
            <p:ph type="body" sz="quarter" idx="13" hasCustomPrompt="1"/>
          </p:nvPr>
        </p:nvSpPr>
        <p:spPr>
          <a:xfrm>
            <a:off x="3470594" y="2732202"/>
            <a:ext cx="4990782" cy="732439"/>
          </a:xfrm>
          <a:prstGeom prst="rect">
            <a:avLst/>
          </a:prstGeom>
        </p:spPr>
        <p:txBody>
          <a:bodyPr/>
          <a:lstStyle>
            <a:lvl1pPr marL="0" indent="0">
              <a:buFontTx/>
              <a:buNone/>
              <a:defRPr sz="2400">
                <a:solidFill>
                  <a:schemeClr val="tx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33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ES-2_Content 5">
    <p:spTree>
      <p:nvGrpSpPr>
        <p:cNvPr id="1" name=""/>
        <p:cNvGrpSpPr/>
        <p:nvPr/>
      </p:nvGrpSpPr>
      <p:grpSpPr>
        <a:xfrm>
          <a:off x="0" y="0"/>
          <a:ext cx="0" cy="0"/>
          <a:chOff x="0" y="0"/>
          <a:chExt cx="0" cy="0"/>
        </a:xfrm>
      </p:grpSpPr>
      <p:sp>
        <p:nvSpPr>
          <p:cNvPr id="18" name="Rectangle 17"/>
          <p:cNvSpPr/>
          <p:nvPr userDrawn="1"/>
        </p:nvSpPr>
        <p:spPr>
          <a:xfrm>
            <a:off x="0" y="3847171"/>
            <a:ext cx="9144000" cy="3010829"/>
          </a:xfrm>
          <a:prstGeom prst="rect">
            <a:avLst/>
          </a:prstGeom>
          <a:solidFill>
            <a:srgbClr val="45651D">
              <a:alpha val="25098"/>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9" name="Text Placeholder 12"/>
          <p:cNvSpPr>
            <a:spLocks noGrp="1"/>
          </p:cNvSpPr>
          <p:nvPr>
            <p:ph type="body" sz="quarter" idx="10" hasCustomPrompt="1"/>
          </p:nvPr>
        </p:nvSpPr>
        <p:spPr>
          <a:xfrm>
            <a:off x="682625" y="4943762"/>
            <a:ext cx="7679175" cy="1295361"/>
          </a:xfrm>
          <a:prstGeom prst="rect">
            <a:avLst/>
          </a:prstGeom>
        </p:spPr>
        <p:txBody>
          <a:bodyPr/>
          <a:lstStyle>
            <a:lvl1pPr marL="0" indent="0">
              <a:spcBef>
                <a:spcPts val="384"/>
              </a:spcBef>
              <a:buFontTx/>
              <a:buNone/>
              <a:defRPr sz="2400">
                <a:solidFill>
                  <a:schemeClr val="tx1"/>
                </a:solidFill>
              </a:defRPr>
            </a:lvl1pPr>
            <a:lvl2pPr>
              <a:spcBef>
                <a:spcPts val="384"/>
              </a:spcBef>
              <a:defRPr sz="2000">
                <a:solidFill>
                  <a:schemeClr val="bg1"/>
                </a:solidFill>
              </a:defRPr>
            </a:lvl2pPr>
            <a:lvl3pPr>
              <a:spcBef>
                <a:spcPts val="384"/>
              </a:spcBef>
              <a:defRPr sz="2000">
                <a:solidFill>
                  <a:schemeClr val="bg1"/>
                </a:solidFill>
              </a:defRPr>
            </a:lvl3pPr>
            <a:lvl4pPr>
              <a:spcBef>
                <a:spcPts val="384"/>
              </a:spcBef>
              <a:defRPr sz="1800">
                <a:solidFill>
                  <a:schemeClr val="bg1"/>
                </a:solidFill>
              </a:defRPr>
            </a:lvl4pPr>
            <a:lvl5pPr>
              <a:spcBef>
                <a:spcPts val="384"/>
              </a:spcBef>
              <a:defRPr sz="1400">
                <a:solidFill>
                  <a:schemeClr val="bg1"/>
                </a:solidFill>
              </a:defRPr>
            </a:lvl5pPr>
          </a:lstStyle>
          <a:p>
            <a:pPr lvl="0"/>
            <a:r>
              <a:rPr lang="en-US" dirty="0"/>
              <a:t>Click to edit master text styles</a:t>
            </a:r>
          </a:p>
        </p:txBody>
      </p:sp>
      <p:sp>
        <p:nvSpPr>
          <p:cNvPr id="5" name="Text Placeholder 4"/>
          <p:cNvSpPr>
            <a:spLocks noGrp="1"/>
          </p:cNvSpPr>
          <p:nvPr>
            <p:ph type="body" sz="quarter" idx="11" hasCustomPrompt="1"/>
          </p:nvPr>
        </p:nvSpPr>
        <p:spPr>
          <a:xfrm>
            <a:off x="694971" y="4366692"/>
            <a:ext cx="7654893" cy="732439"/>
          </a:xfrm>
          <a:prstGeom prst="rect">
            <a:avLst/>
          </a:prstGeom>
        </p:spPr>
        <p:txBody>
          <a:bodyPr/>
          <a:lstStyle>
            <a:lvl1pPr marL="0" indent="0">
              <a:buFontTx/>
              <a:buNone/>
              <a:defRPr sz="3200">
                <a:solidFill>
                  <a:schemeClr val="tx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2" name="Rectangle 11"/>
          <p:cNvSpPr/>
          <p:nvPr userDrawn="1"/>
        </p:nvSpPr>
        <p:spPr>
          <a:xfrm>
            <a:off x="0" y="0"/>
            <a:ext cx="9144000" cy="8921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02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S-2_Content 6">
    <p:spTree>
      <p:nvGrpSpPr>
        <p:cNvPr id="1" name=""/>
        <p:cNvGrpSpPr/>
        <p:nvPr/>
      </p:nvGrpSpPr>
      <p:grpSpPr>
        <a:xfrm>
          <a:off x="0" y="0"/>
          <a:ext cx="0" cy="0"/>
          <a:chOff x="0" y="0"/>
          <a:chExt cx="0" cy="0"/>
        </a:xfrm>
      </p:grpSpPr>
      <p:sp>
        <p:nvSpPr>
          <p:cNvPr id="18" name="Rectangle 17"/>
          <p:cNvSpPr/>
          <p:nvPr userDrawn="1"/>
        </p:nvSpPr>
        <p:spPr>
          <a:xfrm>
            <a:off x="0" y="5299075"/>
            <a:ext cx="9144000" cy="155892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endParaRPr lang="en-US" sz="1800" kern="1200">
              <a:solidFill>
                <a:srgbClr val="D6E2E9"/>
              </a:solidFill>
              <a:latin typeface="+mn-lt"/>
              <a:ea typeface="ＭＳ Ｐゴシック" charset="-128"/>
              <a:cs typeface="+mn-cs"/>
            </a:endParaRPr>
          </a:p>
        </p:txBody>
      </p:sp>
      <p:sp>
        <p:nvSpPr>
          <p:cNvPr id="5" name="Text Placeholder 4"/>
          <p:cNvSpPr>
            <a:spLocks noGrp="1"/>
          </p:cNvSpPr>
          <p:nvPr>
            <p:ph type="body" sz="quarter" idx="11" hasCustomPrompt="1"/>
          </p:nvPr>
        </p:nvSpPr>
        <p:spPr>
          <a:xfrm>
            <a:off x="682625" y="5593302"/>
            <a:ext cx="7667240" cy="732439"/>
          </a:xfrm>
          <a:prstGeom prst="rect">
            <a:avLst/>
          </a:prstGeom>
        </p:spPr>
        <p:txBody>
          <a:bodyPr/>
          <a:lstStyle>
            <a:lvl1pPr marL="0" indent="0">
              <a:buFontTx/>
              <a:buNone/>
              <a:defRPr sz="3200">
                <a:solidFill>
                  <a:schemeClr val="bg1"/>
                </a:solidFill>
              </a:defRPr>
            </a:lvl1pPr>
            <a:lvl2pPr marL="457200" indent="0">
              <a:buFontTx/>
              <a:buNone/>
              <a:defRPr/>
            </a:lvl2pPr>
            <a:lvl3pPr marL="914400" indent="0">
              <a:buFontTx/>
              <a:buNone/>
              <a:defRPr/>
            </a:lvl3pPr>
            <a:lvl4pPr marL="1258888" indent="0">
              <a:buFontTx/>
              <a:buNone/>
              <a:defRPr/>
            </a:lvl4pPr>
            <a:lvl5pPr marL="1485900" indent="0">
              <a:buFontTx/>
              <a:buNone/>
              <a:defRPr/>
            </a:lvl5pPr>
          </a:lstStyle>
          <a:p>
            <a:pPr lvl="0"/>
            <a:r>
              <a:rPr lang="en-US" dirty="0"/>
              <a:t>Click to edit master text styles</a:t>
            </a:r>
          </a:p>
        </p:txBody>
      </p:sp>
      <p:sp>
        <p:nvSpPr>
          <p:cNvPr id="15" name="Rectangle 14"/>
          <p:cNvSpPr/>
          <p:nvPr userDrawn="1"/>
        </p:nvSpPr>
        <p:spPr>
          <a:xfrm>
            <a:off x="0" y="0"/>
            <a:ext cx="9144000" cy="892175"/>
          </a:xfrm>
          <a:prstGeom prst="rect">
            <a:avLst/>
          </a:prstGeom>
          <a:solidFill>
            <a:srgbClr val="45651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295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S_divider3">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867" y="5477056"/>
            <a:ext cx="523511" cy="548640"/>
          </a:xfrm>
          <a:prstGeom prst="rect">
            <a:avLst/>
          </a:prstGeom>
        </p:spPr>
      </p:pic>
    </p:spTree>
    <p:extLst>
      <p:ext uri="{BB962C8B-B14F-4D97-AF65-F5344CB8AC3E}">
        <p14:creationId xmlns:p14="http://schemas.microsoft.com/office/powerpoint/2010/main" val="296548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S_divider4">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6866" y="5489619"/>
            <a:ext cx="548640" cy="548640"/>
          </a:xfrm>
          <a:prstGeom prst="rect">
            <a:avLst/>
          </a:prstGeom>
        </p:spPr>
      </p:pic>
    </p:spTree>
    <p:extLst>
      <p:ext uri="{BB962C8B-B14F-4D97-AF65-F5344CB8AC3E}">
        <p14:creationId xmlns:p14="http://schemas.microsoft.com/office/powerpoint/2010/main" val="396823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ES_divider5">
    <p:spTree>
      <p:nvGrpSpPr>
        <p:cNvPr id="1" name=""/>
        <p:cNvGrpSpPr/>
        <p:nvPr/>
      </p:nvGrpSpPr>
      <p:grpSpPr>
        <a:xfrm>
          <a:off x="0" y="0"/>
          <a:ext cx="0" cy="0"/>
          <a:chOff x="0" y="0"/>
          <a:chExt cx="0" cy="0"/>
        </a:xfrm>
      </p:grpSpPr>
      <p:sp>
        <p:nvSpPr>
          <p:cNvPr id="16" name="Rectangle 15"/>
          <p:cNvSpPr/>
          <p:nvPr userDrawn="1"/>
        </p:nvSpPr>
        <p:spPr>
          <a:xfrm>
            <a:off x="-3714" y="0"/>
            <a:ext cx="914788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1800">
                <a:solidFill>
                  <a:srgbClr val="D6E2E9"/>
                </a:solidFill>
                <a:latin typeface="+mn-lt"/>
              </a:rPr>
              <a:t> </a:t>
            </a:r>
          </a:p>
        </p:txBody>
      </p:sp>
      <p:sp>
        <p:nvSpPr>
          <p:cNvPr id="5" name="Slide Number Placeholder 4"/>
          <p:cNvSpPr>
            <a:spLocks noGrp="1"/>
          </p:cNvSpPr>
          <p:nvPr>
            <p:ph type="sldNum" sz="quarter" idx="12"/>
          </p:nvPr>
        </p:nvSpPr>
        <p:spPr/>
        <p:txBody>
          <a:bodyPr/>
          <a:lstStyle/>
          <a:p>
            <a:fld id="{2A3DC07F-82E2-425B-98FC-D96E9D7B7426}" type="slidenum">
              <a:rPr lang="en-US" smtClean="0"/>
              <a:pPr/>
              <a:t>‹#›</a:t>
            </a:fld>
            <a:endParaRPr lang="en-US"/>
          </a:p>
        </p:txBody>
      </p:sp>
      <p:sp>
        <p:nvSpPr>
          <p:cNvPr id="14" name="Isosceles Triangle 13"/>
          <p:cNvSpPr/>
          <p:nvPr userDrawn="1"/>
        </p:nvSpPr>
        <p:spPr bwMode="auto">
          <a:xfrm rot="16200000">
            <a:off x="8693150" y="4360331"/>
            <a:ext cx="495300" cy="22860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800" dirty="0">
              <a:solidFill>
                <a:srgbClr val="FFFFFF"/>
              </a:solidFill>
              <a:latin typeface="Verdana" charset="0"/>
              <a:ea typeface="ＭＳ Ｐゴシック" charset="-128"/>
            </a:endParaRPr>
          </a:p>
        </p:txBody>
      </p:sp>
      <p:sp>
        <p:nvSpPr>
          <p:cNvPr id="19" name="Rectangle 18"/>
          <p:cNvSpPr/>
          <p:nvPr userDrawn="1"/>
        </p:nvSpPr>
        <p:spPr>
          <a:xfrm>
            <a:off x="-3714" y="3792538"/>
            <a:ext cx="9147714" cy="243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128"/>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107363" y="2735793"/>
            <a:ext cx="434444" cy="434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title" hasCustomPrompt="1"/>
          </p:nvPr>
        </p:nvSpPr>
        <p:spPr>
          <a:xfrm>
            <a:off x="2442118" y="4244425"/>
            <a:ext cx="6186527" cy="617510"/>
          </a:xfrm>
        </p:spPr>
        <p:txBody>
          <a:bodyPr/>
          <a:lstStyle>
            <a:lvl1pPr algn="r" defTabSz="457200" rtl="0" eaLnBrk="1" fontAlgn="base" hangingPunct="1">
              <a:spcBef>
                <a:spcPct val="0"/>
              </a:spcBef>
              <a:spcAft>
                <a:spcPct val="0"/>
              </a:spcAft>
              <a:defRPr lang="en-US" sz="3200" kern="1200" dirty="0">
                <a:solidFill>
                  <a:schemeClr val="bg1"/>
                </a:solidFill>
                <a:latin typeface="Verdana" charset="0"/>
                <a:ea typeface="ＭＳ Ｐゴシック" charset="-128"/>
                <a:cs typeface="+mn-cs"/>
              </a:defRPr>
            </a:lvl1pPr>
          </a:lstStyle>
          <a:p>
            <a:r>
              <a:rPr lang="en-US" dirty="0"/>
              <a:t>Click to edit master title style</a:t>
            </a:r>
          </a:p>
        </p:txBody>
      </p:sp>
      <p:sp>
        <p:nvSpPr>
          <p:cNvPr id="18" name="Text Placeholder 15"/>
          <p:cNvSpPr>
            <a:spLocks noGrp="1"/>
          </p:cNvSpPr>
          <p:nvPr>
            <p:ph type="body" sz="quarter" idx="13" hasCustomPrompt="1"/>
          </p:nvPr>
        </p:nvSpPr>
        <p:spPr>
          <a:xfrm>
            <a:off x="2673867" y="4784469"/>
            <a:ext cx="5954777" cy="377825"/>
          </a:xfrm>
          <a:prstGeom prst="rect">
            <a:avLst/>
          </a:prstGeom>
        </p:spPr>
        <p:txBody>
          <a:bodyPr lIns="0"/>
          <a:lstStyle>
            <a:lvl1pPr marL="0" indent="0" algn="r" defTabSz="457200" rtl="0" eaLnBrk="1" fontAlgn="base" hangingPunct="1">
              <a:spcBef>
                <a:spcPct val="0"/>
              </a:spcBef>
              <a:spcAft>
                <a:spcPct val="0"/>
              </a:spcAft>
              <a:buFontTx/>
              <a:buNone/>
              <a:defRPr lang="en-US" sz="2400" kern="1200" dirty="0" smtClean="0">
                <a:solidFill>
                  <a:schemeClr val="bg1"/>
                </a:solidFill>
                <a:latin typeface="Verdana" charset="0"/>
                <a:ea typeface="ＭＳ Ｐゴシック" charset="-128"/>
                <a:cs typeface="+mn-cs"/>
              </a:defRPr>
            </a:lvl1pPr>
            <a:lvl2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2pPr>
            <a:lvl3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3pPr>
            <a:lvl4pPr algn="l" defTabSz="457200" rtl="0" eaLnBrk="1" fontAlgn="base" hangingPunct="1">
              <a:spcBef>
                <a:spcPct val="0"/>
              </a:spcBef>
              <a:spcAft>
                <a:spcPct val="0"/>
              </a:spcAft>
              <a:defRPr lang="en-US" sz="2000" kern="1200" dirty="0" smtClean="0">
                <a:solidFill>
                  <a:srgbClr val="FFFFFF"/>
                </a:solidFill>
                <a:latin typeface="Verdana" charset="0"/>
                <a:ea typeface="ＭＳ Ｐゴシック" charset="-128"/>
                <a:cs typeface="+mn-cs"/>
              </a:defRPr>
            </a:lvl4pPr>
            <a:lvl5pPr algn="l" defTabSz="457200" rtl="0" eaLnBrk="1" fontAlgn="base" hangingPunct="1">
              <a:spcBef>
                <a:spcPct val="0"/>
              </a:spcBef>
              <a:spcAft>
                <a:spcPct val="0"/>
              </a:spcAft>
              <a:defRPr lang="en-US" sz="2000" kern="1200" dirty="0">
                <a:solidFill>
                  <a:srgbClr val="FFFFFF"/>
                </a:solidFill>
                <a:latin typeface="Verdana" charset="0"/>
                <a:ea typeface="ＭＳ Ｐゴシック" charset="-128"/>
                <a:cs typeface="+mn-cs"/>
              </a:defRPr>
            </a:lvl5pPr>
          </a:lstStyle>
          <a:p>
            <a:pPr lvl="0"/>
            <a:r>
              <a:rPr lang="en-US" dirty="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180" y="5489619"/>
            <a:ext cx="456502" cy="548640"/>
          </a:xfrm>
          <a:prstGeom prst="rect">
            <a:avLst/>
          </a:prstGeom>
        </p:spPr>
      </p:pic>
    </p:spTree>
    <p:extLst>
      <p:ext uri="{BB962C8B-B14F-4D97-AF65-F5344CB8AC3E}">
        <p14:creationId xmlns:p14="http://schemas.microsoft.com/office/powerpoint/2010/main" val="138252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ES_Title/Content">
    <p:spTree>
      <p:nvGrpSpPr>
        <p:cNvPr id="1" name=""/>
        <p:cNvGrpSpPr/>
        <p:nvPr/>
      </p:nvGrpSpPr>
      <p:grpSpPr>
        <a:xfrm>
          <a:off x="0" y="0"/>
          <a:ext cx="0" cy="0"/>
          <a:chOff x="0" y="0"/>
          <a:chExt cx="0" cy="0"/>
        </a:xfrm>
      </p:grpSpPr>
      <p:sp>
        <p:nvSpPr>
          <p:cNvPr id="9" name="Rectangle 8"/>
          <p:cNvSpPr/>
          <p:nvPr userDrawn="1"/>
        </p:nvSpPr>
        <p:spPr>
          <a:xfrm flipV="1">
            <a:off x="0" y="915870"/>
            <a:ext cx="9144000" cy="59421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4"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8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ES_Title/Content 2">
    <p:spTree>
      <p:nvGrpSpPr>
        <p:cNvPr id="1" name=""/>
        <p:cNvGrpSpPr/>
        <p:nvPr/>
      </p:nvGrpSpPr>
      <p:grpSpPr>
        <a:xfrm>
          <a:off x="0" y="0"/>
          <a:ext cx="0" cy="0"/>
          <a:chOff x="0" y="0"/>
          <a:chExt cx="0" cy="0"/>
        </a:xfrm>
      </p:grpSpPr>
      <p:sp>
        <p:nvSpPr>
          <p:cNvPr id="16" name="Rectangle 15"/>
          <p:cNvSpPr/>
          <p:nvPr userDrawn="1"/>
        </p:nvSpPr>
        <p:spPr>
          <a:xfrm flipV="1">
            <a:off x="0" y="915871"/>
            <a:ext cx="9144000" cy="59198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Rectangle 10"/>
          <p:cNvSpPr/>
          <p:nvPr userDrawn="1"/>
        </p:nvSpPr>
        <p:spPr>
          <a:xfrm>
            <a:off x="0" y="6129868"/>
            <a:ext cx="9144000" cy="7281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rtl="0" fontAlgn="base">
              <a:spcBef>
                <a:spcPct val="0"/>
              </a:spcBef>
              <a:spcAft>
                <a:spcPct val="0"/>
              </a:spcAft>
              <a:defRPr/>
            </a:pPr>
            <a:r>
              <a:rPr lang="en-US" sz="1800" kern="1200" dirty="0">
                <a:solidFill>
                  <a:srgbClr val="D6E2E9"/>
                </a:solidFill>
                <a:latin typeface="+mn-lt"/>
                <a:ea typeface="ＭＳ Ｐゴシック" charset="-128"/>
                <a:cs typeface="+mn-cs"/>
              </a:rPr>
              <a:t> </a:t>
            </a:r>
          </a:p>
        </p:txBody>
      </p:sp>
      <p:sp>
        <p:nvSpPr>
          <p:cNvPr id="12" name="Date Placeholder 3"/>
          <p:cNvSpPr txBox="1">
            <a:spLocks/>
          </p:cNvSpPr>
          <p:nvPr userDrawn="1"/>
        </p:nvSpPr>
        <p:spPr bwMode="auto">
          <a:xfrm>
            <a:off x="685800" y="6312166"/>
            <a:ext cx="2133600" cy="363537"/>
          </a:xfrm>
          <a:prstGeom prst="rect">
            <a:avLst/>
          </a:prstGeom>
          <a:noFill/>
          <a:ln>
            <a:miter lim="800000"/>
            <a:headEnd/>
            <a:tailEnd/>
          </a:ln>
        </p:spPr>
        <p:txBody>
          <a:bodyPr vert="horz" wrap="square" lIns="0" tIns="0" rIns="0" bIns="0" numCol="1" anchor="ctr"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chemeClr val="bg1"/>
                </a:solidFill>
                <a:effectLst/>
                <a:uLnTx/>
                <a:uFillTx/>
                <a:latin typeface="Verdana" charset="0"/>
                <a:ea typeface="ＭＳ Ｐゴシック" charset="-128"/>
                <a:cs typeface="+mn-cs"/>
              </a:rPr>
              <a:t>www.nwkidney.org</a:t>
            </a:r>
          </a:p>
        </p:txBody>
      </p:sp>
      <p:sp>
        <p:nvSpPr>
          <p:cNvPr id="9" name="Text Placeholder 12"/>
          <p:cNvSpPr>
            <a:spLocks noGrp="1"/>
          </p:cNvSpPr>
          <p:nvPr>
            <p:ph type="body" sz="quarter" idx="10" hasCustomPrompt="1"/>
          </p:nvPr>
        </p:nvSpPr>
        <p:spPr>
          <a:xfrm>
            <a:off x="682625" y="1985964"/>
            <a:ext cx="7778750" cy="2831364"/>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19"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13"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45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S_Title/Content 3">
    <p:spTree>
      <p:nvGrpSpPr>
        <p:cNvPr id="1" name=""/>
        <p:cNvGrpSpPr/>
        <p:nvPr/>
      </p:nvGrpSpPr>
      <p:grpSpPr>
        <a:xfrm>
          <a:off x="0" y="0"/>
          <a:ext cx="0" cy="0"/>
          <a:chOff x="0" y="0"/>
          <a:chExt cx="0" cy="0"/>
        </a:xfrm>
      </p:grpSpPr>
      <p:sp>
        <p:nvSpPr>
          <p:cNvPr id="15" name="Rectangle 14"/>
          <p:cNvSpPr/>
          <p:nvPr userDrawn="1"/>
        </p:nvSpPr>
        <p:spPr>
          <a:xfrm flipV="1">
            <a:off x="0" y="915869"/>
            <a:ext cx="9144000" cy="59421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D6E2E9"/>
              </a:solidFill>
              <a:ea typeface="ＭＳ Ｐゴシック" charset="-128"/>
            </a:endParaRPr>
          </a:p>
        </p:txBody>
      </p:sp>
      <p:sp>
        <p:nvSpPr>
          <p:cNvPr id="11" name="Text Placeholder 12"/>
          <p:cNvSpPr>
            <a:spLocks noGrp="1"/>
          </p:cNvSpPr>
          <p:nvPr>
            <p:ph type="body" sz="quarter" idx="10" hasCustomPrompt="1"/>
          </p:nvPr>
        </p:nvSpPr>
        <p:spPr>
          <a:xfrm>
            <a:off x="682625" y="2432050"/>
            <a:ext cx="7499975" cy="2552597"/>
          </a:xfrm>
          <a:prstGeom prst="rect">
            <a:avLst/>
          </a:prstGeom>
        </p:spPr>
        <p:txBody>
          <a:bodyPr/>
          <a:lstStyle>
            <a:lvl1pPr marL="166688" indent="-166688">
              <a:spcBef>
                <a:spcPts val="384"/>
              </a:spcBef>
              <a:defRPr sz="1800">
                <a:solidFill>
                  <a:schemeClr val="bg1"/>
                </a:solidFill>
              </a:defRPr>
            </a:lvl1pPr>
            <a:lvl2pPr>
              <a:spcBef>
                <a:spcPts val="384"/>
              </a:spcBef>
              <a:defRPr sz="1800">
                <a:solidFill>
                  <a:schemeClr val="bg1"/>
                </a:solidFill>
              </a:defRPr>
            </a:lvl2pPr>
            <a:lvl3pPr>
              <a:spcBef>
                <a:spcPts val="384"/>
              </a:spcBef>
              <a:defRPr sz="1600">
                <a:solidFill>
                  <a:schemeClr val="bg1"/>
                </a:solidFill>
              </a:defRPr>
            </a:lvl3pPr>
            <a:lvl4pPr>
              <a:spcBef>
                <a:spcPts val="384"/>
              </a:spcBef>
              <a:defRPr sz="1600">
                <a:solidFill>
                  <a:schemeClr val="bg1"/>
                </a:solidFill>
              </a:defRPr>
            </a:lvl4pPr>
            <a:lvl5pPr>
              <a:spcBef>
                <a:spcPts val="384"/>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p:cNvSpPr/>
          <p:nvPr userDrawn="1"/>
        </p:nvSpPr>
        <p:spPr>
          <a:xfrm>
            <a:off x="0" y="0"/>
            <a:ext cx="9144000" cy="89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solidFill>
                  <a:srgbClr val="FFFFFF"/>
                </a:solidFill>
                <a:latin typeface="Calibri" charset="0"/>
                <a:ea typeface="ＭＳ Ｐゴシック" charset="-128"/>
              </a:rPr>
              <a:t> </a:t>
            </a:r>
          </a:p>
        </p:txBody>
      </p:sp>
      <p:sp>
        <p:nvSpPr>
          <p:cNvPr id="20" name="Title 1"/>
          <p:cNvSpPr>
            <a:spLocks noGrp="1"/>
          </p:cNvSpPr>
          <p:nvPr>
            <p:ph type="title" hasCustomPrompt="1"/>
          </p:nvPr>
        </p:nvSpPr>
        <p:spPr>
          <a:xfrm>
            <a:off x="682625" y="1238327"/>
            <a:ext cx="7496175" cy="647700"/>
          </a:xfrm>
        </p:spPr>
        <p:txBody>
          <a:bodyPr/>
          <a:lstStyle>
            <a:lvl1pPr>
              <a:defRPr kumimoji="0" lang="en-US" sz="3200" b="0" i="0" u="none" strike="noStrike" kern="1200" cap="none" spc="0" normalizeH="0" baseline="0" dirty="0">
                <a:ln>
                  <a:noFill/>
                </a:ln>
                <a:solidFill>
                  <a:schemeClr val="bg1"/>
                </a:solidFill>
                <a:effectLst/>
                <a:uLnTx/>
                <a:uFillTx/>
                <a:latin typeface="Verdana" charset="0"/>
                <a:ea typeface="ＭＳ Ｐゴシック" charset="-128"/>
                <a:cs typeface="ＭＳ Ｐゴシック" charset="-128"/>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dirty="0"/>
              <a:t>Click to edit master title style</a:t>
            </a: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433100" y="252317"/>
            <a:ext cx="440574" cy="44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9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2625" y="330393"/>
            <a:ext cx="8004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t" anchorCtr="0" compatLnSpc="1">
            <a:prstTxWarp prst="textNoShape">
              <a:avLst/>
            </a:prstTxWarp>
          </a:bodyPr>
          <a:lstStyle/>
          <a:p>
            <a:pPr lvl="0"/>
            <a:r>
              <a:rPr lang="en-US"/>
              <a:t>Click to edit Master title style</a:t>
            </a:r>
            <a:endParaRPr lang="en-US" dirty="0"/>
          </a:p>
        </p:txBody>
      </p:sp>
      <p:sp>
        <p:nvSpPr>
          <p:cNvPr id="4" name="Date Placeholder 3"/>
          <p:cNvSpPr>
            <a:spLocks noGrp="1"/>
          </p:cNvSpPr>
          <p:nvPr>
            <p:ph type="dt" sz="half" idx="2"/>
          </p:nvPr>
        </p:nvSpPr>
        <p:spPr>
          <a:xfrm>
            <a:off x="685800" y="6356350"/>
            <a:ext cx="2133600" cy="365125"/>
          </a:xfrm>
          <a:prstGeom prst="rect">
            <a:avLst/>
          </a:prstGeom>
        </p:spPr>
        <p:txBody>
          <a:bodyPr vert="horz" wrap="square" lIns="0" tIns="0" rIns="0" bIns="0" numCol="1" anchor="ctr" anchorCtr="0" compatLnSpc="1">
            <a:prstTxWarp prst="textNoShape">
              <a:avLst/>
            </a:prstTxWarp>
          </a:bodyPr>
          <a:lstStyle>
            <a:lvl1pPr>
              <a:defRPr sz="1200">
                <a:solidFill>
                  <a:schemeClr val="tx2"/>
                </a:solidFill>
                <a:latin typeface="Verdana" charset="0"/>
              </a:defRPr>
            </a:lvl1pPr>
          </a:lstStyle>
          <a:p>
            <a:r>
              <a:rPr lang="en-US"/>
              <a:t>www.nwkidney.org</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Verdana"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charset="0"/>
              </a:defRPr>
            </a:lvl1pPr>
          </a:lstStyle>
          <a:p>
            <a:fld id="{2A3DC07F-82E2-425B-98FC-D96E9D7B7426}" type="slidenum">
              <a:rPr lang="en-US"/>
              <a:pPr/>
              <a:t>‹#›</a:t>
            </a:fld>
            <a:endParaRPr lang="en-US"/>
          </a:p>
        </p:txBody>
      </p:sp>
    </p:spTree>
    <p:extLst>
      <p:ext uri="{BB962C8B-B14F-4D97-AF65-F5344CB8AC3E}">
        <p14:creationId xmlns:p14="http://schemas.microsoft.com/office/powerpoint/2010/main" val="2426639741"/>
      </p:ext>
    </p:extLst>
  </p:cSld>
  <p:clrMap bg1="lt1" tx1="dk1" bg2="lt2" tx2="dk2" accent1="accent1" accent2="accent2" accent3="accent3" accent4="accent4" accent5="accent5" accent6="accent6" hlink="hlink" folHlink="folHlink"/>
  <p:sldLayoutIdLst>
    <p:sldLayoutId id="2147483672" r:id="rId1"/>
    <p:sldLayoutId id="2147483696" r:id="rId2"/>
    <p:sldLayoutId id="2147483702" r:id="rId3"/>
    <p:sldLayoutId id="2147483703" r:id="rId4"/>
    <p:sldLayoutId id="2147483704" r:id="rId5"/>
    <p:sldLayoutId id="2147483705" r:id="rId6"/>
    <p:sldLayoutId id="2147483674" r:id="rId7"/>
    <p:sldLayoutId id="2147483675" r:id="rId8"/>
    <p:sldLayoutId id="2147483676" r:id="rId9"/>
    <p:sldLayoutId id="2147483701" r:id="rId10"/>
    <p:sldLayoutId id="2147483677" r:id="rId11"/>
    <p:sldLayoutId id="2147483678" r:id="rId12"/>
    <p:sldLayoutId id="2147483697" r:id="rId13"/>
    <p:sldLayoutId id="2147483698" r:id="rId14"/>
    <p:sldLayoutId id="2147483699" r:id="rId15"/>
    <p:sldLayoutId id="2147483700" r:id="rId16"/>
    <p:sldLayoutId id="2147483683" r:id="rId17"/>
    <p:sldLayoutId id="2147483684" r:id="rId18"/>
    <p:sldLayoutId id="2147483706" r:id="rId19"/>
    <p:sldLayoutId id="2147483707" r:id="rId20"/>
    <p:sldLayoutId id="2147483708" r:id="rId21"/>
    <p:sldLayoutId id="2147483709" r:id="rId22"/>
    <p:sldLayoutId id="2147483685" r:id="rId23"/>
    <p:sldLayoutId id="2147483686" r:id="rId24"/>
    <p:sldLayoutId id="2147483687" r:id="rId25"/>
    <p:sldLayoutId id="2147483688" r:id="rId26"/>
    <p:sldLayoutId id="2147483695" r:id="rId27"/>
    <p:sldLayoutId id="2147483689" r:id="rId28"/>
    <p:sldLayoutId id="2147483690" r:id="rId29"/>
    <p:sldLayoutId id="2147483691" r:id="rId30"/>
    <p:sldLayoutId id="2147483692" r:id="rId31"/>
    <p:sldLayoutId id="214748369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fontAlgn="base" hangingPunct="1">
        <a:spcBef>
          <a:spcPct val="0"/>
        </a:spcBef>
        <a:spcAft>
          <a:spcPct val="0"/>
        </a:spcAft>
        <a:defRPr sz="3200" kern="1200">
          <a:solidFill>
            <a:schemeClr val="tx1"/>
          </a:solidFill>
          <a:latin typeface="Verdana"/>
          <a:ea typeface="ＭＳ Ｐゴシック" charset="-128"/>
          <a:cs typeface="ＭＳ Ｐゴシック" charset="-128"/>
        </a:defRPr>
      </a:lvl1pPr>
      <a:lvl2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2pPr>
      <a:lvl3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3pPr>
      <a:lvl4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4pPr>
      <a:lvl5pPr algn="l" defTabSz="457200" rtl="0" eaLnBrk="1" fontAlgn="base" hangingPunct="1">
        <a:spcBef>
          <a:spcPct val="0"/>
        </a:spcBef>
        <a:spcAft>
          <a:spcPct val="0"/>
        </a:spcAft>
        <a:defRPr sz="3000">
          <a:solidFill>
            <a:srgbClr val="574319"/>
          </a:solidFill>
          <a:latin typeface="Verdan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lnSpc>
          <a:spcPct val="100000"/>
        </a:lnSpc>
        <a:spcBef>
          <a:spcPts val="800"/>
        </a:spcBef>
        <a:spcAft>
          <a:spcPct val="0"/>
        </a:spcAft>
        <a:buSzPct val="130000"/>
        <a:buFont typeface="Arial" pitchFamily="34" charset="0"/>
        <a:buChar char="•"/>
        <a:defRPr sz="2000" kern="1200">
          <a:solidFill>
            <a:schemeClr val="tx1"/>
          </a:solidFill>
          <a:latin typeface="Verdana"/>
          <a:ea typeface="ＭＳ Ｐゴシック" charset="-128"/>
          <a:cs typeface="ＭＳ Ｐゴシック" charset="-128"/>
        </a:defRPr>
      </a:lvl1pPr>
      <a:lvl2pPr marL="742950" indent="-285750" algn="l" defTabSz="457200" rtl="0" eaLnBrk="1" fontAlgn="base" hangingPunct="1">
        <a:lnSpc>
          <a:spcPct val="100000"/>
        </a:lnSpc>
        <a:spcBef>
          <a:spcPts val="400"/>
        </a:spcBef>
        <a:spcAft>
          <a:spcPct val="0"/>
        </a:spcAft>
        <a:buFont typeface="Verdana" pitchFamily="34" charset="0"/>
        <a:buChar char="–"/>
        <a:defRPr sz="1800" kern="1200">
          <a:solidFill>
            <a:schemeClr val="tx1"/>
          </a:solidFill>
          <a:latin typeface="Verdana"/>
          <a:ea typeface="ＭＳ Ｐゴシック" charset="-128"/>
          <a:cs typeface="+mn-cs"/>
        </a:defRPr>
      </a:lvl2pPr>
      <a:lvl3pPr marL="1200150" indent="-285750" algn="l" defTabSz="457200" rtl="0" eaLnBrk="1" fontAlgn="base" hangingPunct="1">
        <a:lnSpc>
          <a:spcPct val="100000"/>
        </a:lnSpc>
        <a:spcBef>
          <a:spcPts val="400"/>
        </a:spcBef>
        <a:spcAft>
          <a:spcPct val="0"/>
        </a:spcAft>
        <a:buSzPct val="120000"/>
        <a:buFont typeface="Lucida Grande" charset="0"/>
        <a:buChar char="–"/>
        <a:defRPr sz="1800" kern="1200">
          <a:solidFill>
            <a:schemeClr val="tx1"/>
          </a:solidFill>
          <a:latin typeface="Verdana"/>
          <a:ea typeface="ヒラギノ角ゴ Pro W3" charset="-128"/>
          <a:cs typeface="ヒラギノ角ゴ Pro W3" charset="-128"/>
        </a:defRPr>
      </a:lvl3pPr>
      <a:lvl4pPr marL="1487488" indent="-228600" algn="l" defTabSz="457200" rtl="0" eaLnBrk="1" fontAlgn="base" hangingPunct="1">
        <a:lnSpc>
          <a:spcPct val="100000"/>
        </a:lnSpc>
        <a:spcBef>
          <a:spcPts val="400"/>
        </a:spcBef>
        <a:spcAft>
          <a:spcPct val="0"/>
        </a:spcAft>
        <a:buFont typeface="Arial" charset="0"/>
        <a:buChar char="–"/>
        <a:defRPr sz="1400" kern="1200">
          <a:solidFill>
            <a:schemeClr val="tx1"/>
          </a:solidFill>
          <a:latin typeface="Verdana"/>
          <a:ea typeface="ヒラギノ角ゴ Pro W3" charset="-128"/>
          <a:cs typeface="+mn-cs"/>
        </a:defRPr>
      </a:lvl4pPr>
      <a:lvl5pPr marL="1714500" indent="-228600" algn="l" defTabSz="457200" rtl="0" eaLnBrk="1" fontAlgn="base" hangingPunct="1">
        <a:lnSpc>
          <a:spcPct val="100000"/>
        </a:lnSpc>
        <a:spcBef>
          <a:spcPts val="400"/>
        </a:spcBef>
        <a:spcAft>
          <a:spcPct val="0"/>
        </a:spcAft>
        <a:buSzPct val="130000"/>
        <a:buFont typeface="Lucida Grande" charset="0"/>
        <a:buChar char="-"/>
        <a:defRPr sz="1100" kern="1200">
          <a:solidFill>
            <a:schemeClr val="tx1"/>
          </a:solidFill>
          <a:latin typeface="Verdana"/>
          <a:ea typeface="ＭＳ Ｐゴシック" charset="-128"/>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3.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hyperlink" Target="mailto:ed.stauffer@nwkidney.org"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0D005-1AC6-47C0-AE7E-D894066C16CB}"/>
              </a:ext>
            </a:extLst>
          </p:cNvPr>
          <p:cNvSpPr>
            <a:spLocks noGrp="1"/>
          </p:cNvSpPr>
          <p:nvPr>
            <p:ph type="title"/>
          </p:nvPr>
        </p:nvSpPr>
        <p:spPr>
          <a:xfrm>
            <a:off x="682625" y="1211166"/>
            <a:ext cx="7496175" cy="5515559"/>
          </a:xfrm>
        </p:spPr>
        <p:txBody>
          <a:bodyPr/>
          <a:lstStyle/>
          <a:p>
            <a:r>
              <a:rPr lang="en-US" b="1" dirty="0"/>
              <a:t>        Access Care Pathway</a:t>
            </a:r>
            <a:br>
              <a:rPr lang="en-US" b="1" dirty="0"/>
            </a:br>
            <a:br>
              <a:rPr lang="en-US" b="1" dirty="0"/>
            </a:br>
            <a:r>
              <a:rPr lang="en-US" sz="1800" b="1" dirty="0"/>
              <a:t>Presentation objectives:</a:t>
            </a:r>
            <a:br>
              <a:rPr lang="en-US" sz="1800" b="1" dirty="0"/>
            </a:br>
            <a:r>
              <a:rPr lang="en-US" sz="1600" dirty="0"/>
              <a:t>At the end of this presentation participants will:</a:t>
            </a:r>
            <a:br>
              <a:rPr lang="en-US" sz="1600" dirty="0"/>
            </a:br>
            <a:br>
              <a:rPr lang="en-US" sz="1600" dirty="0"/>
            </a:br>
            <a:r>
              <a:rPr lang="en-US" sz="1600" dirty="0"/>
              <a:t>Be able to use the Access Care Pathway to track and document the creation of a permanent access and removal of a central venous catheter.</a:t>
            </a:r>
            <a:br>
              <a:rPr lang="en-US" sz="1600" dirty="0"/>
            </a:br>
            <a:br>
              <a:rPr lang="en-US" sz="1600" dirty="0"/>
            </a:br>
            <a:r>
              <a:rPr lang="en-US" sz="1600" dirty="0"/>
              <a:t>Be able to add and edit accesses in Patient&gt;Dialysis Accesses</a:t>
            </a:r>
            <a:br>
              <a:rPr lang="en-US" sz="1600" dirty="0"/>
            </a:br>
            <a:br>
              <a:rPr lang="en-US" sz="1600" dirty="0"/>
            </a:br>
            <a:r>
              <a:rPr lang="en-US" sz="1600" dirty="0"/>
              <a:t>Be able to document physical exams, complications and status changes of accesses in Dialysis Accesses.</a:t>
            </a:r>
            <a:br>
              <a:rPr lang="en-US" sz="1600" dirty="0"/>
            </a:br>
            <a:br>
              <a:rPr lang="en-US" sz="1600" dirty="0"/>
            </a:br>
            <a:r>
              <a:rPr lang="en-US" sz="1600" dirty="0"/>
              <a:t>Be able to use Treatment Alerts to communicate access-related notes to clinical staff.</a:t>
            </a:r>
            <a:br>
              <a:rPr lang="en-US" sz="1600" dirty="0"/>
            </a:br>
            <a:br>
              <a:rPr lang="en-US" sz="1600" dirty="0"/>
            </a:br>
            <a:r>
              <a:rPr lang="en-US" sz="1600" dirty="0"/>
              <a:t>Be able to accurately document access-related assessments and notes in Real-Time Charting.</a:t>
            </a:r>
            <a:br>
              <a:rPr lang="en-US" sz="1600" dirty="0"/>
            </a:br>
            <a:br>
              <a:rPr lang="en-US" sz="1600" dirty="0"/>
            </a:br>
            <a:br>
              <a:rPr lang="en-US" sz="1600" dirty="0"/>
            </a:br>
            <a:br>
              <a:rPr lang="en-US" sz="1600" dirty="0"/>
            </a:br>
            <a:br>
              <a:rPr lang="en-US" sz="1600" dirty="0"/>
            </a:br>
            <a:br>
              <a:rPr lang="en-US" sz="1600" dirty="0"/>
            </a:br>
            <a:br>
              <a:rPr lang="en-US" sz="1600" dirty="0"/>
            </a:br>
            <a:endParaRPr lang="en-US" b="1" dirty="0"/>
          </a:p>
        </p:txBody>
      </p:sp>
    </p:spTree>
    <p:extLst>
      <p:ext uri="{BB962C8B-B14F-4D97-AF65-F5344CB8AC3E}">
        <p14:creationId xmlns:p14="http://schemas.microsoft.com/office/powerpoint/2010/main" val="198424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A977-0BA0-4DA3-866F-C51B0D597EF7}"/>
              </a:ext>
            </a:extLst>
          </p:cNvPr>
          <p:cNvSpPr>
            <a:spLocks noGrp="1"/>
          </p:cNvSpPr>
          <p:nvPr>
            <p:ph type="title"/>
          </p:nvPr>
        </p:nvSpPr>
        <p:spPr>
          <a:xfrm>
            <a:off x="304800" y="1238326"/>
            <a:ext cx="8337549" cy="4514773"/>
          </a:xfrm>
        </p:spPr>
        <p:txBody>
          <a:bodyPr/>
          <a:lstStyle/>
          <a:p>
            <a:r>
              <a:rPr lang="en-US" sz="1600" dirty="0"/>
              <a:t>Once the patient or surgeon’s office informs you the vein mapping has been completed, edit the Test/Procedure and click Submit.</a:t>
            </a:r>
            <a:br>
              <a:rPr lang="en-US" sz="1800" dirty="0"/>
            </a:br>
            <a:br>
              <a:rPr lang="en-US" sz="1800" dirty="0"/>
            </a:br>
            <a:br>
              <a:rPr lang="en-US" sz="1800" dirty="0"/>
            </a:br>
            <a:br>
              <a:rPr lang="en-US" sz="1800" dirty="0"/>
            </a:br>
            <a:endParaRPr lang="en-US" sz="1800" dirty="0"/>
          </a:p>
        </p:txBody>
      </p:sp>
      <p:pic>
        <p:nvPicPr>
          <p:cNvPr id="4" name="Picture 3">
            <a:extLst>
              <a:ext uri="{FF2B5EF4-FFF2-40B4-BE49-F238E27FC236}">
                <a16:creationId xmlns:a16="http://schemas.microsoft.com/office/drawing/2014/main" id="{A37FD212-0DDA-46C1-9AE9-F0C034089454}"/>
              </a:ext>
            </a:extLst>
          </p:cNvPr>
          <p:cNvPicPr>
            <a:picLocks noChangeAspect="1"/>
          </p:cNvPicPr>
          <p:nvPr/>
        </p:nvPicPr>
        <p:blipFill>
          <a:blip r:embed="rId2"/>
          <a:stretch>
            <a:fillRect/>
          </a:stretch>
        </p:blipFill>
        <p:spPr>
          <a:xfrm>
            <a:off x="368300" y="2057399"/>
            <a:ext cx="8185150" cy="3405565"/>
          </a:xfrm>
          <a:prstGeom prst="rect">
            <a:avLst/>
          </a:prstGeom>
        </p:spPr>
      </p:pic>
    </p:spTree>
    <p:extLst>
      <p:ext uri="{BB962C8B-B14F-4D97-AF65-F5344CB8AC3E}">
        <p14:creationId xmlns:p14="http://schemas.microsoft.com/office/powerpoint/2010/main" val="412196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7C47-76D9-42AB-9655-D7E606AB09B4}"/>
              </a:ext>
            </a:extLst>
          </p:cNvPr>
          <p:cNvSpPr>
            <a:spLocks noGrp="1"/>
          </p:cNvSpPr>
          <p:nvPr>
            <p:ph type="title"/>
          </p:nvPr>
        </p:nvSpPr>
        <p:spPr>
          <a:xfrm>
            <a:off x="682625" y="1092200"/>
            <a:ext cx="7921625" cy="4629149"/>
          </a:xfrm>
        </p:spPr>
        <p:txBody>
          <a:bodyPr/>
          <a:lstStyle/>
          <a:p>
            <a:r>
              <a:rPr lang="en-US" sz="1600" dirty="0"/>
              <a:t>Change the Task to “Completed” in the pathway to generate the next Task to be done.</a:t>
            </a:r>
          </a:p>
        </p:txBody>
      </p:sp>
      <p:pic>
        <p:nvPicPr>
          <p:cNvPr id="1026" name="Picture 2" descr="C:\Users\es8554\AppData\Local\Temp\SNAGHTML3344d0a3.PNG">
            <a:extLst>
              <a:ext uri="{FF2B5EF4-FFF2-40B4-BE49-F238E27FC236}">
                <a16:creationId xmlns:a16="http://schemas.microsoft.com/office/drawing/2014/main" id="{088DF0F6-854A-4520-AD3E-3DD8C1796E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2038350"/>
            <a:ext cx="7639050" cy="317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6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19EA6-B047-438A-954F-FF34EB4B91D3}"/>
              </a:ext>
            </a:extLst>
          </p:cNvPr>
          <p:cNvPicPr>
            <a:picLocks noChangeAspect="1"/>
          </p:cNvPicPr>
          <p:nvPr/>
        </p:nvPicPr>
        <p:blipFill>
          <a:blip r:embed="rId2"/>
          <a:stretch>
            <a:fillRect/>
          </a:stretch>
        </p:blipFill>
        <p:spPr>
          <a:xfrm>
            <a:off x="679450" y="2338618"/>
            <a:ext cx="7905750" cy="390064"/>
          </a:xfrm>
          <a:prstGeom prst="rect">
            <a:avLst/>
          </a:prstGeom>
        </p:spPr>
      </p:pic>
      <p:sp>
        <p:nvSpPr>
          <p:cNvPr id="2" name="Title 1">
            <a:extLst>
              <a:ext uri="{FF2B5EF4-FFF2-40B4-BE49-F238E27FC236}">
                <a16:creationId xmlns:a16="http://schemas.microsoft.com/office/drawing/2014/main" id="{9FA9E641-F231-49F8-BBB5-7D947090E27E}"/>
              </a:ext>
            </a:extLst>
          </p:cNvPr>
          <p:cNvSpPr>
            <a:spLocks noGrp="1"/>
          </p:cNvSpPr>
          <p:nvPr>
            <p:ph type="title"/>
          </p:nvPr>
        </p:nvSpPr>
        <p:spPr>
          <a:xfrm>
            <a:off x="222250" y="1238326"/>
            <a:ext cx="8686800" cy="4546523"/>
          </a:xfrm>
        </p:spPr>
        <p:txBody>
          <a:bodyPr/>
          <a:lstStyle/>
          <a:p>
            <a:r>
              <a:rPr lang="en-US" sz="1800" dirty="0"/>
              <a:t>-</a:t>
            </a:r>
          </a:p>
        </p:txBody>
      </p:sp>
      <p:pic>
        <p:nvPicPr>
          <p:cNvPr id="2050" name="Picture 2" descr="C:\Users\es8554\AppData\Local\Temp\SNAGHTML334ddc20.PNG">
            <a:extLst>
              <a:ext uri="{FF2B5EF4-FFF2-40B4-BE49-F238E27FC236}">
                <a16:creationId xmlns:a16="http://schemas.microsoft.com/office/drawing/2014/main" id="{967C1CE4-EC28-4AA2-BD6F-C80F737C3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2738474"/>
            <a:ext cx="8121650" cy="154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152A0-0F01-4F54-AF03-EE4E35B5E490}"/>
              </a:ext>
            </a:extLst>
          </p:cNvPr>
          <p:cNvSpPr>
            <a:spLocks noGrp="1"/>
          </p:cNvSpPr>
          <p:nvPr>
            <p:ph type="title"/>
          </p:nvPr>
        </p:nvSpPr>
        <p:spPr>
          <a:xfrm>
            <a:off x="279401" y="1238326"/>
            <a:ext cx="8578850" cy="5486324"/>
          </a:xfrm>
        </p:spPr>
        <p:txBody>
          <a:bodyPr/>
          <a:lstStyle/>
          <a:p>
            <a:r>
              <a:rPr lang="en-US" sz="1600" dirty="0"/>
              <a:t>The next Task is to schedule and follow-up on the Permanent VA Procedure.  As before, we click on the hyperlink to Test &amp; Procedures and Add New, Permanent VA Procedure and enter the date the surgery is scheduled in the Order Date field.  Once the procedure is completed, go back and edit the Test with dates and Comments and then click Submit.</a:t>
            </a:r>
            <a:br>
              <a:rPr lang="en-US" sz="1800" dirty="0"/>
            </a:br>
            <a:br>
              <a:rPr lang="en-US" sz="1800" dirty="0"/>
            </a:br>
            <a:br>
              <a:rPr lang="en-US" sz="1800" dirty="0"/>
            </a:br>
            <a:endParaRPr lang="en-US" sz="1800" dirty="0"/>
          </a:p>
        </p:txBody>
      </p:sp>
      <p:pic>
        <p:nvPicPr>
          <p:cNvPr id="4" name="Picture 3">
            <a:extLst>
              <a:ext uri="{FF2B5EF4-FFF2-40B4-BE49-F238E27FC236}">
                <a16:creationId xmlns:a16="http://schemas.microsoft.com/office/drawing/2014/main" id="{8D400B61-418A-4FA9-8C57-1EC337CC1FBA}"/>
              </a:ext>
            </a:extLst>
          </p:cNvPr>
          <p:cNvPicPr>
            <a:picLocks noChangeAspect="1"/>
          </p:cNvPicPr>
          <p:nvPr/>
        </p:nvPicPr>
        <p:blipFill>
          <a:blip r:embed="rId2"/>
          <a:stretch>
            <a:fillRect/>
          </a:stretch>
        </p:blipFill>
        <p:spPr>
          <a:xfrm>
            <a:off x="441325" y="3139185"/>
            <a:ext cx="8020050" cy="3272030"/>
          </a:xfrm>
          <a:prstGeom prst="rect">
            <a:avLst/>
          </a:prstGeom>
        </p:spPr>
      </p:pic>
    </p:spTree>
    <p:extLst>
      <p:ext uri="{BB962C8B-B14F-4D97-AF65-F5344CB8AC3E}">
        <p14:creationId xmlns:p14="http://schemas.microsoft.com/office/powerpoint/2010/main" val="357447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2C70-3852-48B7-99F2-C6C2840407E8}"/>
              </a:ext>
            </a:extLst>
          </p:cNvPr>
          <p:cNvSpPr>
            <a:spLocks noGrp="1"/>
          </p:cNvSpPr>
          <p:nvPr>
            <p:ph type="title"/>
          </p:nvPr>
        </p:nvSpPr>
        <p:spPr>
          <a:xfrm>
            <a:off x="682625" y="1238326"/>
            <a:ext cx="7496175" cy="3606723"/>
          </a:xfrm>
        </p:spPr>
        <p:txBody>
          <a:bodyPr/>
          <a:lstStyle/>
          <a:p>
            <a:r>
              <a:rPr lang="en-US" sz="1600" dirty="0"/>
              <a:t>As before, we need to mark the Task completed.  Open the task and check the “Completed” box.</a:t>
            </a:r>
            <a:br>
              <a:rPr lang="en-US" sz="1800" dirty="0"/>
            </a:br>
            <a:br>
              <a:rPr lang="en-US" sz="1800" dirty="0"/>
            </a:br>
            <a:endParaRPr lang="en-US" sz="1800" dirty="0"/>
          </a:p>
        </p:txBody>
      </p:sp>
      <p:pic>
        <p:nvPicPr>
          <p:cNvPr id="4" name="Picture 3">
            <a:extLst>
              <a:ext uri="{FF2B5EF4-FFF2-40B4-BE49-F238E27FC236}">
                <a16:creationId xmlns:a16="http://schemas.microsoft.com/office/drawing/2014/main" id="{EEBB4FA0-F945-4002-BE0F-156891538920}"/>
              </a:ext>
            </a:extLst>
          </p:cNvPr>
          <p:cNvPicPr>
            <a:picLocks noChangeAspect="1"/>
          </p:cNvPicPr>
          <p:nvPr/>
        </p:nvPicPr>
        <p:blipFill>
          <a:blip r:embed="rId2"/>
          <a:stretch>
            <a:fillRect/>
          </a:stretch>
        </p:blipFill>
        <p:spPr>
          <a:xfrm>
            <a:off x="652952" y="2190750"/>
            <a:ext cx="7838095" cy="3314440"/>
          </a:xfrm>
          <a:prstGeom prst="rect">
            <a:avLst/>
          </a:prstGeom>
        </p:spPr>
      </p:pic>
    </p:spTree>
    <p:extLst>
      <p:ext uri="{BB962C8B-B14F-4D97-AF65-F5344CB8AC3E}">
        <p14:creationId xmlns:p14="http://schemas.microsoft.com/office/powerpoint/2010/main" val="36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AAF7-4F40-45CA-8413-50F1790BBEB6}"/>
              </a:ext>
            </a:extLst>
          </p:cNvPr>
          <p:cNvSpPr>
            <a:spLocks noGrp="1"/>
          </p:cNvSpPr>
          <p:nvPr>
            <p:ph type="title"/>
          </p:nvPr>
        </p:nvSpPr>
        <p:spPr>
          <a:xfrm>
            <a:off x="298451" y="1238326"/>
            <a:ext cx="8604250" cy="4248073"/>
          </a:xfrm>
        </p:spPr>
        <p:txBody>
          <a:bodyPr/>
          <a:lstStyle/>
          <a:p>
            <a:r>
              <a:rPr lang="en-US" sz="1600" dirty="0"/>
              <a:t>The next Task is to Enter the new dialysis access.  Click on the hyperlink shortcut to Patient&gt;Dialysis Accesses. </a:t>
            </a:r>
            <a:br>
              <a:rPr lang="en-US" sz="1800" dirty="0"/>
            </a:br>
            <a:br>
              <a:rPr lang="en-US" sz="1800" dirty="0"/>
            </a:br>
            <a:br>
              <a:rPr lang="en-US" sz="1800" dirty="0"/>
            </a:br>
            <a:br>
              <a:rPr lang="en-US" sz="1800" dirty="0"/>
            </a:br>
            <a:br>
              <a:rPr lang="en-US" sz="1800" dirty="0"/>
            </a:br>
            <a:br>
              <a:rPr lang="en-US" sz="1800" dirty="0"/>
            </a:br>
            <a:r>
              <a:rPr lang="en-US" sz="1800" dirty="0"/>
              <a:t>This will bring you to a list of the patient’s current accesses.  Click on Add New at the bottom of the list.</a:t>
            </a:r>
            <a:br>
              <a:rPr lang="en-US" sz="1800" dirty="0"/>
            </a:br>
            <a:br>
              <a:rPr lang="en-US" sz="1800" dirty="0"/>
            </a:br>
            <a:endParaRPr lang="en-US" sz="1800" dirty="0"/>
          </a:p>
        </p:txBody>
      </p:sp>
      <p:pic>
        <p:nvPicPr>
          <p:cNvPr id="5" name="Picture 4">
            <a:extLst>
              <a:ext uri="{FF2B5EF4-FFF2-40B4-BE49-F238E27FC236}">
                <a16:creationId xmlns:a16="http://schemas.microsoft.com/office/drawing/2014/main" id="{24943A7F-3B3F-4DB4-B9B5-3E18CE1CE08B}"/>
              </a:ext>
            </a:extLst>
          </p:cNvPr>
          <p:cNvPicPr>
            <a:picLocks noChangeAspect="1"/>
          </p:cNvPicPr>
          <p:nvPr/>
        </p:nvPicPr>
        <p:blipFill>
          <a:blip r:embed="rId2"/>
          <a:stretch>
            <a:fillRect/>
          </a:stretch>
        </p:blipFill>
        <p:spPr>
          <a:xfrm>
            <a:off x="361950" y="2565215"/>
            <a:ext cx="8045450" cy="495670"/>
          </a:xfrm>
          <a:prstGeom prst="rect">
            <a:avLst/>
          </a:prstGeom>
        </p:spPr>
      </p:pic>
      <p:pic>
        <p:nvPicPr>
          <p:cNvPr id="6" name="Picture 5">
            <a:extLst>
              <a:ext uri="{FF2B5EF4-FFF2-40B4-BE49-F238E27FC236}">
                <a16:creationId xmlns:a16="http://schemas.microsoft.com/office/drawing/2014/main" id="{86BE51F5-D2E9-45AB-BCAE-782EE3525771}"/>
              </a:ext>
            </a:extLst>
          </p:cNvPr>
          <p:cNvPicPr>
            <a:picLocks noChangeAspect="1"/>
          </p:cNvPicPr>
          <p:nvPr/>
        </p:nvPicPr>
        <p:blipFill>
          <a:blip r:embed="rId3"/>
          <a:stretch>
            <a:fillRect/>
          </a:stretch>
        </p:blipFill>
        <p:spPr>
          <a:xfrm>
            <a:off x="184150" y="4095597"/>
            <a:ext cx="8604250" cy="1092506"/>
          </a:xfrm>
          <a:prstGeom prst="rect">
            <a:avLst/>
          </a:prstGeom>
        </p:spPr>
      </p:pic>
    </p:spTree>
    <p:extLst>
      <p:ext uri="{BB962C8B-B14F-4D97-AF65-F5344CB8AC3E}">
        <p14:creationId xmlns:p14="http://schemas.microsoft.com/office/powerpoint/2010/main" val="35314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176B-7F96-4106-8ABA-1E7974AAA88E}"/>
              </a:ext>
            </a:extLst>
          </p:cNvPr>
          <p:cNvSpPr>
            <a:spLocks noGrp="1"/>
          </p:cNvSpPr>
          <p:nvPr>
            <p:ph type="title"/>
          </p:nvPr>
        </p:nvSpPr>
        <p:spPr>
          <a:xfrm>
            <a:off x="682625" y="1238326"/>
            <a:ext cx="7496175" cy="5619674"/>
          </a:xfrm>
        </p:spPr>
        <p:txBody>
          <a:bodyPr/>
          <a:lstStyle/>
          <a:p>
            <a:r>
              <a:rPr lang="en-US" sz="1600" dirty="0"/>
              <a:t>Document the details of the new access.  New accesses are Maturing/Inactive.  </a:t>
            </a:r>
            <a:r>
              <a:rPr lang="en-US" sz="1600" b="1" dirty="0"/>
              <a:t>Active</a:t>
            </a:r>
            <a:r>
              <a:rPr lang="en-US" sz="1600" dirty="0"/>
              <a:t> means you are allowed to start cannulation with at least one needle.  </a:t>
            </a:r>
            <a:r>
              <a:rPr lang="en-US" sz="1600" b="1" dirty="0"/>
              <a:t>Available</a:t>
            </a:r>
            <a:r>
              <a:rPr lang="en-US" sz="1600" dirty="0"/>
              <a:t> means the access has been cannulated successfully with two needles at one time.</a:t>
            </a:r>
            <a:br>
              <a:rPr lang="en-US" sz="1800" dirty="0"/>
            </a:br>
            <a:br>
              <a:rPr lang="en-US" sz="1800" dirty="0"/>
            </a:br>
            <a:endParaRPr lang="en-US" sz="1800" dirty="0"/>
          </a:p>
        </p:txBody>
      </p:sp>
      <p:pic>
        <p:nvPicPr>
          <p:cNvPr id="3" name="Picture 2">
            <a:extLst>
              <a:ext uri="{FF2B5EF4-FFF2-40B4-BE49-F238E27FC236}">
                <a16:creationId xmlns:a16="http://schemas.microsoft.com/office/drawing/2014/main" id="{A73C401D-FDA2-468E-AA9F-B56E5B538EFB}"/>
              </a:ext>
            </a:extLst>
          </p:cNvPr>
          <p:cNvPicPr>
            <a:picLocks noChangeAspect="1"/>
          </p:cNvPicPr>
          <p:nvPr/>
        </p:nvPicPr>
        <p:blipFill>
          <a:blip r:embed="rId2"/>
          <a:stretch>
            <a:fillRect/>
          </a:stretch>
        </p:blipFill>
        <p:spPr>
          <a:xfrm>
            <a:off x="2178000" y="2516862"/>
            <a:ext cx="4788000" cy="4341137"/>
          </a:xfrm>
          <a:prstGeom prst="rect">
            <a:avLst/>
          </a:prstGeom>
        </p:spPr>
      </p:pic>
    </p:spTree>
    <p:extLst>
      <p:ext uri="{BB962C8B-B14F-4D97-AF65-F5344CB8AC3E}">
        <p14:creationId xmlns:p14="http://schemas.microsoft.com/office/powerpoint/2010/main" val="14123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B17-586D-4A3C-818E-5DFBE4886F6F}"/>
              </a:ext>
            </a:extLst>
          </p:cNvPr>
          <p:cNvSpPr>
            <a:spLocks noGrp="1"/>
          </p:cNvSpPr>
          <p:nvPr>
            <p:ph type="title"/>
          </p:nvPr>
        </p:nvSpPr>
        <p:spPr>
          <a:xfrm>
            <a:off x="298765" y="1238326"/>
            <a:ext cx="8546472" cy="5619674"/>
          </a:xfrm>
        </p:spPr>
        <p:txBody>
          <a:bodyPr/>
          <a:lstStyle/>
          <a:p>
            <a:r>
              <a:rPr lang="en-US" sz="1600" dirty="0"/>
              <a:t>Once the access is added in Dialysis Accesses, complete documentation on the Task in the pathway and mark the Task completed.  Note:  The next task will not be generated until the access is documented in Dialysis Accesses.  (This is how the pathway “knows” whether an AVF or AVG has been created).</a:t>
            </a:r>
            <a:br>
              <a:rPr lang="en-US" sz="1600" dirty="0"/>
            </a:br>
            <a:br>
              <a:rPr lang="en-US" sz="1600" dirty="0"/>
            </a:br>
            <a:endParaRPr lang="en-US" sz="1600" dirty="0"/>
          </a:p>
        </p:txBody>
      </p:sp>
      <p:pic>
        <p:nvPicPr>
          <p:cNvPr id="5" name="Picture 4">
            <a:extLst>
              <a:ext uri="{FF2B5EF4-FFF2-40B4-BE49-F238E27FC236}">
                <a16:creationId xmlns:a16="http://schemas.microsoft.com/office/drawing/2014/main" id="{AB11931F-81E1-43DE-90E5-6020E36F988D}"/>
              </a:ext>
            </a:extLst>
          </p:cNvPr>
          <p:cNvPicPr>
            <a:picLocks noChangeAspect="1"/>
          </p:cNvPicPr>
          <p:nvPr/>
        </p:nvPicPr>
        <p:blipFill>
          <a:blip r:embed="rId2"/>
          <a:stretch>
            <a:fillRect/>
          </a:stretch>
        </p:blipFill>
        <p:spPr>
          <a:xfrm>
            <a:off x="618619" y="2390114"/>
            <a:ext cx="7761905" cy="4184325"/>
          </a:xfrm>
          <a:prstGeom prst="rect">
            <a:avLst/>
          </a:prstGeom>
        </p:spPr>
      </p:pic>
    </p:spTree>
    <p:extLst>
      <p:ext uri="{BB962C8B-B14F-4D97-AF65-F5344CB8AC3E}">
        <p14:creationId xmlns:p14="http://schemas.microsoft.com/office/powerpoint/2010/main" val="24507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5497-F456-4FAD-AE15-07C4BC007AC3}"/>
              </a:ext>
            </a:extLst>
          </p:cNvPr>
          <p:cNvSpPr>
            <a:spLocks noGrp="1"/>
          </p:cNvSpPr>
          <p:nvPr>
            <p:ph type="title"/>
          </p:nvPr>
        </p:nvSpPr>
        <p:spPr>
          <a:xfrm>
            <a:off x="682625" y="1238326"/>
            <a:ext cx="7496175" cy="5397863"/>
          </a:xfrm>
        </p:spPr>
        <p:txBody>
          <a:bodyPr/>
          <a:lstStyle/>
          <a:p>
            <a:r>
              <a:rPr lang="en-US" sz="1600" dirty="0"/>
              <a:t>An inactive access will not appear in the access dropdown lists in RTC. </a:t>
            </a:r>
            <a:br>
              <a:rPr lang="en-US" sz="1600" dirty="0"/>
            </a:br>
            <a:br>
              <a:rPr lang="en-US" sz="1600" dirty="0"/>
            </a:br>
            <a:r>
              <a:rPr lang="en-US" sz="1600" dirty="0"/>
              <a:t>Create a Treatment Alert to notify all Techs and Nurses to avoid the access arm for BP cuffs and to remind the nurse to complete a q treatment access assessment.  Go to Treatments&gt;Treatment Alert&gt;Add New.  This is the best way to communicate with any staff working with a patient on a given day because the Treatment Alert must be acknowledged by both the Tech and the RN in RTC&gt;</a:t>
            </a:r>
            <a:r>
              <a:rPr lang="en-US" sz="1600" dirty="0" err="1"/>
              <a:t>PreTreatment</a:t>
            </a:r>
            <a:r>
              <a:rPr lang="en-US" sz="1600" dirty="0"/>
              <a:t>. </a:t>
            </a:r>
            <a:br>
              <a:rPr lang="en-US" sz="1600" dirty="0"/>
            </a:br>
            <a:br>
              <a:rPr lang="en-US" sz="1600" dirty="0"/>
            </a:b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C76DC050-193F-4084-AC62-4FA07C3B202D}"/>
              </a:ext>
            </a:extLst>
          </p:cNvPr>
          <p:cNvPicPr>
            <a:picLocks noChangeAspect="1"/>
          </p:cNvPicPr>
          <p:nvPr/>
        </p:nvPicPr>
        <p:blipFill>
          <a:blip r:embed="rId2"/>
          <a:stretch>
            <a:fillRect/>
          </a:stretch>
        </p:blipFill>
        <p:spPr>
          <a:xfrm>
            <a:off x="859283" y="3625056"/>
            <a:ext cx="7142857" cy="2142857"/>
          </a:xfrm>
          <a:prstGeom prst="rect">
            <a:avLst/>
          </a:prstGeom>
        </p:spPr>
      </p:pic>
    </p:spTree>
    <p:extLst>
      <p:ext uri="{BB962C8B-B14F-4D97-AF65-F5344CB8AC3E}">
        <p14:creationId xmlns:p14="http://schemas.microsoft.com/office/powerpoint/2010/main" val="378397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93269-BFBE-45AF-BA77-F70CE6581235}"/>
              </a:ext>
            </a:extLst>
          </p:cNvPr>
          <p:cNvSpPr>
            <a:spLocks noGrp="1"/>
          </p:cNvSpPr>
          <p:nvPr>
            <p:ph type="title"/>
          </p:nvPr>
        </p:nvSpPr>
        <p:spPr>
          <a:xfrm>
            <a:off x="262550" y="1238326"/>
            <a:ext cx="8709433" cy="4592105"/>
          </a:xfrm>
        </p:spPr>
        <p:txBody>
          <a:bodyPr/>
          <a:lstStyle/>
          <a:p>
            <a:r>
              <a:rPr lang="en-US" sz="1600" dirty="0"/>
              <a:t>The nurse will document the q treatment access assessments in Patient&gt;Dialysis Accesses because access documentation in RTC does not automatically flow to Dialysis Accesses and we need to be able to easily see all assessment/event information in one area.</a:t>
            </a:r>
            <a:br>
              <a:rPr lang="en-US" sz="1600" dirty="0"/>
            </a:br>
            <a:br>
              <a:rPr lang="en-US" sz="1600" dirty="0"/>
            </a:br>
            <a:r>
              <a:rPr lang="en-US" sz="1600" dirty="0"/>
              <a:t>To document an access assessment, go to Patient&gt;Dialysis Accesses&gt;Click on the access that is being examined.</a:t>
            </a: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297D1BB5-2033-4DDF-B20F-C17CB69A451F}"/>
              </a:ext>
            </a:extLst>
          </p:cNvPr>
          <p:cNvPicPr>
            <a:picLocks noChangeAspect="1"/>
          </p:cNvPicPr>
          <p:nvPr/>
        </p:nvPicPr>
        <p:blipFill>
          <a:blip r:embed="rId2"/>
          <a:stretch>
            <a:fillRect/>
          </a:stretch>
        </p:blipFill>
        <p:spPr>
          <a:xfrm>
            <a:off x="262550" y="3189727"/>
            <a:ext cx="8447619" cy="1257143"/>
          </a:xfrm>
          <a:prstGeom prst="rect">
            <a:avLst/>
          </a:prstGeom>
        </p:spPr>
      </p:pic>
    </p:spTree>
    <p:extLst>
      <p:ext uri="{BB962C8B-B14F-4D97-AF65-F5344CB8AC3E}">
        <p14:creationId xmlns:p14="http://schemas.microsoft.com/office/powerpoint/2010/main" val="120394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Access Care Pathway</a:t>
            </a:r>
          </a:p>
        </p:txBody>
      </p:sp>
      <p:sp>
        <p:nvSpPr>
          <p:cNvPr id="8" name="Text Placeholder 7"/>
          <p:cNvSpPr>
            <a:spLocks noGrp="1"/>
          </p:cNvSpPr>
          <p:nvPr>
            <p:ph type="body" sz="quarter" idx="10"/>
          </p:nvPr>
        </p:nvSpPr>
        <p:spPr>
          <a:xfrm>
            <a:off x="335560" y="2457974"/>
            <a:ext cx="8523213" cy="4026716"/>
          </a:xfrm>
        </p:spPr>
        <p:txBody>
          <a:bodyPr/>
          <a:lstStyle/>
          <a:p>
            <a:pPr marL="0" lvl="0" indent="0">
              <a:buNone/>
            </a:pPr>
            <a:r>
              <a:rPr lang="en-US" sz="1600" dirty="0"/>
              <a:t>The Access Care Pathway was designed to provide nurses and managers a way to track the progress of placing a permanent access and removing central venous catheters (CVCs).</a:t>
            </a:r>
          </a:p>
          <a:p>
            <a:pPr marL="0" lvl="0" indent="0">
              <a:buNone/>
            </a:pPr>
            <a:endParaRPr lang="en-US" sz="1600" dirty="0"/>
          </a:p>
          <a:p>
            <a:pPr marL="0" lvl="0" indent="0">
              <a:buNone/>
            </a:pPr>
            <a:r>
              <a:rPr lang="en-US" sz="1600" dirty="0"/>
              <a:t>Any patient with a CVC that is not designated as “Chronic” (CVC only), will appear on the pathway until the CVC has been removed.</a:t>
            </a:r>
          </a:p>
          <a:p>
            <a:pPr marL="0" lvl="0" indent="0">
              <a:buNone/>
            </a:pPr>
            <a:endParaRPr lang="en-US" sz="1600" dirty="0"/>
          </a:p>
          <a:p>
            <a:pPr marL="0" lvl="0" indent="0">
              <a:buNone/>
            </a:pPr>
            <a:r>
              <a:rPr lang="en-US" sz="1600" dirty="0"/>
              <a:t>The pathway is set up to provide the nurse with tasks generated in a step by step order.  The task will describe what needs to be done and a hyperlink shortcut will be available to take the nurse to the area of Clarity where it will be completed and documented.</a:t>
            </a:r>
          </a:p>
          <a:p>
            <a:pPr marL="0" lvl="0" indent="0">
              <a:buNone/>
            </a:pPr>
            <a:endParaRPr lang="en-US" sz="1600" dirty="0"/>
          </a:p>
          <a:p>
            <a:pPr marL="0" lvl="0" indent="0">
              <a:buNone/>
            </a:pPr>
            <a:r>
              <a:rPr lang="en-US" sz="1600" dirty="0"/>
              <a:t>Once the nurse marks a task completed, the next one will be generated and available; typically viewable the following day.</a:t>
            </a:r>
          </a:p>
        </p:txBody>
      </p:sp>
    </p:spTree>
    <p:extLst>
      <p:ext uri="{BB962C8B-B14F-4D97-AF65-F5344CB8AC3E}">
        <p14:creationId xmlns:p14="http://schemas.microsoft.com/office/powerpoint/2010/main" val="130399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3FA0-E39B-4359-A63F-CBF6F6848EDB}"/>
              </a:ext>
            </a:extLst>
          </p:cNvPr>
          <p:cNvSpPr>
            <a:spLocks noGrp="1"/>
          </p:cNvSpPr>
          <p:nvPr>
            <p:ph type="title"/>
          </p:nvPr>
        </p:nvSpPr>
        <p:spPr>
          <a:xfrm>
            <a:off x="682625" y="1238326"/>
            <a:ext cx="7496175" cy="5162473"/>
          </a:xfrm>
        </p:spPr>
        <p:txBody>
          <a:bodyPr/>
          <a:lstStyle/>
          <a:p>
            <a:r>
              <a:rPr lang="en-US" sz="1600" dirty="0"/>
              <a:t>This will open the Access Events window for the access.  All of the events for the access will be listed with the most recent one at the top.</a:t>
            </a:r>
            <a:br>
              <a:rPr lang="en-US" sz="1600" dirty="0"/>
            </a:br>
            <a:r>
              <a:rPr lang="en-US" sz="1600" dirty="0"/>
              <a:t>Events are categorized as:</a:t>
            </a:r>
            <a:br>
              <a:rPr lang="en-US" sz="1600" dirty="0"/>
            </a:br>
            <a:br>
              <a:rPr lang="en-US" sz="1600" dirty="0"/>
            </a:br>
            <a:r>
              <a:rPr lang="en-US" sz="1600" b="1" dirty="0"/>
              <a:t>Placed/Recorded</a:t>
            </a:r>
            <a:r>
              <a:rPr lang="en-US" sz="1600" dirty="0"/>
              <a:t>:  This is where we create new accesses, update the status (Maturing, Available, Awaiting Removal, Clotted, Infected, Resting), document Active/not Active, and document as Primary Access.  It is also where we would designate a CVC as “Chronic.”</a:t>
            </a:r>
            <a:br>
              <a:rPr lang="en-US" sz="1600" dirty="0"/>
            </a:br>
            <a:br>
              <a:rPr lang="en-US" sz="1600" dirty="0"/>
            </a:br>
            <a:r>
              <a:rPr lang="en-US" sz="1600" b="1" dirty="0"/>
              <a:t>Exam/Procedure</a:t>
            </a:r>
            <a:r>
              <a:rPr lang="en-US" sz="1600" dirty="0"/>
              <a:t>:  This is where we document q treatment access assessments (Physical Exam) and document any other kind of exam or procedure performed (4wk/6 </a:t>
            </a:r>
            <a:r>
              <a:rPr lang="en-US" sz="1600" dirty="0" err="1"/>
              <a:t>wk</a:t>
            </a:r>
            <a:r>
              <a:rPr lang="en-US" sz="1600" dirty="0"/>
              <a:t> ultrasound, vascular surgeon exams/interventions).</a:t>
            </a:r>
            <a:br>
              <a:rPr lang="en-US" sz="1600" dirty="0"/>
            </a:br>
            <a:br>
              <a:rPr lang="en-US" sz="1600" dirty="0"/>
            </a:br>
            <a:r>
              <a:rPr lang="en-US" sz="1600" b="1" dirty="0"/>
              <a:t>Other/Status Change</a:t>
            </a:r>
            <a:r>
              <a:rPr lang="en-US" sz="1600" dirty="0"/>
              <a:t>: This is where we document status changes (Access is ready for use, first use), complications (infiltration, failure to mature, </a:t>
            </a:r>
            <a:r>
              <a:rPr lang="en-US" sz="1600" dirty="0" err="1"/>
              <a:t>etc</a:t>
            </a:r>
            <a:r>
              <a:rPr lang="en-US" sz="1600" dirty="0"/>
              <a:t>) and referrals (vascular surgeon, nephrologist)</a:t>
            </a:r>
            <a:br>
              <a:rPr lang="en-US" sz="1600" dirty="0"/>
            </a:br>
            <a:br>
              <a:rPr lang="en-US" sz="1600" dirty="0"/>
            </a:br>
            <a:r>
              <a:rPr lang="en-US" sz="1600" b="1" dirty="0"/>
              <a:t>Removed/Failed</a:t>
            </a:r>
            <a:r>
              <a:rPr lang="en-US" sz="1600" dirty="0"/>
              <a:t>:  Date and Reason for removal or failure</a:t>
            </a:r>
          </a:p>
        </p:txBody>
      </p:sp>
    </p:spTree>
    <p:extLst>
      <p:ext uri="{BB962C8B-B14F-4D97-AF65-F5344CB8AC3E}">
        <p14:creationId xmlns:p14="http://schemas.microsoft.com/office/powerpoint/2010/main" val="395457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DCC03-24AF-452E-BF3C-4B05160AD3DB}"/>
              </a:ext>
            </a:extLst>
          </p:cNvPr>
          <p:cNvSpPr>
            <a:spLocks noGrp="1"/>
          </p:cNvSpPr>
          <p:nvPr>
            <p:ph type="title"/>
          </p:nvPr>
        </p:nvSpPr>
        <p:spPr>
          <a:xfrm>
            <a:off x="190123" y="1265486"/>
            <a:ext cx="8790915" cy="5388810"/>
          </a:xfrm>
        </p:spPr>
        <p:txBody>
          <a:bodyPr/>
          <a:lstStyle/>
          <a:p>
            <a:r>
              <a:rPr lang="en-US" sz="1600" dirty="0"/>
              <a:t>In this example we will document an access assessment.  Select the event type and then click Add New.</a:t>
            </a: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EFDC3AF4-4AF7-4232-8B06-3AFF27945321}"/>
              </a:ext>
            </a:extLst>
          </p:cNvPr>
          <p:cNvPicPr>
            <a:picLocks noChangeAspect="1"/>
          </p:cNvPicPr>
          <p:nvPr/>
        </p:nvPicPr>
        <p:blipFill>
          <a:blip r:embed="rId2"/>
          <a:stretch>
            <a:fillRect/>
          </a:stretch>
        </p:blipFill>
        <p:spPr>
          <a:xfrm>
            <a:off x="316871" y="2046496"/>
            <a:ext cx="8528366" cy="2765008"/>
          </a:xfrm>
          <a:prstGeom prst="rect">
            <a:avLst/>
          </a:prstGeom>
        </p:spPr>
      </p:pic>
    </p:spTree>
    <p:extLst>
      <p:ext uri="{BB962C8B-B14F-4D97-AF65-F5344CB8AC3E}">
        <p14:creationId xmlns:p14="http://schemas.microsoft.com/office/powerpoint/2010/main" val="97152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8608-826F-4ABA-9424-2D1FA4BD5641}"/>
              </a:ext>
            </a:extLst>
          </p:cNvPr>
          <p:cNvSpPr>
            <a:spLocks noGrp="1"/>
          </p:cNvSpPr>
          <p:nvPr>
            <p:ph type="title"/>
          </p:nvPr>
        </p:nvSpPr>
        <p:spPr>
          <a:xfrm>
            <a:off x="682625" y="1238326"/>
            <a:ext cx="7496175" cy="5361649"/>
          </a:xfrm>
        </p:spPr>
        <p:txBody>
          <a:bodyPr/>
          <a:lstStyle/>
          <a:p>
            <a:r>
              <a:rPr lang="en-US" sz="1600" dirty="0"/>
              <a:t>Select Physical Exam from the Dropdown list.</a:t>
            </a:r>
            <a:br>
              <a:rPr lang="en-US" sz="1600" dirty="0"/>
            </a:br>
            <a:br>
              <a:rPr lang="en-US" sz="1600" dirty="0"/>
            </a:br>
            <a:endParaRPr lang="en-US" sz="1600" dirty="0"/>
          </a:p>
        </p:txBody>
      </p:sp>
      <p:pic>
        <p:nvPicPr>
          <p:cNvPr id="5" name="Picture 4">
            <a:extLst>
              <a:ext uri="{FF2B5EF4-FFF2-40B4-BE49-F238E27FC236}">
                <a16:creationId xmlns:a16="http://schemas.microsoft.com/office/drawing/2014/main" id="{690F2C84-A64D-49B2-B347-899B2C764919}"/>
              </a:ext>
            </a:extLst>
          </p:cNvPr>
          <p:cNvPicPr>
            <a:picLocks noChangeAspect="1"/>
          </p:cNvPicPr>
          <p:nvPr/>
        </p:nvPicPr>
        <p:blipFill>
          <a:blip r:embed="rId2"/>
          <a:stretch>
            <a:fillRect/>
          </a:stretch>
        </p:blipFill>
        <p:spPr>
          <a:xfrm>
            <a:off x="2995809" y="1999132"/>
            <a:ext cx="3152381" cy="4742857"/>
          </a:xfrm>
          <a:prstGeom prst="rect">
            <a:avLst/>
          </a:prstGeom>
        </p:spPr>
      </p:pic>
    </p:spTree>
    <p:extLst>
      <p:ext uri="{BB962C8B-B14F-4D97-AF65-F5344CB8AC3E}">
        <p14:creationId xmlns:p14="http://schemas.microsoft.com/office/powerpoint/2010/main" val="23085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5FE3-BF6D-464F-9619-76AB910CFCA2}"/>
              </a:ext>
            </a:extLst>
          </p:cNvPr>
          <p:cNvSpPr>
            <a:spLocks noGrp="1"/>
          </p:cNvSpPr>
          <p:nvPr>
            <p:ph type="title"/>
          </p:nvPr>
        </p:nvSpPr>
        <p:spPr>
          <a:xfrm>
            <a:off x="682625" y="1238326"/>
            <a:ext cx="7496175" cy="5334489"/>
          </a:xfrm>
        </p:spPr>
        <p:txBody>
          <a:bodyPr/>
          <a:lstStyle/>
          <a:p>
            <a:r>
              <a:rPr lang="en-US" sz="1600" dirty="0"/>
              <a:t>Complete your documentation and then click “Add.”</a:t>
            </a: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7E7021C9-470A-4354-91EE-F338551F9E92}"/>
              </a:ext>
            </a:extLst>
          </p:cNvPr>
          <p:cNvPicPr>
            <a:picLocks noChangeAspect="1"/>
          </p:cNvPicPr>
          <p:nvPr/>
        </p:nvPicPr>
        <p:blipFill>
          <a:blip r:embed="rId2"/>
          <a:stretch>
            <a:fillRect/>
          </a:stretch>
        </p:blipFill>
        <p:spPr>
          <a:xfrm>
            <a:off x="440136" y="1792216"/>
            <a:ext cx="8390476" cy="4733333"/>
          </a:xfrm>
          <a:prstGeom prst="rect">
            <a:avLst/>
          </a:prstGeom>
        </p:spPr>
      </p:pic>
    </p:spTree>
    <p:extLst>
      <p:ext uri="{BB962C8B-B14F-4D97-AF65-F5344CB8AC3E}">
        <p14:creationId xmlns:p14="http://schemas.microsoft.com/office/powerpoint/2010/main" val="25155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11644-EA41-4564-811B-D48952253AA2}"/>
              </a:ext>
            </a:extLst>
          </p:cNvPr>
          <p:cNvSpPr>
            <a:spLocks noGrp="1"/>
          </p:cNvSpPr>
          <p:nvPr>
            <p:ph type="title"/>
          </p:nvPr>
        </p:nvSpPr>
        <p:spPr>
          <a:xfrm>
            <a:off x="208231" y="1238326"/>
            <a:ext cx="8691326" cy="5370704"/>
          </a:xfrm>
        </p:spPr>
        <p:txBody>
          <a:bodyPr/>
          <a:lstStyle/>
          <a:p>
            <a:r>
              <a:rPr lang="en-US" sz="1600" dirty="0"/>
              <a:t>The next Tasks are to schedule the 4 week ultrasound (US) for the AVF or AVG, complete the exams and document the results.</a:t>
            </a:r>
            <a:br>
              <a:rPr lang="en-US" sz="1600" dirty="0"/>
            </a:br>
            <a:br>
              <a:rPr lang="en-US" sz="1600" dirty="0"/>
            </a:br>
            <a:r>
              <a:rPr lang="en-US" sz="1600" dirty="0"/>
              <a:t>The 4 week ultrasound is scheduled in Tests &amp; Procedures.</a:t>
            </a:r>
            <a:br>
              <a:rPr lang="en-US" sz="1600" dirty="0"/>
            </a:br>
            <a:br>
              <a:rPr lang="en-US" sz="1600" dirty="0"/>
            </a:br>
            <a:r>
              <a:rPr lang="en-US" sz="1600" dirty="0"/>
              <a:t>The results are documented in Dialysis Accesses as an Exam/Procedure as described in the previous slides.  </a:t>
            </a:r>
            <a:br>
              <a:rPr lang="en-US" sz="1600" dirty="0"/>
            </a:br>
            <a:r>
              <a:rPr lang="en-US" sz="1600" dirty="0"/>
              <a:t>Mark the Tasks completed in the Pathway.</a:t>
            </a:r>
            <a:br>
              <a:rPr lang="en-US" sz="1600" dirty="0"/>
            </a:br>
            <a:endParaRPr lang="en-US" sz="1600" dirty="0"/>
          </a:p>
        </p:txBody>
      </p:sp>
      <p:pic>
        <p:nvPicPr>
          <p:cNvPr id="3" name="Picture 2">
            <a:extLst>
              <a:ext uri="{FF2B5EF4-FFF2-40B4-BE49-F238E27FC236}">
                <a16:creationId xmlns:a16="http://schemas.microsoft.com/office/drawing/2014/main" id="{A0F3D221-036A-43F4-AA06-F81C89C95022}"/>
              </a:ext>
            </a:extLst>
          </p:cNvPr>
          <p:cNvPicPr>
            <a:picLocks noChangeAspect="1"/>
          </p:cNvPicPr>
          <p:nvPr/>
        </p:nvPicPr>
        <p:blipFill>
          <a:blip r:embed="rId2"/>
          <a:stretch>
            <a:fillRect/>
          </a:stretch>
        </p:blipFill>
        <p:spPr>
          <a:xfrm>
            <a:off x="653894" y="3661773"/>
            <a:ext cx="7799999" cy="523810"/>
          </a:xfrm>
          <a:prstGeom prst="rect">
            <a:avLst/>
          </a:prstGeom>
        </p:spPr>
      </p:pic>
      <p:pic>
        <p:nvPicPr>
          <p:cNvPr id="4" name="Picture 3">
            <a:extLst>
              <a:ext uri="{FF2B5EF4-FFF2-40B4-BE49-F238E27FC236}">
                <a16:creationId xmlns:a16="http://schemas.microsoft.com/office/drawing/2014/main" id="{0C12685B-E165-4C1A-B749-CCB24FE98AC7}"/>
              </a:ext>
            </a:extLst>
          </p:cNvPr>
          <p:cNvPicPr>
            <a:picLocks noChangeAspect="1"/>
          </p:cNvPicPr>
          <p:nvPr/>
        </p:nvPicPr>
        <p:blipFill>
          <a:blip r:embed="rId3"/>
          <a:stretch>
            <a:fillRect/>
          </a:stretch>
        </p:blipFill>
        <p:spPr>
          <a:xfrm>
            <a:off x="653894" y="4219533"/>
            <a:ext cx="7800000" cy="1095238"/>
          </a:xfrm>
          <a:prstGeom prst="rect">
            <a:avLst/>
          </a:prstGeom>
        </p:spPr>
      </p:pic>
    </p:spTree>
    <p:extLst>
      <p:ext uri="{BB962C8B-B14F-4D97-AF65-F5344CB8AC3E}">
        <p14:creationId xmlns:p14="http://schemas.microsoft.com/office/powerpoint/2010/main" val="210221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E15B-B7DC-40E2-8298-E68530015E58}"/>
              </a:ext>
            </a:extLst>
          </p:cNvPr>
          <p:cNvSpPr>
            <a:spLocks noGrp="1"/>
          </p:cNvSpPr>
          <p:nvPr>
            <p:ph type="title"/>
          </p:nvPr>
        </p:nvSpPr>
        <p:spPr>
          <a:xfrm>
            <a:off x="682625" y="1238327"/>
            <a:ext cx="7496175" cy="5388810"/>
          </a:xfrm>
        </p:spPr>
        <p:txBody>
          <a:bodyPr/>
          <a:lstStyle/>
          <a:p>
            <a:r>
              <a:rPr lang="en-US" sz="1600" dirty="0"/>
              <a:t>The process continues with each Task.  Read the Task, Go To Clarity via the hyperlink to complete/document the task.  Check the Completed Box in the Task and the next Task will be generated.</a:t>
            </a: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endParaRPr lang="en-US" sz="1600" dirty="0"/>
          </a:p>
        </p:txBody>
      </p:sp>
      <p:graphicFrame>
        <p:nvGraphicFramePr>
          <p:cNvPr id="3" name="Table 2">
            <a:extLst>
              <a:ext uri="{FF2B5EF4-FFF2-40B4-BE49-F238E27FC236}">
                <a16:creationId xmlns:a16="http://schemas.microsoft.com/office/drawing/2014/main" id="{BD5EA325-E71B-46FA-8AE6-9632E1E9BC00}"/>
              </a:ext>
            </a:extLst>
          </p:cNvPr>
          <p:cNvGraphicFramePr>
            <a:graphicFrameLocks noGrp="1"/>
          </p:cNvGraphicFramePr>
          <p:nvPr>
            <p:extLst>
              <p:ext uri="{D42A27DB-BD31-4B8C-83A1-F6EECF244321}">
                <p14:modId xmlns:p14="http://schemas.microsoft.com/office/powerpoint/2010/main" val="2493863857"/>
              </p:ext>
            </p:extLst>
          </p:nvPr>
        </p:nvGraphicFramePr>
        <p:xfrm>
          <a:off x="1524000" y="2202205"/>
          <a:ext cx="6096000" cy="416074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54215397"/>
                    </a:ext>
                  </a:extLst>
                </a:gridCol>
                <a:gridCol w="3048000">
                  <a:extLst>
                    <a:ext uri="{9D8B030D-6E8A-4147-A177-3AD203B41FA5}">
                      <a16:colId xmlns:a16="http://schemas.microsoft.com/office/drawing/2014/main" val="1353184487"/>
                    </a:ext>
                  </a:extLst>
                </a:gridCol>
              </a:tblGrid>
              <a:tr h="0">
                <a:tc>
                  <a:txBody>
                    <a:bodyPr/>
                    <a:lstStyle/>
                    <a:p>
                      <a:r>
                        <a:rPr lang="en-US" dirty="0"/>
                        <a:t>Task</a:t>
                      </a:r>
                    </a:p>
                  </a:txBody>
                  <a:tcPr/>
                </a:tc>
                <a:tc>
                  <a:txBody>
                    <a:bodyPr/>
                    <a:lstStyle/>
                    <a:p>
                      <a:r>
                        <a:rPr lang="en-US" dirty="0"/>
                        <a:t>Go To</a:t>
                      </a:r>
                    </a:p>
                  </a:txBody>
                  <a:tcPr/>
                </a:tc>
                <a:extLst>
                  <a:ext uri="{0D108BD9-81ED-4DB2-BD59-A6C34878D82A}">
                    <a16:rowId xmlns:a16="http://schemas.microsoft.com/office/drawing/2014/main" val="3471991076"/>
                  </a:ext>
                </a:extLst>
              </a:tr>
              <a:tr h="503146">
                <a:tc>
                  <a:txBody>
                    <a:bodyPr/>
                    <a:lstStyle/>
                    <a:p>
                      <a:r>
                        <a:rPr lang="en-US" sz="1200" dirty="0"/>
                        <a:t>Schedule US AVF (6 weeks)</a:t>
                      </a:r>
                    </a:p>
                  </a:txBody>
                  <a:tcPr/>
                </a:tc>
                <a:tc>
                  <a:txBody>
                    <a:bodyPr/>
                    <a:lstStyle/>
                    <a:p>
                      <a:r>
                        <a:rPr lang="en-US" sz="1200" dirty="0"/>
                        <a:t>Test &amp; Procedures</a:t>
                      </a:r>
                    </a:p>
                  </a:txBody>
                  <a:tcPr/>
                </a:tc>
                <a:extLst>
                  <a:ext uri="{0D108BD9-81ED-4DB2-BD59-A6C34878D82A}">
                    <a16:rowId xmlns:a16="http://schemas.microsoft.com/office/drawing/2014/main" val="1611044934"/>
                  </a:ext>
                </a:extLst>
              </a:tr>
              <a:tr h="247084">
                <a:tc>
                  <a:txBody>
                    <a:bodyPr/>
                    <a:lstStyle/>
                    <a:p>
                      <a:r>
                        <a:rPr lang="en-US" sz="1200" dirty="0"/>
                        <a:t>Update Test with Completed Date</a:t>
                      </a:r>
                    </a:p>
                  </a:txBody>
                  <a:tcPr/>
                </a:tc>
                <a:tc>
                  <a:txBody>
                    <a:bodyPr/>
                    <a:lstStyle/>
                    <a:p>
                      <a:r>
                        <a:rPr lang="en-US" sz="1200" dirty="0"/>
                        <a:t>Test &amp; Procedures</a:t>
                      </a:r>
                    </a:p>
                  </a:txBody>
                  <a:tcPr/>
                </a:tc>
                <a:extLst>
                  <a:ext uri="{0D108BD9-81ED-4DB2-BD59-A6C34878D82A}">
                    <a16:rowId xmlns:a16="http://schemas.microsoft.com/office/drawing/2014/main" val="3520280614"/>
                  </a:ext>
                </a:extLst>
              </a:tr>
              <a:tr h="247084">
                <a:tc>
                  <a:txBody>
                    <a:bodyPr/>
                    <a:lstStyle/>
                    <a:p>
                      <a:r>
                        <a:rPr lang="en-US" sz="1200" dirty="0"/>
                        <a:t>Enter Results</a:t>
                      </a:r>
                    </a:p>
                  </a:txBody>
                  <a:tcPr/>
                </a:tc>
                <a:tc>
                  <a:txBody>
                    <a:bodyPr/>
                    <a:lstStyle/>
                    <a:p>
                      <a:r>
                        <a:rPr lang="en-US" sz="1200" dirty="0"/>
                        <a:t>Dialysis Accesses</a:t>
                      </a:r>
                    </a:p>
                  </a:txBody>
                  <a:tcPr/>
                </a:tc>
                <a:extLst>
                  <a:ext uri="{0D108BD9-81ED-4DB2-BD59-A6C34878D82A}">
                    <a16:rowId xmlns:a16="http://schemas.microsoft.com/office/drawing/2014/main" val="3544089690"/>
                  </a:ext>
                </a:extLst>
              </a:tr>
              <a:tr h="247084">
                <a:tc>
                  <a:txBody>
                    <a:bodyPr/>
                    <a:lstStyle/>
                    <a:p>
                      <a:r>
                        <a:rPr lang="en-US" sz="1200" dirty="0"/>
                        <a:t>If results are good and access is ready to begin cannulation, update access to Mature/Active.</a:t>
                      </a:r>
                    </a:p>
                  </a:txBody>
                  <a:tcPr/>
                </a:tc>
                <a:tc>
                  <a:txBody>
                    <a:bodyPr/>
                    <a:lstStyle/>
                    <a:p>
                      <a:r>
                        <a:rPr lang="en-US" sz="1200" dirty="0"/>
                        <a:t>Dialysis Accesses</a:t>
                      </a:r>
                    </a:p>
                  </a:txBody>
                  <a:tcPr/>
                </a:tc>
                <a:extLst>
                  <a:ext uri="{0D108BD9-81ED-4DB2-BD59-A6C34878D82A}">
                    <a16:rowId xmlns:a16="http://schemas.microsoft.com/office/drawing/2014/main" val="3660527409"/>
                  </a:ext>
                </a:extLst>
              </a:tr>
              <a:tr h="247084">
                <a:tc>
                  <a:txBody>
                    <a:bodyPr/>
                    <a:lstStyle/>
                    <a:p>
                      <a:r>
                        <a:rPr lang="en-US" sz="1200" dirty="0"/>
                        <a:t>Notify staff that access is ready to begin cannulation.  Enter date in text box with information.</a:t>
                      </a:r>
                    </a:p>
                  </a:txBody>
                  <a:tcPr/>
                </a:tc>
                <a:tc>
                  <a:txBody>
                    <a:bodyPr/>
                    <a:lstStyle/>
                    <a:p>
                      <a:r>
                        <a:rPr lang="en-US" sz="1200" dirty="0"/>
                        <a:t>Treatment Alerts</a:t>
                      </a:r>
                    </a:p>
                  </a:txBody>
                  <a:tcPr/>
                </a:tc>
                <a:extLst>
                  <a:ext uri="{0D108BD9-81ED-4DB2-BD59-A6C34878D82A}">
                    <a16:rowId xmlns:a16="http://schemas.microsoft.com/office/drawing/2014/main" val="964718495"/>
                  </a:ext>
                </a:extLst>
              </a:tr>
              <a:tr h="247084">
                <a:tc>
                  <a:txBody>
                    <a:bodyPr/>
                    <a:lstStyle/>
                    <a:p>
                      <a:r>
                        <a:rPr lang="en-US" sz="1200" dirty="0"/>
                        <a:t>Follow for successful cannulation</a:t>
                      </a:r>
                    </a:p>
                  </a:txBody>
                  <a:tcPr/>
                </a:tc>
                <a:tc>
                  <a:txBody>
                    <a:bodyPr/>
                    <a:lstStyle/>
                    <a:p>
                      <a:r>
                        <a:rPr lang="en-US" sz="1200" dirty="0"/>
                        <a:t>Dialysis Accesses</a:t>
                      </a:r>
                    </a:p>
                  </a:txBody>
                  <a:tcPr/>
                </a:tc>
                <a:extLst>
                  <a:ext uri="{0D108BD9-81ED-4DB2-BD59-A6C34878D82A}">
                    <a16:rowId xmlns:a16="http://schemas.microsoft.com/office/drawing/2014/main" val="3147888130"/>
                  </a:ext>
                </a:extLst>
              </a:tr>
              <a:tr h="247084">
                <a:tc>
                  <a:txBody>
                    <a:bodyPr/>
                    <a:lstStyle/>
                    <a:p>
                      <a:r>
                        <a:rPr lang="en-US" sz="1200" dirty="0"/>
                        <a:t>Update fistula status to Available when using 2 needles successfully.</a:t>
                      </a:r>
                    </a:p>
                  </a:txBody>
                  <a:tcPr/>
                </a:tc>
                <a:tc>
                  <a:txBody>
                    <a:bodyPr/>
                    <a:lstStyle/>
                    <a:p>
                      <a:r>
                        <a:rPr lang="en-US" sz="1200" dirty="0"/>
                        <a:t>Dialysis Accesses</a:t>
                      </a:r>
                    </a:p>
                  </a:txBody>
                  <a:tcPr/>
                </a:tc>
                <a:extLst>
                  <a:ext uri="{0D108BD9-81ED-4DB2-BD59-A6C34878D82A}">
                    <a16:rowId xmlns:a16="http://schemas.microsoft.com/office/drawing/2014/main" val="2327531091"/>
                  </a:ext>
                </a:extLst>
              </a:tr>
              <a:tr h="247084">
                <a:tc>
                  <a:txBody>
                    <a:bodyPr/>
                    <a:lstStyle/>
                    <a:p>
                      <a:r>
                        <a:rPr lang="en-US" sz="1200" dirty="0"/>
                        <a:t>Schedule catheter removal</a:t>
                      </a:r>
                    </a:p>
                  </a:txBody>
                  <a:tcPr/>
                </a:tc>
                <a:tc>
                  <a:txBody>
                    <a:bodyPr/>
                    <a:lstStyle/>
                    <a:p>
                      <a:r>
                        <a:rPr lang="en-US" sz="1200" dirty="0"/>
                        <a:t>Tests &amp; Procedures</a:t>
                      </a:r>
                    </a:p>
                  </a:txBody>
                  <a:tcPr/>
                </a:tc>
                <a:extLst>
                  <a:ext uri="{0D108BD9-81ED-4DB2-BD59-A6C34878D82A}">
                    <a16:rowId xmlns:a16="http://schemas.microsoft.com/office/drawing/2014/main" val="3661814299"/>
                  </a:ext>
                </a:extLst>
              </a:tr>
              <a:tr h="247084">
                <a:tc>
                  <a:txBody>
                    <a:bodyPr/>
                    <a:lstStyle/>
                    <a:p>
                      <a:r>
                        <a:rPr lang="en-US" sz="1200" dirty="0"/>
                        <a:t>Enter end date for catheter once it is out</a:t>
                      </a:r>
                    </a:p>
                  </a:txBody>
                  <a:tcPr/>
                </a:tc>
                <a:tc>
                  <a:txBody>
                    <a:bodyPr/>
                    <a:lstStyle/>
                    <a:p>
                      <a:r>
                        <a:rPr lang="en-US" sz="1200" dirty="0"/>
                        <a:t>Dialysis Accesses</a:t>
                      </a:r>
                    </a:p>
                  </a:txBody>
                  <a:tcPr/>
                </a:tc>
                <a:extLst>
                  <a:ext uri="{0D108BD9-81ED-4DB2-BD59-A6C34878D82A}">
                    <a16:rowId xmlns:a16="http://schemas.microsoft.com/office/drawing/2014/main" val="1103094151"/>
                  </a:ext>
                </a:extLst>
              </a:tr>
            </a:tbl>
          </a:graphicData>
        </a:graphic>
      </p:graphicFrame>
    </p:spTree>
    <p:extLst>
      <p:ext uri="{BB962C8B-B14F-4D97-AF65-F5344CB8AC3E}">
        <p14:creationId xmlns:p14="http://schemas.microsoft.com/office/powerpoint/2010/main" val="368353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F4A1-1A25-4CE4-A8C1-AE6F95045839}"/>
              </a:ext>
            </a:extLst>
          </p:cNvPr>
          <p:cNvSpPr>
            <a:spLocks noGrp="1"/>
          </p:cNvSpPr>
          <p:nvPr>
            <p:ph type="title"/>
          </p:nvPr>
        </p:nvSpPr>
        <p:spPr>
          <a:xfrm>
            <a:off x="682625" y="1238326"/>
            <a:ext cx="7496175" cy="5225847"/>
          </a:xfrm>
        </p:spPr>
        <p:txBody>
          <a:bodyPr/>
          <a:lstStyle/>
          <a:p>
            <a:r>
              <a:rPr lang="en-US" sz="1600" dirty="0"/>
              <a:t>Example of Treatment Alert notifying staff the access is now ready for new access cannulation protocol.  </a:t>
            </a:r>
            <a:br>
              <a:rPr lang="en-US" sz="1600" dirty="0"/>
            </a:br>
            <a:br>
              <a:rPr lang="en-US" sz="1600" dirty="0"/>
            </a:br>
            <a:r>
              <a:rPr lang="en-US" sz="1600" dirty="0"/>
              <a:t>Go to Treatment&gt;Treatment Alerts.  Remind the staff an expert </a:t>
            </a:r>
            <a:r>
              <a:rPr lang="en-US" sz="1600" dirty="0" err="1"/>
              <a:t>cannulator</a:t>
            </a:r>
            <a:r>
              <a:rPr lang="en-US" sz="1600" dirty="0"/>
              <a:t> is needed and the date when cannulation may begin.  Ensure the access status has been changed to Active so it will appear in the access dropdown list in RTC.</a:t>
            </a:r>
            <a:br>
              <a:rPr lang="en-US" sz="1600" dirty="0"/>
            </a:br>
            <a:br>
              <a:rPr lang="en-US" sz="1600" dirty="0"/>
            </a:b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DBF56BEE-F98E-4D71-A1DE-A03AFDB95557}"/>
              </a:ext>
            </a:extLst>
          </p:cNvPr>
          <p:cNvPicPr>
            <a:picLocks noChangeAspect="1"/>
          </p:cNvPicPr>
          <p:nvPr/>
        </p:nvPicPr>
        <p:blipFill>
          <a:blip r:embed="rId2"/>
          <a:stretch>
            <a:fillRect/>
          </a:stretch>
        </p:blipFill>
        <p:spPr>
          <a:xfrm>
            <a:off x="1104334" y="3564062"/>
            <a:ext cx="6790476" cy="1914286"/>
          </a:xfrm>
          <a:prstGeom prst="rect">
            <a:avLst/>
          </a:prstGeom>
        </p:spPr>
      </p:pic>
    </p:spTree>
    <p:extLst>
      <p:ext uri="{BB962C8B-B14F-4D97-AF65-F5344CB8AC3E}">
        <p14:creationId xmlns:p14="http://schemas.microsoft.com/office/powerpoint/2010/main" val="234522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C223D-5290-463D-8D61-A40FC16935E7}"/>
              </a:ext>
            </a:extLst>
          </p:cNvPr>
          <p:cNvSpPr>
            <a:spLocks noGrp="1"/>
          </p:cNvSpPr>
          <p:nvPr>
            <p:ph type="title"/>
          </p:nvPr>
        </p:nvSpPr>
        <p:spPr>
          <a:xfrm>
            <a:off x="144855" y="1238327"/>
            <a:ext cx="8664167" cy="5452184"/>
          </a:xfrm>
        </p:spPr>
        <p:txBody>
          <a:bodyPr/>
          <a:lstStyle/>
          <a:p>
            <a:r>
              <a:rPr lang="en-US" sz="1600" dirty="0"/>
              <a:t>If a patient is not eligible for a permanent access, we must change the status of their CVC to Chronic.  This will remove the patient from the Access Care Pathway.  To do this, go to Patient&gt;Dialysis Accesses&gt;Select the CVC. </a:t>
            </a:r>
            <a:br>
              <a:rPr lang="en-US" sz="1600" dirty="0"/>
            </a:br>
            <a:br>
              <a:rPr lang="en-US" sz="1600" dirty="0"/>
            </a:br>
            <a:br>
              <a:rPr lang="en-US" sz="1600" dirty="0"/>
            </a:br>
            <a:br>
              <a:rPr lang="en-US" sz="1600" dirty="0"/>
            </a:br>
            <a:endParaRPr lang="en-US" sz="1600" dirty="0"/>
          </a:p>
        </p:txBody>
      </p:sp>
      <p:pic>
        <p:nvPicPr>
          <p:cNvPr id="6" name="Picture 5">
            <a:extLst>
              <a:ext uri="{FF2B5EF4-FFF2-40B4-BE49-F238E27FC236}">
                <a16:creationId xmlns:a16="http://schemas.microsoft.com/office/drawing/2014/main" id="{A6A4F177-378C-4A41-B7B7-DE4A1907F1E6}"/>
              </a:ext>
            </a:extLst>
          </p:cNvPr>
          <p:cNvPicPr>
            <a:picLocks noChangeAspect="1"/>
          </p:cNvPicPr>
          <p:nvPr/>
        </p:nvPicPr>
        <p:blipFill>
          <a:blip r:embed="rId2"/>
          <a:stretch>
            <a:fillRect/>
          </a:stretch>
        </p:blipFill>
        <p:spPr>
          <a:xfrm>
            <a:off x="334978" y="2243060"/>
            <a:ext cx="8410670" cy="2371879"/>
          </a:xfrm>
          <a:prstGeom prst="rect">
            <a:avLst/>
          </a:prstGeom>
        </p:spPr>
      </p:pic>
    </p:spTree>
    <p:extLst>
      <p:ext uri="{BB962C8B-B14F-4D97-AF65-F5344CB8AC3E}">
        <p14:creationId xmlns:p14="http://schemas.microsoft.com/office/powerpoint/2010/main" val="108974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D704-F9F1-4578-A33E-57A691F60A24}"/>
              </a:ext>
            </a:extLst>
          </p:cNvPr>
          <p:cNvSpPr>
            <a:spLocks noGrp="1"/>
          </p:cNvSpPr>
          <p:nvPr>
            <p:ph type="title"/>
          </p:nvPr>
        </p:nvSpPr>
        <p:spPr>
          <a:xfrm>
            <a:off x="371192" y="1238326"/>
            <a:ext cx="8356349" cy="5619673"/>
          </a:xfrm>
        </p:spPr>
        <p:txBody>
          <a:bodyPr/>
          <a:lstStyle/>
          <a:p>
            <a:r>
              <a:rPr lang="en-US" sz="1600" dirty="0"/>
              <a:t>This will open the Access Events window for that access.  Click on Placed/Recorded and check the Chronic Cath box and document the Chronic Cath Reason and then Submit. </a:t>
            </a: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2DF3F125-8F50-4A1E-BBEA-509E5687A3FB}"/>
              </a:ext>
            </a:extLst>
          </p:cNvPr>
          <p:cNvPicPr>
            <a:picLocks noChangeAspect="1"/>
          </p:cNvPicPr>
          <p:nvPr/>
        </p:nvPicPr>
        <p:blipFill>
          <a:blip r:embed="rId2"/>
          <a:stretch>
            <a:fillRect/>
          </a:stretch>
        </p:blipFill>
        <p:spPr>
          <a:xfrm>
            <a:off x="835943" y="2266271"/>
            <a:ext cx="7342857" cy="1361905"/>
          </a:xfrm>
          <a:prstGeom prst="rect">
            <a:avLst/>
          </a:prstGeom>
        </p:spPr>
      </p:pic>
      <p:pic>
        <p:nvPicPr>
          <p:cNvPr id="5" name="Picture 4">
            <a:extLst>
              <a:ext uri="{FF2B5EF4-FFF2-40B4-BE49-F238E27FC236}">
                <a16:creationId xmlns:a16="http://schemas.microsoft.com/office/drawing/2014/main" id="{70496655-6EA3-46D5-8F7B-BC2D47C624BA}"/>
              </a:ext>
            </a:extLst>
          </p:cNvPr>
          <p:cNvPicPr>
            <a:picLocks noChangeAspect="1"/>
          </p:cNvPicPr>
          <p:nvPr/>
        </p:nvPicPr>
        <p:blipFill>
          <a:blip r:embed="rId3"/>
          <a:stretch>
            <a:fillRect/>
          </a:stretch>
        </p:blipFill>
        <p:spPr>
          <a:xfrm>
            <a:off x="1754521" y="3729029"/>
            <a:ext cx="5352381" cy="2980952"/>
          </a:xfrm>
          <a:prstGeom prst="rect">
            <a:avLst/>
          </a:prstGeom>
        </p:spPr>
      </p:pic>
    </p:spTree>
    <p:extLst>
      <p:ext uri="{BB962C8B-B14F-4D97-AF65-F5344CB8AC3E}">
        <p14:creationId xmlns:p14="http://schemas.microsoft.com/office/powerpoint/2010/main" val="26139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99FC-A02F-483F-860A-04A4A0FB27A9}"/>
              </a:ext>
            </a:extLst>
          </p:cNvPr>
          <p:cNvSpPr>
            <a:spLocks noGrp="1"/>
          </p:cNvSpPr>
          <p:nvPr>
            <p:ph type="title"/>
          </p:nvPr>
        </p:nvSpPr>
        <p:spPr>
          <a:xfrm>
            <a:off x="325925" y="1004936"/>
            <a:ext cx="8446883" cy="5853064"/>
          </a:xfrm>
        </p:spPr>
        <p:txBody>
          <a:bodyPr/>
          <a:lstStyle/>
          <a:p>
            <a:r>
              <a:rPr lang="en-US" sz="1800" b="1" dirty="0"/>
              <a:t>     Documenting access used and access assessments in RTC.</a:t>
            </a:r>
            <a:br>
              <a:rPr lang="en-US" sz="1600" dirty="0"/>
            </a:br>
            <a:br>
              <a:rPr lang="en-US" sz="1600" dirty="0"/>
            </a:br>
            <a:r>
              <a:rPr lang="en-US" sz="1600" dirty="0"/>
              <a:t>A maturing access that is not ready for cannulation is inactive and is NOT a secondary access.  A secondary access is an additional access that may be used for dialysis (CVC or active AVF/AVG)</a:t>
            </a:r>
            <a:br>
              <a:rPr lang="en-US" sz="1600" dirty="0"/>
            </a:br>
            <a:br>
              <a:rPr lang="en-US" sz="1600" dirty="0"/>
            </a:br>
            <a:r>
              <a:rPr lang="en-US" sz="1600" b="1" dirty="0"/>
              <a:t>Patient using CVC for HD and has Maturing/Inactive AVF.</a:t>
            </a:r>
            <a:br>
              <a:rPr lang="en-US" sz="1600" dirty="0"/>
            </a:br>
            <a:br>
              <a:rPr lang="en-US" sz="1600" dirty="0"/>
            </a:br>
            <a:r>
              <a:rPr lang="en-US" sz="1600" b="1" dirty="0"/>
              <a:t>RTC&gt;</a:t>
            </a:r>
            <a:r>
              <a:rPr lang="en-US" sz="1600" b="1" dirty="0" err="1"/>
              <a:t>PreTreatment</a:t>
            </a:r>
            <a:br>
              <a:rPr lang="en-US" sz="1600" dirty="0"/>
            </a:br>
            <a:br>
              <a:rPr lang="en-US" sz="1600" dirty="0"/>
            </a:br>
            <a:r>
              <a:rPr lang="en-US" sz="1600" dirty="0"/>
              <a:t>The Tech will:</a:t>
            </a:r>
            <a:br>
              <a:rPr lang="en-US" sz="1600" dirty="0"/>
            </a:br>
            <a:r>
              <a:rPr lang="en-US" sz="1600" dirty="0"/>
              <a:t>	 </a:t>
            </a:r>
            <a:r>
              <a:rPr lang="en-US" sz="1600" b="1" dirty="0"/>
              <a:t>Treatment Alerts Reviewed</a:t>
            </a:r>
            <a:r>
              <a:rPr lang="en-US" sz="1600" dirty="0"/>
              <a:t> : Check the Yes box and avoid placing BP cuff on arm with maturing access.</a:t>
            </a:r>
            <a:br>
              <a:rPr lang="en-US" sz="1600" dirty="0"/>
            </a:br>
            <a:br>
              <a:rPr lang="en-US" sz="1600" dirty="0"/>
            </a:br>
            <a:r>
              <a:rPr lang="en-US" sz="1600" dirty="0"/>
              <a:t>	</a:t>
            </a:r>
            <a:r>
              <a:rPr lang="en-US" sz="1600" b="1" dirty="0"/>
              <a:t> Access Info dropdown:  </a:t>
            </a:r>
            <a:r>
              <a:rPr lang="en-US" sz="1600" dirty="0"/>
              <a:t>Choose CVC.  No other options will be available because only active accesses will be listed.</a:t>
            </a:r>
            <a:br>
              <a:rPr lang="en-US" sz="1600" dirty="0"/>
            </a:br>
            <a:br>
              <a:rPr lang="en-US" sz="1600" dirty="0"/>
            </a:br>
            <a:r>
              <a:rPr lang="en-US" sz="1600" dirty="0"/>
              <a:t>	</a:t>
            </a:r>
            <a:r>
              <a:rPr lang="en-US" sz="1600" b="1" dirty="0"/>
              <a:t> Vascular Access Assessment:  </a:t>
            </a:r>
            <a:r>
              <a:rPr lang="en-US" sz="1600" dirty="0"/>
              <a:t>Check the appropriate boxes for the CVC. </a:t>
            </a:r>
            <a:br>
              <a:rPr lang="en-US" sz="1600" dirty="0"/>
            </a:br>
            <a:br>
              <a:rPr lang="en-US" sz="1600" dirty="0"/>
            </a:br>
            <a:r>
              <a:rPr lang="en-US" sz="1600" dirty="0"/>
              <a:t>The Nurse will: </a:t>
            </a:r>
            <a:br>
              <a:rPr lang="en-US" sz="1600" dirty="0"/>
            </a:br>
            <a:r>
              <a:rPr lang="en-US" sz="1600" b="1" dirty="0"/>
              <a:t>Treatment Alerts Reviewed </a:t>
            </a:r>
            <a:r>
              <a:rPr lang="en-US" sz="1600" dirty="0"/>
              <a:t>&amp; </a:t>
            </a:r>
            <a:r>
              <a:rPr lang="en-US" sz="1600" b="1" dirty="0"/>
              <a:t>Correct :  </a:t>
            </a:r>
            <a:r>
              <a:rPr lang="en-US" sz="1600" dirty="0"/>
              <a:t>check the Yes box and verify BP cuff is not placed on arm with maturing access.</a:t>
            </a:r>
          </a:p>
        </p:txBody>
      </p:sp>
    </p:spTree>
    <p:extLst>
      <p:ext uri="{BB962C8B-B14F-4D97-AF65-F5344CB8AC3E}">
        <p14:creationId xmlns:p14="http://schemas.microsoft.com/office/powerpoint/2010/main" val="44743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3022D-CE29-4AF7-98A0-C92572D07F8A}"/>
              </a:ext>
            </a:extLst>
          </p:cNvPr>
          <p:cNvSpPr>
            <a:spLocks noGrp="1"/>
          </p:cNvSpPr>
          <p:nvPr>
            <p:ph type="title"/>
          </p:nvPr>
        </p:nvSpPr>
        <p:spPr/>
        <p:txBody>
          <a:bodyPr/>
          <a:lstStyle/>
          <a:p>
            <a:r>
              <a:rPr lang="en-US" dirty="0"/>
              <a:t>Getting Started</a:t>
            </a:r>
          </a:p>
        </p:txBody>
      </p:sp>
      <p:sp>
        <p:nvSpPr>
          <p:cNvPr id="3" name="Text Placeholder 2">
            <a:extLst>
              <a:ext uri="{FF2B5EF4-FFF2-40B4-BE49-F238E27FC236}">
                <a16:creationId xmlns:a16="http://schemas.microsoft.com/office/drawing/2014/main" id="{4D3D9F8D-7014-480B-BF3B-F77211E31D40}"/>
              </a:ext>
            </a:extLst>
          </p:cNvPr>
          <p:cNvSpPr>
            <a:spLocks noGrp="1"/>
          </p:cNvSpPr>
          <p:nvPr>
            <p:ph type="body" sz="quarter" idx="10"/>
          </p:nvPr>
        </p:nvSpPr>
        <p:spPr>
          <a:xfrm>
            <a:off x="682625" y="1985963"/>
            <a:ext cx="7778750" cy="4538662"/>
          </a:xfrm>
        </p:spPr>
        <p:txBody>
          <a:bodyPr/>
          <a:lstStyle/>
          <a:p>
            <a:r>
              <a:rPr lang="en-US" sz="1600" dirty="0"/>
              <a:t>Go to Organization&gt;Care Management Dashboard</a:t>
            </a:r>
          </a:p>
          <a:p>
            <a:endParaRPr lang="en-US" sz="1600" dirty="0"/>
          </a:p>
          <a:p>
            <a:endParaRPr lang="en-US" sz="1600" dirty="0"/>
          </a:p>
          <a:p>
            <a:endParaRPr lang="en-US" sz="1600" dirty="0"/>
          </a:p>
          <a:p>
            <a:endParaRPr lang="en-US" sz="1600" dirty="0"/>
          </a:p>
          <a:p>
            <a:pPr marL="0" indent="0">
              <a:buNone/>
            </a:pPr>
            <a:endParaRPr lang="en-US" dirty="0"/>
          </a:p>
        </p:txBody>
      </p:sp>
      <p:pic>
        <p:nvPicPr>
          <p:cNvPr id="4" name="Picture 3">
            <a:extLst>
              <a:ext uri="{FF2B5EF4-FFF2-40B4-BE49-F238E27FC236}">
                <a16:creationId xmlns:a16="http://schemas.microsoft.com/office/drawing/2014/main" id="{F54DE0D0-C217-4BE9-B363-56BAD618B237}"/>
              </a:ext>
            </a:extLst>
          </p:cNvPr>
          <p:cNvPicPr>
            <a:picLocks noChangeAspect="1"/>
          </p:cNvPicPr>
          <p:nvPr/>
        </p:nvPicPr>
        <p:blipFill>
          <a:blip r:embed="rId2"/>
          <a:stretch>
            <a:fillRect/>
          </a:stretch>
        </p:blipFill>
        <p:spPr>
          <a:xfrm>
            <a:off x="2224307" y="2443299"/>
            <a:ext cx="3514286" cy="2180952"/>
          </a:xfrm>
          <a:prstGeom prst="rect">
            <a:avLst/>
          </a:prstGeom>
        </p:spPr>
      </p:pic>
    </p:spTree>
    <p:extLst>
      <p:ext uri="{BB962C8B-B14F-4D97-AF65-F5344CB8AC3E}">
        <p14:creationId xmlns:p14="http://schemas.microsoft.com/office/powerpoint/2010/main" val="354113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63C0-E18B-4B7C-8AEC-19A967812E08}"/>
              </a:ext>
            </a:extLst>
          </p:cNvPr>
          <p:cNvSpPr>
            <a:spLocks noGrp="1"/>
          </p:cNvSpPr>
          <p:nvPr>
            <p:ph type="title"/>
          </p:nvPr>
        </p:nvSpPr>
        <p:spPr>
          <a:xfrm>
            <a:off x="682625" y="1238327"/>
            <a:ext cx="7496175" cy="5243954"/>
          </a:xfrm>
        </p:spPr>
        <p:txBody>
          <a:bodyPr/>
          <a:lstStyle/>
          <a:p>
            <a:br>
              <a:rPr lang="en-US" sz="1600" dirty="0"/>
            </a:br>
            <a:br>
              <a:rPr lang="en-US" sz="1600" dirty="0"/>
            </a:br>
            <a:br>
              <a:rPr lang="en-US" sz="1600" dirty="0"/>
            </a:br>
            <a:endParaRPr lang="en-US" sz="1600" dirty="0"/>
          </a:p>
        </p:txBody>
      </p:sp>
      <p:pic>
        <p:nvPicPr>
          <p:cNvPr id="2052" name="Picture 4" descr="C:\Users\es8554\AppData\Local\Temp\SNAGHTML38c5786b.PNG">
            <a:extLst>
              <a:ext uri="{FF2B5EF4-FFF2-40B4-BE49-F238E27FC236}">
                <a16:creationId xmlns:a16="http://schemas.microsoft.com/office/drawing/2014/main" id="{9019B116-51C0-42A9-B2B2-FC691DC0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04" y="1143094"/>
            <a:ext cx="59626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562428-973D-4BC7-91B0-06140D08E7C4}"/>
              </a:ext>
            </a:extLst>
          </p:cNvPr>
          <p:cNvPicPr>
            <a:picLocks noChangeAspect="1"/>
          </p:cNvPicPr>
          <p:nvPr/>
        </p:nvPicPr>
        <p:blipFill>
          <a:blip r:embed="rId3"/>
          <a:stretch>
            <a:fillRect/>
          </a:stretch>
        </p:blipFill>
        <p:spPr>
          <a:xfrm>
            <a:off x="1273803" y="2726970"/>
            <a:ext cx="5962649" cy="2266667"/>
          </a:xfrm>
          <a:prstGeom prst="rect">
            <a:avLst/>
          </a:prstGeom>
        </p:spPr>
      </p:pic>
      <p:pic>
        <p:nvPicPr>
          <p:cNvPr id="5" name="Picture 4">
            <a:extLst>
              <a:ext uri="{FF2B5EF4-FFF2-40B4-BE49-F238E27FC236}">
                <a16:creationId xmlns:a16="http://schemas.microsoft.com/office/drawing/2014/main" id="{2CFEB102-3A01-40EC-B3C2-B4D11644AD2A}"/>
              </a:ext>
            </a:extLst>
          </p:cNvPr>
          <p:cNvPicPr>
            <a:picLocks noChangeAspect="1"/>
          </p:cNvPicPr>
          <p:nvPr/>
        </p:nvPicPr>
        <p:blipFill>
          <a:blip r:embed="rId4"/>
          <a:stretch>
            <a:fillRect/>
          </a:stretch>
        </p:blipFill>
        <p:spPr>
          <a:xfrm>
            <a:off x="1197984" y="5234657"/>
            <a:ext cx="6114286" cy="1342857"/>
          </a:xfrm>
          <a:prstGeom prst="rect">
            <a:avLst/>
          </a:prstGeom>
        </p:spPr>
      </p:pic>
    </p:spTree>
    <p:extLst>
      <p:ext uri="{BB962C8B-B14F-4D97-AF65-F5344CB8AC3E}">
        <p14:creationId xmlns:p14="http://schemas.microsoft.com/office/powerpoint/2010/main" val="43616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3E9E-0869-4632-B2C1-67C3FC7C06D2}"/>
              </a:ext>
            </a:extLst>
          </p:cNvPr>
          <p:cNvSpPr>
            <a:spLocks noGrp="1"/>
          </p:cNvSpPr>
          <p:nvPr>
            <p:ph type="title"/>
          </p:nvPr>
        </p:nvSpPr>
        <p:spPr>
          <a:xfrm>
            <a:off x="280657" y="1238326"/>
            <a:ext cx="8564579" cy="5461237"/>
          </a:xfrm>
        </p:spPr>
        <p:txBody>
          <a:bodyPr/>
          <a:lstStyle/>
          <a:p>
            <a:r>
              <a:rPr lang="en-US" sz="1600" b="1" dirty="0"/>
              <a:t>Patient using CVC for HD and has Maturing/Inactive AVF.</a:t>
            </a:r>
            <a:br>
              <a:rPr lang="en-US" sz="1600" dirty="0"/>
            </a:br>
            <a:br>
              <a:rPr lang="en-US" sz="1600" dirty="0"/>
            </a:br>
            <a:r>
              <a:rPr lang="en-US" sz="1600" b="1" dirty="0"/>
              <a:t>RTC&gt;Nurse Assessment</a:t>
            </a:r>
            <a:br>
              <a:rPr lang="en-US" sz="1600" b="1" dirty="0"/>
            </a:br>
            <a:br>
              <a:rPr lang="en-US" sz="1600" b="1" dirty="0"/>
            </a:br>
            <a:r>
              <a:rPr lang="en-US" sz="1600" b="1" dirty="0"/>
              <a:t>Today’s Cannulation Method</a:t>
            </a:r>
            <a:br>
              <a:rPr lang="en-US" sz="1600" b="1" dirty="0"/>
            </a:br>
            <a:br>
              <a:rPr lang="en-US" sz="1600" b="1" dirty="0"/>
            </a:br>
            <a:r>
              <a:rPr lang="en-US" sz="1600" dirty="0"/>
              <a:t>The Nurse will:</a:t>
            </a:r>
            <a:br>
              <a:rPr lang="en-US" sz="1600" dirty="0"/>
            </a:br>
            <a:r>
              <a:rPr lang="en-US" sz="1600" dirty="0"/>
              <a:t>      Check the CVC Connection box.</a:t>
            </a:r>
            <a:br>
              <a:rPr lang="en-US" sz="1600" dirty="0"/>
            </a:br>
            <a:r>
              <a:rPr lang="en-US" sz="1600" dirty="0"/>
              <a:t>      Select CVC as the Primary Access</a:t>
            </a:r>
            <a:br>
              <a:rPr lang="en-US" sz="1600" dirty="0"/>
            </a:br>
            <a:r>
              <a:rPr lang="en-US" sz="1600" dirty="0"/>
              <a:t>      Document the Primary VA Assessment for the CVC</a:t>
            </a:r>
            <a:br>
              <a:rPr lang="en-US" sz="1600" dirty="0"/>
            </a:br>
            <a:r>
              <a:rPr lang="en-US" sz="1600" dirty="0"/>
              <a:t>      Document any Access Complications</a:t>
            </a:r>
            <a:br>
              <a:rPr lang="en-US" sz="1600" dirty="0"/>
            </a:br>
            <a:br>
              <a:rPr lang="en-US" sz="1600" dirty="0"/>
            </a:br>
            <a:r>
              <a:rPr lang="en-US" sz="1600" dirty="0"/>
              <a:t> 	</a:t>
            </a:r>
            <a:r>
              <a:rPr lang="en-US" sz="1600" b="1" dirty="0"/>
              <a:t>Is there a maturing AVF or Graft-not ready for cannulation-not listed in the access dropdown</a:t>
            </a:r>
            <a:r>
              <a:rPr lang="en-US" sz="1600" dirty="0"/>
              <a:t>: Mark the radio button Yes for, “maturing or resting AVF”</a:t>
            </a:r>
            <a:br>
              <a:rPr lang="en-US" sz="1600" dirty="0"/>
            </a:br>
            <a:r>
              <a:rPr lang="en-US" sz="1600" dirty="0"/>
              <a:t>      Document the q treatment assessment of the new access in the note box to the right of this row and copy and paste to a Physical Exam in Dialysis Accesses. </a:t>
            </a:r>
            <a:br>
              <a:rPr lang="en-US" sz="1600" dirty="0"/>
            </a:br>
            <a:br>
              <a:rPr lang="en-US" sz="1600" dirty="0"/>
            </a:br>
            <a:r>
              <a:rPr lang="en-US" sz="1600" dirty="0"/>
              <a:t>	</a:t>
            </a:r>
            <a:r>
              <a:rPr lang="en-US" sz="1600" b="1" dirty="0"/>
              <a:t>Secondary Access available for cannulation:  </a:t>
            </a:r>
            <a:r>
              <a:rPr lang="en-US" sz="1600" dirty="0"/>
              <a:t>mark</a:t>
            </a:r>
            <a:r>
              <a:rPr lang="en-US" sz="1600" b="1" dirty="0"/>
              <a:t> </a:t>
            </a:r>
            <a:r>
              <a:rPr lang="en-US" sz="1600" dirty="0"/>
              <a:t>as Not Done.</a:t>
            </a:r>
            <a:br>
              <a:rPr lang="en-US" sz="1600" dirty="0"/>
            </a:br>
            <a:r>
              <a:rPr lang="en-US" sz="1600" dirty="0"/>
              <a:t>	</a:t>
            </a:r>
            <a:r>
              <a:rPr lang="en-US" sz="1600" b="1" dirty="0"/>
              <a:t>Catheter Dressing Change:  </a:t>
            </a:r>
            <a:r>
              <a:rPr lang="en-US" sz="1600" dirty="0"/>
              <a:t>document</a:t>
            </a:r>
            <a:r>
              <a:rPr lang="en-US" sz="1600" b="1" dirty="0"/>
              <a:t> </a:t>
            </a:r>
            <a:r>
              <a:rPr lang="en-US" sz="1600" dirty="0"/>
              <a:t>if one was done.</a:t>
            </a:r>
            <a:br>
              <a:rPr lang="en-US" sz="1600" dirty="0"/>
            </a:br>
            <a:endParaRPr lang="en-US" sz="1600" dirty="0"/>
          </a:p>
        </p:txBody>
      </p:sp>
    </p:spTree>
    <p:extLst>
      <p:ext uri="{BB962C8B-B14F-4D97-AF65-F5344CB8AC3E}">
        <p14:creationId xmlns:p14="http://schemas.microsoft.com/office/powerpoint/2010/main" val="1075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12C82-432F-40A9-8748-36A2C33201E7}"/>
              </a:ext>
            </a:extLst>
          </p:cNvPr>
          <p:cNvSpPr>
            <a:spLocks noGrp="1"/>
          </p:cNvSpPr>
          <p:nvPr>
            <p:ph type="title"/>
          </p:nvPr>
        </p:nvSpPr>
        <p:spPr>
          <a:xfrm>
            <a:off x="682625" y="1238326"/>
            <a:ext cx="7496175" cy="5325435"/>
          </a:xfrm>
        </p:spPr>
        <p:txBody>
          <a:bodyPr/>
          <a:lstStyle/>
          <a:p>
            <a:br>
              <a:rPr lang="en-US" sz="1600" dirty="0"/>
            </a:br>
            <a:br>
              <a:rPr lang="en-US" sz="1600" dirty="0"/>
            </a:br>
            <a:endParaRPr lang="en-US" sz="1600" dirty="0"/>
          </a:p>
        </p:txBody>
      </p:sp>
      <p:pic>
        <p:nvPicPr>
          <p:cNvPr id="6" name="Picture 5">
            <a:extLst>
              <a:ext uri="{FF2B5EF4-FFF2-40B4-BE49-F238E27FC236}">
                <a16:creationId xmlns:a16="http://schemas.microsoft.com/office/drawing/2014/main" id="{3958F850-639A-4993-9F73-E704734814CD}"/>
              </a:ext>
            </a:extLst>
          </p:cNvPr>
          <p:cNvPicPr>
            <a:picLocks noChangeAspect="1"/>
          </p:cNvPicPr>
          <p:nvPr/>
        </p:nvPicPr>
        <p:blipFill>
          <a:blip r:embed="rId2"/>
          <a:stretch>
            <a:fillRect/>
          </a:stretch>
        </p:blipFill>
        <p:spPr>
          <a:xfrm>
            <a:off x="2086285" y="2309358"/>
            <a:ext cx="5219048" cy="2904762"/>
          </a:xfrm>
          <a:prstGeom prst="rect">
            <a:avLst/>
          </a:prstGeom>
        </p:spPr>
      </p:pic>
      <p:pic>
        <p:nvPicPr>
          <p:cNvPr id="8" name="Picture 7">
            <a:extLst>
              <a:ext uri="{FF2B5EF4-FFF2-40B4-BE49-F238E27FC236}">
                <a16:creationId xmlns:a16="http://schemas.microsoft.com/office/drawing/2014/main" id="{42B7B0D2-2CE0-4AD7-8C4C-3AA7BC7BB041}"/>
              </a:ext>
            </a:extLst>
          </p:cNvPr>
          <p:cNvPicPr>
            <a:picLocks noChangeAspect="1"/>
          </p:cNvPicPr>
          <p:nvPr/>
        </p:nvPicPr>
        <p:blipFill>
          <a:blip r:embed="rId3"/>
          <a:stretch>
            <a:fillRect/>
          </a:stretch>
        </p:blipFill>
        <p:spPr>
          <a:xfrm>
            <a:off x="208230" y="5423402"/>
            <a:ext cx="8763754" cy="931076"/>
          </a:xfrm>
          <a:prstGeom prst="rect">
            <a:avLst/>
          </a:prstGeom>
        </p:spPr>
      </p:pic>
      <p:pic>
        <p:nvPicPr>
          <p:cNvPr id="10" name="Picture 9">
            <a:extLst>
              <a:ext uri="{FF2B5EF4-FFF2-40B4-BE49-F238E27FC236}">
                <a16:creationId xmlns:a16="http://schemas.microsoft.com/office/drawing/2014/main" id="{A88E1702-CED5-4A4D-82E7-31B7423B13B1}"/>
              </a:ext>
            </a:extLst>
          </p:cNvPr>
          <p:cNvPicPr>
            <a:picLocks noChangeAspect="1"/>
          </p:cNvPicPr>
          <p:nvPr/>
        </p:nvPicPr>
        <p:blipFill>
          <a:blip r:embed="rId4"/>
          <a:stretch>
            <a:fillRect/>
          </a:stretch>
        </p:blipFill>
        <p:spPr>
          <a:xfrm>
            <a:off x="2013857" y="1119123"/>
            <a:ext cx="5291476" cy="980952"/>
          </a:xfrm>
          <a:prstGeom prst="rect">
            <a:avLst/>
          </a:prstGeom>
        </p:spPr>
      </p:pic>
    </p:spTree>
    <p:extLst>
      <p:ext uri="{BB962C8B-B14F-4D97-AF65-F5344CB8AC3E}">
        <p14:creationId xmlns:p14="http://schemas.microsoft.com/office/powerpoint/2010/main" val="10295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E51B97-F859-4A25-99FF-8A89E68C2DD3}"/>
              </a:ext>
            </a:extLst>
          </p:cNvPr>
          <p:cNvSpPr>
            <a:spLocks noGrp="1"/>
          </p:cNvSpPr>
          <p:nvPr>
            <p:ph type="title"/>
          </p:nvPr>
        </p:nvSpPr>
        <p:spPr>
          <a:xfrm>
            <a:off x="126747" y="1238250"/>
            <a:ext cx="8890503" cy="5135563"/>
          </a:xfrm>
        </p:spPr>
        <p:txBody>
          <a:bodyPr/>
          <a:lstStyle/>
          <a:p>
            <a:r>
              <a:rPr lang="en-US" sz="1600" b="1" dirty="0"/>
              <a:t>Patient using CVC for HD and has Maturing/Inactive AVF.</a:t>
            </a:r>
            <a:br>
              <a:rPr lang="en-US" sz="1600" dirty="0"/>
            </a:br>
            <a:br>
              <a:rPr lang="en-US" sz="1600" dirty="0"/>
            </a:br>
            <a:r>
              <a:rPr lang="en-US" sz="1600" b="1" dirty="0"/>
              <a:t>RTC&gt;</a:t>
            </a:r>
            <a:r>
              <a:rPr lang="en-US" sz="1600" b="1" dirty="0" err="1"/>
              <a:t>PostTreatment</a:t>
            </a:r>
            <a:br>
              <a:rPr lang="en-US" sz="1600" b="1" dirty="0"/>
            </a:br>
            <a:br>
              <a:rPr lang="en-US" sz="1600" b="1" dirty="0"/>
            </a:br>
            <a:r>
              <a:rPr lang="en-US" sz="1600" dirty="0"/>
              <a:t>Document Access Care for CVC and any Access Problems &amp; Concerns regarding the CVC.  If there was an access problem, document it in the text box on the right side of the page and copy/paste it into an Other/Status Change note in Dialysis Accesses</a:t>
            </a:r>
            <a:br>
              <a:rPr lang="en-US" sz="1600" dirty="0"/>
            </a:br>
            <a:br>
              <a:rPr lang="en-US" sz="1600" dirty="0"/>
            </a:br>
            <a:endParaRPr lang="en-US" sz="1600" dirty="0"/>
          </a:p>
        </p:txBody>
      </p:sp>
      <p:pic>
        <p:nvPicPr>
          <p:cNvPr id="6" name="Picture 5">
            <a:extLst>
              <a:ext uri="{FF2B5EF4-FFF2-40B4-BE49-F238E27FC236}">
                <a16:creationId xmlns:a16="http://schemas.microsoft.com/office/drawing/2014/main" id="{2DD3ED2D-8710-49AA-8EF0-9D1690B64AF6}"/>
              </a:ext>
            </a:extLst>
          </p:cNvPr>
          <p:cNvPicPr>
            <a:picLocks noChangeAspect="1"/>
          </p:cNvPicPr>
          <p:nvPr/>
        </p:nvPicPr>
        <p:blipFill>
          <a:blip r:embed="rId2"/>
          <a:stretch>
            <a:fillRect/>
          </a:stretch>
        </p:blipFill>
        <p:spPr>
          <a:xfrm>
            <a:off x="307818" y="3872546"/>
            <a:ext cx="8510257" cy="1747204"/>
          </a:xfrm>
          <a:prstGeom prst="rect">
            <a:avLst/>
          </a:prstGeom>
        </p:spPr>
      </p:pic>
    </p:spTree>
    <p:extLst>
      <p:ext uri="{BB962C8B-B14F-4D97-AF65-F5344CB8AC3E}">
        <p14:creationId xmlns:p14="http://schemas.microsoft.com/office/powerpoint/2010/main" val="3327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A14B2B1-D292-4C54-A755-6DFFF1D07B80}"/>
              </a:ext>
            </a:extLst>
          </p:cNvPr>
          <p:cNvSpPr>
            <a:spLocks noGrp="1"/>
          </p:cNvSpPr>
          <p:nvPr>
            <p:ph type="title"/>
          </p:nvPr>
        </p:nvSpPr>
        <p:spPr>
          <a:xfrm>
            <a:off x="682625" y="1238250"/>
            <a:ext cx="7496175" cy="5434013"/>
          </a:xfrm>
        </p:spPr>
        <p:txBody>
          <a:bodyPr/>
          <a:lstStyle/>
          <a:p>
            <a:r>
              <a:rPr lang="en-US" sz="1600" b="1" dirty="0"/>
              <a:t>Patient using CVC for HD and has Maturing/Active AVF ready for cannulation protocol.</a:t>
            </a:r>
            <a:br>
              <a:rPr lang="en-US" sz="1600" dirty="0"/>
            </a:br>
            <a:br>
              <a:rPr lang="en-US" sz="1600" dirty="0"/>
            </a:br>
            <a:r>
              <a:rPr lang="en-US" sz="1600" b="1" dirty="0"/>
              <a:t>RTC&gt;</a:t>
            </a:r>
            <a:r>
              <a:rPr lang="en-US" sz="1600" b="1" dirty="0" err="1"/>
              <a:t>PreTreatment</a:t>
            </a:r>
            <a:br>
              <a:rPr lang="en-US" sz="1600" b="1" dirty="0"/>
            </a:br>
            <a:br>
              <a:rPr lang="en-US" sz="1600" b="1" dirty="0"/>
            </a:br>
            <a:r>
              <a:rPr lang="en-US" sz="1600" dirty="0"/>
              <a:t>Tech will:</a:t>
            </a:r>
            <a:br>
              <a:rPr lang="en-US" sz="1600" dirty="0"/>
            </a:br>
            <a:r>
              <a:rPr lang="en-US" sz="1600" dirty="0"/>
              <a:t>     </a:t>
            </a:r>
            <a:r>
              <a:rPr lang="en-US" sz="1600" b="1" dirty="0"/>
              <a:t>Review Treatment Alert </a:t>
            </a:r>
            <a:r>
              <a:rPr lang="en-US" sz="1600" dirty="0"/>
              <a:t>to see </a:t>
            </a:r>
            <a:r>
              <a:rPr lang="en-US" sz="1600" dirty="0" err="1"/>
              <a:t>pt</a:t>
            </a:r>
            <a:r>
              <a:rPr lang="en-US" sz="1600" dirty="0"/>
              <a:t> is ready for cannulation protocol and make sure expert </a:t>
            </a:r>
            <a:r>
              <a:rPr lang="en-US" sz="1600" dirty="0" err="1"/>
              <a:t>cannulator</a:t>
            </a:r>
            <a:r>
              <a:rPr lang="en-US" sz="1600" dirty="0"/>
              <a:t> is assigned.</a:t>
            </a:r>
            <a:br>
              <a:rPr lang="en-US" sz="1600" dirty="0"/>
            </a:br>
            <a:r>
              <a:rPr lang="en-US" sz="1600" dirty="0"/>
              <a:t>     </a:t>
            </a:r>
            <a:r>
              <a:rPr lang="en-US" sz="1600" b="1" dirty="0"/>
              <a:t>Access Info</a:t>
            </a:r>
            <a:r>
              <a:rPr lang="en-US" sz="1600" dirty="0"/>
              <a:t>:  select CVC because it is still the primary access</a:t>
            </a:r>
            <a:br>
              <a:rPr lang="en-US" sz="1600" dirty="0"/>
            </a:br>
            <a:r>
              <a:rPr lang="en-US" sz="1600" dirty="0"/>
              <a:t>     </a:t>
            </a:r>
            <a:r>
              <a:rPr lang="en-US" sz="1600" b="1" dirty="0"/>
              <a:t>Secondary Access Info</a:t>
            </a:r>
            <a:r>
              <a:rPr lang="en-US" sz="1600" dirty="0"/>
              <a:t>:  select the AVF.  Document in text box on right side of page that new access protocol started.</a:t>
            </a:r>
            <a:br>
              <a:rPr lang="en-US" sz="1600" dirty="0"/>
            </a:br>
            <a:r>
              <a:rPr lang="en-US" sz="1600" dirty="0"/>
              <a:t>     </a:t>
            </a:r>
            <a:r>
              <a:rPr lang="en-US" sz="1600" b="1" dirty="0"/>
              <a:t>Vascular Access Assessment</a:t>
            </a:r>
            <a:r>
              <a:rPr lang="en-US" sz="1600" dirty="0"/>
              <a:t>:  document assessment for both the CVC and the AVF.</a:t>
            </a:r>
            <a:br>
              <a:rPr lang="en-US" sz="1600" dirty="0"/>
            </a:br>
            <a:r>
              <a:rPr lang="en-US" sz="1600" dirty="0"/>
              <a:t>     </a:t>
            </a:r>
            <a:r>
              <a:rPr lang="en-US" sz="1600" b="1" dirty="0"/>
              <a:t>Experienced </a:t>
            </a:r>
            <a:r>
              <a:rPr lang="en-US" sz="1600" b="1" dirty="0" err="1"/>
              <a:t>Cannulator</a:t>
            </a:r>
            <a:r>
              <a:rPr lang="en-US" sz="1600" dirty="0"/>
              <a:t>:  document which needle(s) were placed and document needle size used in the text box on the right side of the page.</a:t>
            </a:r>
            <a:br>
              <a:rPr lang="en-US" sz="1600" dirty="0"/>
            </a:br>
            <a:r>
              <a:rPr lang="en-US" sz="1600" dirty="0"/>
              <a:t>     Document whether reminder tape was used on the arm to keep </a:t>
            </a:r>
            <a:r>
              <a:rPr lang="en-US" sz="1600" dirty="0" err="1"/>
              <a:t>pt</a:t>
            </a:r>
            <a:r>
              <a:rPr lang="en-US" sz="1600" dirty="0"/>
              <a:t> from moving arm during HD.</a:t>
            </a:r>
            <a:br>
              <a:rPr lang="en-US" sz="1600" dirty="0"/>
            </a:br>
            <a:br>
              <a:rPr lang="en-US" sz="1600" dirty="0"/>
            </a:br>
            <a:r>
              <a:rPr lang="en-US" sz="1600" dirty="0"/>
              <a:t>Nurse will:</a:t>
            </a:r>
            <a:br>
              <a:rPr lang="en-US" sz="1600" dirty="0"/>
            </a:br>
            <a:r>
              <a:rPr lang="en-US" sz="1600" dirty="0"/>
              <a:t>	 </a:t>
            </a:r>
            <a:r>
              <a:rPr lang="en-US" sz="1600" b="1" dirty="0"/>
              <a:t>Review Treatment Alert </a:t>
            </a:r>
            <a:r>
              <a:rPr lang="en-US" sz="1600" dirty="0"/>
              <a:t>and verify expert </a:t>
            </a:r>
            <a:r>
              <a:rPr lang="en-US" sz="1600" dirty="0" err="1"/>
              <a:t>cannulator</a:t>
            </a:r>
            <a:r>
              <a:rPr lang="en-US" sz="1600" dirty="0"/>
              <a:t> cannulated the patient and access functioning as expected.</a:t>
            </a:r>
          </a:p>
        </p:txBody>
      </p:sp>
    </p:spTree>
    <p:extLst>
      <p:ext uri="{BB962C8B-B14F-4D97-AF65-F5344CB8AC3E}">
        <p14:creationId xmlns:p14="http://schemas.microsoft.com/office/powerpoint/2010/main" val="96003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68E6-48E4-4A5D-8A7F-C6861041AF79}"/>
              </a:ext>
            </a:extLst>
          </p:cNvPr>
          <p:cNvSpPr>
            <a:spLocks noGrp="1"/>
          </p:cNvSpPr>
          <p:nvPr>
            <p:ph type="title"/>
          </p:nvPr>
        </p:nvSpPr>
        <p:spPr>
          <a:xfrm>
            <a:off x="682625" y="1238326"/>
            <a:ext cx="7496175" cy="5026671"/>
          </a:xfrm>
        </p:spPr>
        <p:txBody>
          <a:bodyPr/>
          <a:lstStyle/>
          <a:p>
            <a:br>
              <a:rPr lang="en-US" sz="1600" dirty="0"/>
            </a:br>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DE548204-29BD-4577-8080-9DD6A0E8AFF8}"/>
              </a:ext>
            </a:extLst>
          </p:cNvPr>
          <p:cNvPicPr>
            <a:picLocks noChangeAspect="1"/>
          </p:cNvPicPr>
          <p:nvPr/>
        </p:nvPicPr>
        <p:blipFill>
          <a:blip r:embed="rId2"/>
          <a:stretch>
            <a:fillRect/>
          </a:stretch>
        </p:blipFill>
        <p:spPr>
          <a:xfrm>
            <a:off x="1500571" y="1394669"/>
            <a:ext cx="6142857" cy="2457143"/>
          </a:xfrm>
          <a:prstGeom prst="rect">
            <a:avLst/>
          </a:prstGeom>
        </p:spPr>
      </p:pic>
      <p:pic>
        <p:nvPicPr>
          <p:cNvPr id="5" name="Picture 4">
            <a:extLst>
              <a:ext uri="{FF2B5EF4-FFF2-40B4-BE49-F238E27FC236}">
                <a16:creationId xmlns:a16="http://schemas.microsoft.com/office/drawing/2014/main" id="{EC3505E1-50AF-4D94-8153-D3324D24BD89}"/>
              </a:ext>
            </a:extLst>
          </p:cNvPr>
          <p:cNvPicPr>
            <a:picLocks noChangeAspect="1"/>
          </p:cNvPicPr>
          <p:nvPr/>
        </p:nvPicPr>
        <p:blipFill>
          <a:blip r:embed="rId3"/>
          <a:stretch>
            <a:fillRect/>
          </a:stretch>
        </p:blipFill>
        <p:spPr>
          <a:xfrm>
            <a:off x="1500570" y="4008155"/>
            <a:ext cx="6142857" cy="990476"/>
          </a:xfrm>
          <a:prstGeom prst="rect">
            <a:avLst/>
          </a:prstGeom>
        </p:spPr>
      </p:pic>
      <p:pic>
        <p:nvPicPr>
          <p:cNvPr id="7" name="Picture 6">
            <a:extLst>
              <a:ext uri="{FF2B5EF4-FFF2-40B4-BE49-F238E27FC236}">
                <a16:creationId xmlns:a16="http://schemas.microsoft.com/office/drawing/2014/main" id="{CE41C7FE-0015-4E5B-AB26-027D2207B331}"/>
              </a:ext>
            </a:extLst>
          </p:cNvPr>
          <p:cNvPicPr>
            <a:picLocks noChangeAspect="1"/>
          </p:cNvPicPr>
          <p:nvPr/>
        </p:nvPicPr>
        <p:blipFill>
          <a:blip r:embed="rId4"/>
          <a:stretch>
            <a:fillRect/>
          </a:stretch>
        </p:blipFill>
        <p:spPr>
          <a:xfrm>
            <a:off x="316871" y="5154974"/>
            <a:ext cx="8474044" cy="847380"/>
          </a:xfrm>
          <a:prstGeom prst="rect">
            <a:avLst/>
          </a:prstGeom>
        </p:spPr>
      </p:pic>
    </p:spTree>
    <p:extLst>
      <p:ext uri="{BB962C8B-B14F-4D97-AF65-F5344CB8AC3E}">
        <p14:creationId xmlns:p14="http://schemas.microsoft.com/office/powerpoint/2010/main" val="5846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B6E4-E4D7-4C7A-BAB4-A03A2681C4D7}"/>
              </a:ext>
            </a:extLst>
          </p:cNvPr>
          <p:cNvSpPr>
            <a:spLocks noGrp="1"/>
          </p:cNvSpPr>
          <p:nvPr>
            <p:ph type="title"/>
          </p:nvPr>
        </p:nvSpPr>
        <p:spPr>
          <a:xfrm>
            <a:off x="682625" y="1238327"/>
            <a:ext cx="7496175" cy="4637372"/>
          </a:xfrm>
        </p:spPr>
        <p:txBody>
          <a:bodyPr/>
          <a:lstStyle/>
          <a:p>
            <a:br>
              <a:rPr lang="en-US" sz="1600" dirty="0"/>
            </a:br>
            <a:endParaRPr lang="en-US" sz="1600" dirty="0"/>
          </a:p>
        </p:txBody>
      </p:sp>
      <p:pic>
        <p:nvPicPr>
          <p:cNvPr id="4" name="Picture 3">
            <a:extLst>
              <a:ext uri="{FF2B5EF4-FFF2-40B4-BE49-F238E27FC236}">
                <a16:creationId xmlns:a16="http://schemas.microsoft.com/office/drawing/2014/main" id="{FEEAFF21-7E35-4A2D-911A-6C90088023F6}"/>
              </a:ext>
            </a:extLst>
          </p:cNvPr>
          <p:cNvPicPr>
            <a:picLocks noChangeAspect="1"/>
          </p:cNvPicPr>
          <p:nvPr/>
        </p:nvPicPr>
        <p:blipFill>
          <a:blip r:embed="rId2"/>
          <a:stretch>
            <a:fillRect/>
          </a:stretch>
        </p:blipFill>
        <p:spPr>
          <a:xfrm>
            <a:off x="1457714" y="1109952"/>
            <a:ext cx="6228571" cy="4638095"/>
          </a:xfrm>
          <a:prstGeom prst="rect">
            <a:avLst/>
          </a:prstGeom>
        </p:spPr>
      </p:pic>
    </p:spTree>
    <p:extLst>
      <p:ext uri="{BB962C8B-B14F-4D97-AF65-F5344CB8AC3E}">
        <p14:creationId xmlns:p14="http://schemas.microsoft.com/office/powerpoint/2010/main" val="35962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6A353-B470-404F-9745-31D8D70FFC99}"/>
              </a:ext>
            </a:extLst>
          </p:cNvPr>
          <p:cNvSpPr>
            <a:spLocks noGrp="1"/>
          </p:cNvSpPr>
          <p:nvPr>
            <p:ph type="title"/>
          </p:nvPr>
        </p:nvSpPr>
        <p:spPr/>
        <p:txBody>
          <a:bodyPr/>
          <a:lstStyle/>
          <a:p>
            <a:br>
              <a:rPr lang="en-US" dirty="0"/>
            </a:br>
            <a:br>
              <a:rPr lang="en-US" dirty="0"/>
            </a:br>
            <a:endParaRPr lang="en-US" dirty="0"/>
          </a:p>
        </p:txBody>
      </p:sp>
      <p:sp>
        <p:nvSpPr>
          <p:cNvPr id="9" name="Text Placeholder 8">
            <a:extLst>
              <a:ext uri="{FF2B5EF4-FFF2-40B4-BE49-F238E27FC236}">
                <a16:creationId xmlns:a16="http://schemas.microsoft.com/office/drawing/2014/main" id="{72945517-408C-4A8E-A4BF-B79A82699EE5}"/>
              </a:ext>
            </a:extLst>
          </p:cNvPr>
          <p:cNvSpPr>
            <a:spLocks noGrp="1"/>
          </p:cNvSpPr>
          <p:nvPr>
            <p:ph type="body" sz="quarter" idx="10"/>
          </p:nvPr>
        </p:nvSpPr>
        <p:spPr>
          <a:xfrm>
            <a:off x="682625" y="1238327"/>
            <a:ext cx="7778750" cy="3579001"/>
          </a:xfrm>
        </p:spPr>
        <p:txBody>
          <a:bodyPr/>
          <a:lstStyle/>
          <a:p>
            <a:endParaRPr lang="en-US" dirty="0"/>
          </a:p>
          <a:p>
            <a:endParaRPr lang="en-US" dirty="0"/>
          </a:p>
          <a:p>
            <a:endParaRPr lang="en-US" dirty="0"/>
          </a:p>
        </p:txBody>
      </p:sp>
      <p:pic>
        <p:nvPicPr>
          <p:cNvPr id="1026" name="Picture 2" descr="C:\Users\es8554\AppData\Local\Temp\SNAGHTML4705d773.PNG">
            <a:extLst>
              <a:ext uri="{FF2B5EF4-FFF2-40B4-BE49-F238E27FC236}">
                <a16:creationId xmlns:a16="http://schemas.microsoft.com/office/drawing/2014/main" id="{324BF5ED-C34C-4107-8DC2-C3790FA6E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2900"/>
            <a:ext cx="91440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80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299E117-F10C-4218-A952-8FEF4F98AAB9}"/>
              </a:ext>
            </a:extLst>
          </p:cNvPr>
          <p:cNvSpPr>
            <a:spLocks noGrp="1"/>
          </p:cNvSpPr>
          <p:nvPr>
            <p:ph type="title"/>
          </p:nvPr>
        </p:nvSpPr>
        <p:spPr>
          <a:xfrm>
            <a:off x="682625" y="1238250"/>
            <a:ext cx="7496175" cy="647700"/>
          </a:xfrm>
        </p:spPr>
        <p:txBody>
          <a:bodyPr/>
          <a:lstStyle/>
          <a:p>
            <a:r>
              <a:rPr lang="en-US" sz="1600" b="1" dirty="0"/>
              <a:t>Patient using CVC for HD and has Maturing/Active AVF ready for cannulation protocol.</a:t>
            </a:r>
            <a:br>
              <a:rPr lang="en-US" sz="1600" dirty="0"/>
            </a:br>
            <a:br>
              <a:rPr lang="en-US" sz="1600" dirty="0"/>
            </a:br>
            <a:r>
              <a:rPr lang="en-US" sz="1600" b="1" dirty="0"/>
              <a:t>RTC&gt;Nurse Assessment</a:t>
            </a:r>
            <a:br>
              <a:rPr lang="en-US" sz="1600" b="1" dirty="0"/>
            </a:br>
            <a:br>
              <a:rPr lang="en-US" sz="1600" b="1" dirty="0"/>
            </a:br>
            <a:r>
              <a:rPr lang="en-US" sz="1600" dirty="0"/>
              <a:t>The Nurse will:</a:t>
            </a:r>
            <a:br>
              <a:rPr lang="en-US" sz="1600" dirty="0"/>
            </a:br>
            <a:r>
              <a:rPr lang="en-US" sz="1600" dirty="0"/>
              <a:t>     </a:t>
            </a:r>
            <a:r>
              <a:rPr lang="en-US" sz="1600" b="1" dirty="0"/>
              <a:t>Today’s Cannulation Method</a:t>
            </a:r>
            <a:r>
              <a:rPr lang="en-US" sz="1600" dirty="0"/>
              <a:t>:  Check all 3 boxes; Non buttonhole, CVC Connection, Developing New Access (if this was a one and one AVF/CVC cannulation)</a:t>
            </a:r>
            <a:br>
              <a:rPr lang="en-US" sz="1600" dirty="0"/>
            </a:br>
            <a:r>
              <a:rPr lang="en-US" sz="1600" dirty="0"/>
              <a:t>     </a:t>
            </a:r>
            <a:r>
              <a:rPr lang="en-US" sz="1600" b="1" dirty="0"/>
              <a:t>New AVF Cannulation Protocol</a:t>
            </a:r>
            <a:r>
              <a:rPr lang="en-US" sz="1600" dirty="0"/>
              <a:t>:  Mark box indicating which week of protocol is being used.</a:t>
            </a:r>
            <a:br>
              <a:rPr lang="en-US" sz="1600" dirty="0"/>
            </a:br>
            <a:r>
              <a:rPr lang="en-US" sz="1600" dirty="0"/>
              <a:t>     </a:t>
            </a:r>
            <a:r>
              <a:rPr lang="en-US" sz="1600" b="1" dirty="0"/>
              <a:t>Primary Access</a:t>
            </a:r>
            <a:r>
              <a:rPr lang="en-US" sz="1600" dirty="0"/>
              <a:t>:  CVC because it is still the Primary Access.</a:t>
            </a:r>
            <a:br>
              <a:rPr lang="en-US" sz="1600" dirty="0"/>
            </a:br>
            <a:r>
              <a:rPr lang="en-US" sz="1600" dirty="0"/>
              <a:t>     </a:t>
            </a:r>
            <a:r>
              <a:rPr lang="en-US" sz="1600" b="1" dirty="0"/>
              <a:t>Primary VA Assessment</a:t>
            </a:r>
            <a:r>
              <a:rPr lang="en-US" sz="1600" dirty="0"/>
              <a:t>:  check appropriate boxes.</a:t>
            </a:r>
            <a:br>
              <a:rPr lang="en-US" sz="1600" dirty="0"/>
            </a:br>
            <a:r>
              <a:rPr lang="en-US" sz="1600" dirty="0"/>
              <a:t>     </a:t>
            </a:r>
            <a:r>
              <a:rPr lang="en-US" sz="1600" b="1" dirty="0"/>
              <a:t>Access Complications</a:t>
            </a:r>
            <a:r>
              <a:rPr lang="en-US" sz="1600" dirty="0"/>
              <a:t>:  Check appropriate boxes or leave blank if none.</a:t>
            </a:r>
            <a:br>
              <a:rPr lang="en-US" sz="1600" dirty="0"/>
            </a:br>
            <a:r>
              <a:rPr lang="en-US" sz="1600" dirty="0"/>
              <a:t>     </a:t>
            </a:r>
            <a:r>
              <a:rPr lang="en-US" sz="1600" b="1" dirty="0"/>
              <a:t>Is there a maturing AVF or Graft-not ready for cannulation…</a:t>
            </a:r>
            <a:r>
              <a:rPr lang="en-US" sz="1600" b="1" dirty="0" err="1"/>
              <a:t>etc</a:t>
            </a:r>
            <a:r>
              <a:rPr lang="en-US" sz="1600" dirty="0"/>
              <a:t>:  check the No radio button.</a:t>
            </a:r>
            <a:br>
              <a:rPr lang="en-US" sz="1600" dirty="0"/>
            </a:br>
            <a:r>
              <a:rPr lang="en-US" sz="1600" dirty="0"/>
              <a:t>     </a:t>
            </a:r>
            <a:r>
              <a:rPr lang="en-US" sz="1600" b="1" dirty="0"/>
              <a:t>Secondary Access available for cannulation</a:t>
            </a:r>
            <a:r>
              <a:rPr lang="en-US" sz="1600" dirty="0"/>
              <a:t>:  select the AVF</a:t>
            </a:r>
            <a:br>
              <a:rPr lang="en-US" sz="1600" dirty="0"/>
            </a:br>
            <a:r>
              <a:rPr lang="en-US" sz="1600" dirty="0"/>
              <a:t>     </a:t>
            </a:r>
            <a:r>
              <a:rPr lang="en-US" sz="1600" b="1" dirty="0"/>
              <a:t>Secondary</a:t>
            </a:r>
            <a:r>
              <a:rPr lang="en-US" sz="1600" dirty="0"/>
              <a:t> </a:t>
            </a:r>
            <a:r>
              <a:rPr lang="en-US" sz="1600" b="1" dirty="0"/>
              <a:t>Access Assessment</a:t>
            </a:r>
            <a:r>
              <a:rPr lang="en-US" sz="1600" dirty="0"/>
              <a:t>:  check appropriate boxes.</a:t>
            </a:r>
            <a:br>
              <a:rPr lang="en-US" sz="1600" dirty="0"/>
            </a:br>
            <a:r>
              <a:rPr lang="en-US" sz="1600" b="1" dirty="0"/>
              <a:t>     Catheter Dressing Change</a:t>
            </a:r>
            <a:r>
              <a:rPr lang="en-US" sz="1600" dirty="0"/>
              <a:t>:  document if done.</a:t>
            </a:r>
          </a:p>
        </p:txBody>
      </p:sp>
    </p:spTree>
    <p:extLst>
      <p:ext uri="{BB962C8B-B14F-4D97-AF65-F5344CB8AC3E}">
        <p14:creationId xmlns:p14="http://schemas.microsoft.com/office/powerpoint/2010/main" val="416252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F4995-DCA3-4EFF-9AB0-07869C4525E8}"/>
              </a:ext>
            </a:extLst>
          </p:cNvPr>
          <p:cNvSpPr>
            <a:spLocks noGrp="1"/>
          </p:cNvSpPr>
          <p:nvPr>
            <p:ph type="title"/>
          </p:nvPr>
        </p:nvSpPr>
        <p:spPr>
          <a:xfrm>
            <a:off x="682625" y="1238327"/>
            <a:ext cx="7496175" cy="4601158"/>
          </a:xfrm>
        </p:spPr>
        <p:txBody>
          <a:bodyPr/>
          <a:lstStyle/>
          <a:p>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8520B8CE-7AC9-412B-BC5E-129487ED2738}"/>
              </a:ext>
            </a:extLst>
          </p:cNvPr>
          <p:cNvPicPr>
            <a:picLocks noChangeAspect="1"/>
          </p:cNvPicPr>
          <p:nvPr/>
        </p:nvPicPr>
        <p:blipFill>
          <a:blip r:embed="rId2"/>
          <a:stretch>
            <a:fillRect/>
          </a:stretch>
        </p:blipFill>
        <p:spPr>
          <a:xfrm>
            <a:off x="1386285" y="952809"/>
            <a:ext cx="6371429" cy="4952381"/>
          </a:xfrm>
          <a:prstGeom prst="rect">
            <a:avLst/>
          </a:prstGeom>
        </p:spPr>
      </p:pic>
    </p:spTree>
    <p:extLst>
      <p:ext uri="{BB962C8B-B14F-4D97-AF65-F5344CB8AC3E}">
        <p14:creationId xmlns:p14="http://schemas.microsoft.com/office/powerpoint/2010/main" val="225889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7E9E-05EC-4C57-ADF8-1E6F94EE2FE7}"/>
              </a:ext>
            </a:extLst>
          </p:cNvPr>
          <p:cNvSpPr>
            <a:spLocks noGrp="1"/>
          </p:cNvSpPr>
          <p:nvPr>
            <p:ph type="title"/>
          </p:nvPr>
        </p:nvSpPr>
        <p:spPr>
          <a:xfrm>
            <a:off x="314325" y="1238327"/>
            <a:ext cx="8458200" cy="4829098"/>
          </a:xfrm>
        </p:spPr>
        <p:txBody>
          <a:bodyPr/>
          <a:lstStyle/>
          <a:p>
            <a:r>
              <a:rPr lang="en-US" sz="1600" dirty="0"/>
              <a:t>To view all patients, enter Clinic name</a:t>
            </a:r>
            <a:br>
              <a:rPr lang="en-US" sz="1600" dirty="0"/>
            </a:br>
            <a:br>
              <a:rPr lang="en-US" sz="1600" dirty="0"/>
            </a:br>
            <a:r>
              <a:rPr lang="en-US" sz="1600" dirty="0"/>
              <a:t>If you would like to view only your patients, select your name from Care Manager dropdown.  (You will need to be designated as the patient’s Care Manager in Patient Care Team).</a:t>
            </a:r>
            <a:br>
              <a:rPr lang="en-US" sz="1600" dirty="0"/>
            </a:br>
            <a:br>
              <a:rPr lang="en-US" sz="1600" dirty="0"/>
            </a:br>
            <a:r>
              <a:rPr lang="en-US" sz="1600" dirty="0"/>
              <a:t>You can select an individual patient by entering their name.</a:t>
            </a:r>
            <a:br>
              <a:rPr lang="en-US" sz="1600" dirty="0"/>
            </a:br>
            <a:br>
              <a:rPr lang="en-US" sz="1600" dirty="0"/>
            </a:br>
            <a:br>
              <a:rPr lang="en-US" sz="1600" dirty="0"/>
            </a:br>
            <a:br>
              <a:rPr lang="en-US" sz="1600" dirty="0"/>
            </a:br>
            <a:endParaRPr lang="en-US" sz="1600" dirty="0"/>
          </a:p>
        </p:txBody>
      </p:sp>
      <p:pic>
        <p:nvPicPr>
          <p:cNvPr id="5" name="Picture 4">
            <a:extLst>
              <a:ext uri="{FF2B5EF4-FFF2-40B4-BE49-F238E27FC236}">
                <a16:creationId xmlns:a16="http://schemas.microsoft.com/office/drawing/2014/main" id="{4EA1B533-680E-4CD9-B0F5-6BCF18B72E50}"/>
              </a:ext>
            </a:extLst>
          </p:cNvPr>
          <p:cNvPicPr>
            <a:picLocks noChangeAspect="1"/>
          </p:cNvPicPr>
          <p:nvPr/>
        </p:nvPicPr>
        <p:blipFill>
          <a:blip r:embed="rId2"/>
          <a:stretch>
            <a:fillRect/>
          </a:stretch>
        </p:blipFill>
        <p:spPr>
          <a:xfrm>
            <a:off x="626419" y="3262471"/>
            <a:ext cx="7552381" cy="2542857"/>
          </a:xfrm>
          <a:prstGeom prst="rect">
            <a:avLst/>
          </a:prstGeom>
        </p:spPr>
      </p:pic>
    </p:spTree>
    <p:extLst>
      <p:ext uri="{BB962C8B-B14F-4D97-AF65-F5344CB8AC3E}">
        <p14:creationId xmlns:p14="http://schemas.microsoft.com/office/powerpoint/2010/main" val="23746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2658-435E-41D4-9F34-85D0AF5B170D}"/>
              </a:ext>
            </a:extLst>
          </p:cNvPr>
          <p:cNvSpPr>
            <a:spLocks noGrp="1"/>
          </p:cNvSpPr>
          <p:nvPr>
            <p:ph type="title"/>
          </p:nvPr>
        </p:nvSpPr>
        <p:spPr>
          <a:xfrm>
            <a:off x="682625" y="1238327"/>
            <a:ext cx="7496175" cy="5452184"/>
          </a:xfrm>
        </p:spPr>
        <p:txBody>
          <a:bodyPr/>
          <a:lstStyle/>
          <a:p>
            <a:br>
              <a:rPr lang="en-US" sz="1600" dirty="0"/>
            </a:br>
            <a:br>
              <a:rPr lang="en-US" sz="1600" dirty="0"/>
            </a:br>
            <a:endParaRPr lang="en-US" sz="1600" dirty="0"/>
          </a:p>
        </p:txBody>
      </p:sp>
      <p:pic>
        <p:nvPicPr>
          <p:cNvPr id="4" name="Picture 3">
            <a:extLst>
              <a:ext uri="{FF2B5EF4-FFF2-40B4-BE49-F238E27FC236}">
                <a16:creationId xmlns:a16="http://schemas.microsoft.com/office/drawing/2014/main" id="{DFD2C314-928F-4CE3-B7D1-7A0530C52DB3}"/>
              </a:ext>
            </a:extLst>
          </p:cNvPr>
          <p:cNvPicPr>
            <a:picLocks noChangeAspect="1"/>
          </p:cNvPicPr>
          <p:nvPr/>
        </p:nvPicPr>
        <p:blipFill>
          <a:blip r:embed="rId2"/>
          <a:stretch>
            <a:fillRect/>
          </a:stretch>
        </p:blipFill>
        <p:spPr>
          <a:xfrm>
            <a:off x="1786285" y="1248047"/>
            <a:ext cx="5571429" cy="4361905"/>
          </a:xfrm>
          <a:prstGeom prst="rect">
            <a:avLst/>
          </a:prstGeom>
        </p:spPr>
      </p:pic>
    </p:spTree>
    <p:extLst>
      <p:ext uri="{BB962C8B-B14F-4D97-AF65-F5344CB8AC3E}">
        <p14:creationId xmlns:p14="http://schemas.microsoft.com/office/powerpoint/2010/main" val="118383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5409-B7A9-463C-A3D4-694B04A80B1B}"/>
              </a:ext>
            </a:extLst>
          </p:cNvPr>
          <p:cNvSpPr>
            <a:spLocks noGrp="1"/>
          </p:cNvSpPr>
          <p:nvPr>
            <p:ph type="title"/>
          </p:nvPr>
        </p:nvSpPr>
        <p:spPr>
          <a:xfrm>
            <a:off x="682625" y="1238326"/>
            <a:ext cx="7496175" cy="5619673"/>
          </a:xfrm>
        </p:spPr>
        <p:txBody>
          <a:bodyPr/>
          <a:lstStyle/>
          <a:p>
            <a:r>
              <a:rPr lang="en-US" sz="1600" b="1" dirty="0"/>
              <a:t>Patient using CVC for HD and has Maturing/Active AVF ready for cannulation protocol.</a:t>
            </a:r>
            <a:br>
              <a:rPr lang="en-US" sz="1600" dirty="0"/>
            </a:br>
            <a:br>
              <a:rPr lang="en-US" sz="1600" dirty="0"/>
            </a:br>
            <a:r>
              <a:rPr lang="en-US" sz="1600" b="1" dirty="0"/>
              <a:t>RTC&gt;</a:t>
            </a:r>
            <a:r>
              <a:rPr lang="en-US" sz="1600" b="1" dirty="0" err="1"/>
              <a:t>PostTreatment</a:t>
            </a:r>
            <a:br>
              <a:rPr lang="en-US" sz="1600" b="1" dirty="0"/>
            </a:br>
            <a:r>
              <a:rPr lang="en-US" sz="1600" dirty="0"/>
              <a:t>The Tech will:</a:t>
            </a:r>
            <a:br>
              <a:rPr lang="en-US" sz="1600" dirty="0"/>
            </a:br>
            <a:r>
              <a:rPr lang="en-US" sz="1600" dirty="0"/>
              <a:t>     	</a:t>
            </a:r>
            <a:r>
              <a:rPr lang="en-US" sz="1600" b="1" dirty="0"/>
              <a:t>Access Care</a:t>
            </a:r>
            <a:r>
              <a:rPr lang="en-US" sz="1600" dirty="0"/>
              <a:t>:  Check boxes for Routine AVF/AVG care and Routine Catheter Capping.</a:t>
            </a:r>
            <a:br>
              <a:rPr lang="en-US" sz="1600" dirty="0"/>
            </a:br>
            <a:r>
              <a:rPr lang="en-US" sz="1600" dirty="0"/>
              <a:t>	</a:t>
            </a:r>
            <a:r>
              <a:rPr lang="en-US" sz="1600" b="1" dirty="0"/>
              <a:t>Access Problems &amp; Concerns</a:t>
            </a:r>
            <a:r>
              <a:rPr lang="en-US" sz="1600" dirty="0"/>
              <a:t>:  document if any observed.</a:t>
            </a:r>
            <a:br>
              <a:rPr lang="en-US" sz="1600" dirty="0"/>
            </a:br>
            <a:r>
              <a:rPr lang="en-US" sz="1600" dirty="0"/>
              <a:t>     	</a:t>
            </a:r>
            <a:r>
              <a:rPr lang="en-US" sz="1600" b="1" dirty="0"/>
              <a:t>Developing Access in cannulation protocol summary</a:t>
            </a:r>
            <a:r>
              <a:rPr lang="en-US" sz="1600" dirty="0"/>
              <a:t>:  check box if Ran successfully.</a:t>
            </a:r>
            <a:br>
              <a:rPr lang="en-US" sz="1600" dirty="0"/>
            </a:br>
            <a:r>
              <a:rPr lang="en-US" sz="1600" dirty="0"/>
              <a:t>	</a:t>
            </a:r>
            <a:r>
              <a:rPr lang="en-US" sz="1600" b="1" dirty="0"/>
              <a:t>Access notes or Summary</a:t>
            </a:r>
            <a:r>
              <a:rPr lang="en-US" sz="1600" dirty="0"/>
              <a:t>:  document details of how run went and how many needles were placed and where (art/</a:t>
            </a:r>
            <a:r>
              <a:rPr lang="en-US" sz="1600" dirty="0" err="1"/>
              <a:t>ven</a:t>
            </a:r>
            <a:r>
              <a:rPr lang="en-US" sz="1600" dirty="0"/>
              <a:t>) and the needle gauges.  “Third run using 17 </a:t>
            </a:r>
            <a:r>
              <a:rPr lang="en-US" sz="1600" dirty="0" err="1"/>
              <a:t>ga</a:t>
            </a:r>
            <a:r>
              <a:rPr lang="en-US" sz="1600" dirty="0"/>
              <a:t> for arterial.  No problems.”  These flow to the </a:t>
            </a:r>
            <a:r>
              <a:rPr lang="en-US" sz="1600" dirty="0" err="1"/>
              <a:t>PreTreatment</a:t>
            </a:r>
            <a:r>
              <a:rPr lang="en-US" sz="1600" dirty="0"/>
              <a:t> tab under Secondary Access for the next run.</a:t>
            </a:r>
            <a:br>
              <a:rPr lang="en-US" sz="1600" b="1" dirty="0"/>
            </a:br>
            <a:r>
              <a:rPr lang="en-US" sz="1600" b="1" dirty="0"/>
              <a:t>  	Access protocol week</a:t>
            </a:r>
            <a:r>
              <a:rPr lang="en-US" sz="1600" dirty="0"/>
              <a:t>:  document which week the patient will be in after “this” run.  This communicates to expert </a:t>
            </a:r>
            <a:r>
              <a:rPr lang="en-US" sz="1600" dirty="0" err="1"/>
              <a:t>cannulator</a:t>
            </a:r>
            <a:r>
              <a:rPr lang="en-US" sz="1600" dirty="0"/>
              <a:t> for the next treatment, where in the protocol they are.  If 3 single needle runs have been completed successfully, check the “2” radio button.</a:t>
            </a:r>
            <a:br>
              <a:rPr lang="en-US" sz="1600" dirty="0"/>
            </a:br>
            <a:r>
              <a:rPr lang="en-US" sz="1600" dirty="0"/>
              <a:t>	</a:t>
            </a:r>
            <a:r>
              <a:rPr lang="en-US" sz="1600" b="1" dirty="0"/>
              <a:t>Arterial</a:t>
            </a:r>
            <a:r>
              <a:rPr lang="en-US" sz="1600" dirty="0"/>
              <a:t>:  indicate needle gauge or CVC</a:t>
            </a:r>
            <a:br>
              <a:rPr lang="en-US" sz="1600" dirty="0"/>
            </a:br>
            <a:r>
              <a:rPr lang="en-US" sz="1600" dirty="0"/>
              <a:t>	</a:t>
            </a:r>
            <a:r>
              <a:rPr lang="en-US" sz="1600" b="1" dirty="0"/>
              <a:t>Venous</a:t>
            </a:r>
            <a:r>
              <a:rPr lang="en-US" sz="1600" dirty="0"/>
              <a:t>:  indicate needle gauge or CVC</a:t>
            </a:r>
            <a:br>
              <a:rPr lang="en-US" sz="1600" dirty="0"/>
            </a:br>
            <a:br>
              <a:rPr lang="en-US" sz="1600" dirty="0"/>
            </a:br>
            <a:r>
              <a:rPr lang="en-US" sz="1600" dirty="0"/>
              <a:t>The Nurse will: review Tech’s documentation of access.</a:t>
            </a:r>
            <a:br>
              <a:rPr lang="en-US" sz="1600" dirty="0"/>
            </a:br>
            <a:r>
              <a:rPr lang="en-US" sz="1600" dirty="0"/>
              <a:t>	</a:t>
            </a:r>
          </a:p>
        </p:txBody>
      </p:sp>
    </p:spTree>
    <p:extLst>
      <p:ext uri="{BB962C8B-B14F-4D97-AF65-F5344CB8AC3E}">
        <p14:creationId xmlns:p14="http://schemas.microsoft.com/office/powerpoint/2010/main" val="26575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624C-F772-48B7-B27F-153F2F617F31}"/>
              </a:ext>
            </a:extLst>
          </p:cNvPr>
          <p:cNvSpPr>
            <a:spLocks noGrp="1"/>
          </p:cNvSpPr>
          <p:nvPr>
            <p:ph type="title"/>
          </p:nvPr>
        </p:nvSpPr>
        <p:spPr>
          <a:xfrm>
            <a:off x="682625" y="1238327"/>
            <a:ext cx="7496175" cy="5316382"/>
          </a:xfrm>
        </p:spPr>
        <p:txBody>
          <a:bodyPr/>
          <a:lstStyle/>
          <a:p>
            <a:br>
              <a:rPr lang="en-US" sz="1600" dirty="0"/>
            </a:br>
            <a:br>
              <a:rPr lang="en-US" sz="1600" dirty="0"/>
            </a:br>
            <a:endParaRPr lang="en-US" sz="1600" dirty="0"/>
          </a:p>
        </p:txBody>
      </p:sp>
      <p:pic>
        <p:nvPicPr>
          <p:cNvPr id="5" name="Picture 4">
            <a:extLst>
              <a:ext uri="{FF2B5EF4-FFF2-40B4-BE49-F238E27FC236}">
                <a16:creationId xmlns:a16="http://schemas.microsoft.com/office/drawing/2014/main" id="{93689262-B3F8-4B69-932A-99145B26C556}"/>
              </a:ext>
            </a:extLst>
          </p:cNvPr>
          <p:cNvPicPr>
            <a:picLocks noChangeAspect="1"/>
          </p:cNvPicPr>
          <p:nvPr/>
        </p:nvPicPr>
        <p:blipFill>
          <a:blip r:embed="rId2"/>
          <a:stretch>
            <a:fillRect/>
          </a:stretch>
        </p:blipFill>
        <p:spPr>
          <a:xfrm>
            <a:off x="271605" y="959668"/>
            <a:ext cx="8754700" cy="5694629"/>
          </a:xfrm>
          <a:prstGeom prst="rect">
            <a:avLst/>
          </a:prstGeom>
        </p:spPr>
      </p:pic>
    </p:spTree>
    <p:extLst>
      <p:ext uri="{BB962C8B-B14F-4D97-AF65-F5344CB8AC3E}">
        <p14:creationId xmlns:p14="http://schemas.microsoft.com/office/powerpoint/2010/main" val="79493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F7C5-E350-42D8-AE14-2BAD18218EA5}"/>
              </a:ext>
            </a:extLst>
          </p:cNvPr>
          <p:cNvSpPr>
            <a:spLocks noGrp="1"/>
          </p:cNvSpPr>
          <p:nvPr>
            <p:ph type="title"/>
          </p:nvPr>
        </p:nvSpPr>
        <p:spPr>
          <a:xfrm>
            <a:off x="682625" y="1238327"/>
            <a:ext cx="7496175" cy="5017618"/>
          </a:xfrm>
        </p:spPr>
        <p:txBody>
          <a:bodyPr/>
          <a:lstStyle/>
          <a:p>
            <a:r>
              <a:rPr lang="en-US" dirty="0"/>
              <a:t>                  Conclusion</a:t>
            </a:r>
            <a:br>
              <a:rPr lang="en-US" dirty="0"/>
            </a:br>
            <a:br>
              <a:rPr lang="en-US" dirty="0"/>
            </a:br>
            <a:r>
              <a:rPr lang="en-US" sz="1600" dirty="0"/>
              <a:t>Thank you for joining this presentation on Access Care Pathway and documenting accesses in Dialysis Accesses and Real-Time Charting.</a:t>
            </a:r>
            <a:br>
              <a:rPr lang="en-US" sz="1600" dirty="0"/>
            </a:br>
            <a:br>
              <a:rPr lang="en-US" sz="1600" dirty="0"/>
            </a:br>
            <a:r>
              <a:rPr lang="en-US" sz="1600" dirty="0"/>
              <a:t>If you have any questions about this training please call or email Ed Stauffer</a:t>
            </a:r>
            <a:br>
              <a:rPr lang="en-US" sz="1600" dirty="0"/>
            </a:br>
            <a:br>
              <a:rPr lang="en-US" sz="1600" dirty="0"/>
            </a:br>
            <a:r>
              <a:rPr lang="en-US" sz="1600" dirty="0"/>
              <a:t>Email:  </a:t>
            </a:r>
            <a:r>
              <a:rPr lang="en-US" sz="1600" dirty="0">
                <a:hlinkClick r:id="rId2"/>
              </a:rPr>
              <a:t>ed.stauffer@nwkidney.org</a:t>
            </a:r>
            <a:br>
              <a:rPr lang="en-US" sz="1600" dirty="0"/>
            </a:br>
            <a:r>
              <a:rPr lang="en-US" sz="1600" dirty="0"/>
              <a:t>Phone:  206-720-8566</a:t>
            </a:r>
            <a:br>
              <a:rPr lang="en-US" dirty="0"/>
            </a:br>
            <a:br>
              <a:rPr lang="en-US" dirty="0"/>
            </a:br>
            <a:endParaRPr lang="en-US" dirty="0"/>
          </a:p>
        </p:txBody>
      </p:sp>
    </p:spTree>
    <p:extLst>
      <p:ext uri="{BB962C8B-B14F-4D97-AF65-F5344CB8AC3E}">
        <p14:creationId xmlns:p14="http://schemas.microsoft.com/office/powerpoint/2010/main" val="36706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4401-1221-4DAC-88E3-87FD4A00ABCD}"/>
              </a:ext>
            </a:extLst>
          </p:cNvPr>
          <p:cNvSpPr>
            <a:spLocks noGrp="1"/>
          </p:cNvSpPr>
          <p:nvPr>
            <p:ph type="title"/>
          </p:nvPr>
        </p:nvSpPr>
        <p:spPr>
          <a:xfrm>
            <a:off x="298764" y="1238327"/>
            <a:ext cx="8700381" cy="4768190"/>
          </a:xfrm>
        </p:spPr>
        <p:txBody>
          <a:bodyPr/>
          <a:lstStyle/>
          <a:p>
            <a:r>
              <a:rPr lang="en-US" sz="1600" dirty="0"/>
              <a:t>The pathway is based on a flow chart that asks yes or no questions.  A Task is generated based on the answer to each question.  To see how far along the pathway the patient has progressed to date, click “</a:t>
            </a:r>
            <a:r>
              <a:rPr lang="en-US" sz="1600" u="sng" dirty="0"/>
              <a:t>here</a:t>
            </a:r>
            <a:r>
              <a:rPr lang="en-US" sz="1600" dirty="0"/>
              <a:t>” under Pathway Progress.  </a:t>
            </a:r>
            <a:br>
              <a:rPr lang="en-US" sz="1800" dirty="0"/>
            </a:br>
            <a:br>
              <a:rPr lang="en-US" sz="1800" dirty="0"/>
            </a:br>
            <a:br>
              <a:rPr lang="en-US" sz="1800" dirty="0"/>
            </a:br>
            <a:br>
              <a:rPr lang="en-US" sz="1800" dirty="0"/>
            </a:br>
            <a:br>
              <a:rPr lang="en-US" sz="1800" dirty="0"/>
            </a:br>
            <a:endParaRPr lang="en-US" sz="1800" dirty="0"/>
          </a:p>
        </p:txBody>
      </p:sp>
      <p:pic>
        <p:nvPicPr>
          <p:cNvPr id="5" name="Picture 4">
            <a:extLst>
              <a:ext uri="{FF2B5EF4-FFF2-40B4-BE49-F238E27FC236}">
                <a16:creationId xmlns:a16="http://schemas.microsoft.com/office/drawing/2014/main" id="{B147242F-F7DA-4F30-9382-CB052C89D5D4}"/>
              </a:ext>
            </a:extLst>
          </p:cNvPr>
          <p:cNvPicPr>
            <a:picLocks noChangeAspect="1"/>
          </p:cNvPicPr>
          <p:nvPr/>
        </p:nvPicPr>
        <p:blipFill>
          <a:blip r:embed="rId2"/>
          <a:stretch>
            <a:fillRect/>
          </a:stretch>
        </p:blipFill>
        <p:spPr>
          <a:xfrm>
            <a:off x="461727" y="3039826"/>
            <a:ext cx="8446883" cy="778348"/>
          </a:xfrm>
          <a:prstGeom prst="rect">
            <a:avLst/>
          </a:prstGeom>
        </p:spPr>
      </p:pic>
    </p:spTree>
    <p:extLst>
      <p:ext uri="{BB962C8B-B14F-4D97-AF65-F5344CB8AC3E}">
        <p14:creationId xmlns:p14="http://schemas.microsoft.com/office/powerpoint/2010/main" val="366326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99C46-2C0E-4E90-AACA-5D631F970867}"/>
              </a:ext>
            </a:extLst>
          </p:cNvPr>
          <p:cNvSpPr>
            <a:spLocks noGrp="1"/>
          </p:cNvSpPr>
          <p:nvPr>
            <p:ph type="title"/>
          </p:nvPr>
        </p:nvSpPr>
        <p:spPr>
          <a:xfrm>
            <a:off x="682625" y="1238326"/>
            <a:ext cx="8048625" cy="5481255"/>
          </a:xfrm>
        </p:spPr>
        <p:txBody>
          <a:bodyPr/>
          <a:lstStyle/>
          <a:p>
            <a:r>
              <a:rPr lang="en-US" sz="1600" dirty="0"/>
              <a:t>This will allow you to view the entire decision tree for the patient to date.  The diamonds represent the Steps/Triggers in the Pathway.</a:t>
            </a:r>
            <a:br>
              <a:rPr lang="en-US" sz="1800" dirty="0"/>
            </a:br>
            <a:br>
              <a:rPr lang="en-US" sz="1800" dirty="0"/>
            </a:br>
            <a:endParaRPr lang="en-US" sz="1800" dirty="0"/>
          </a:p>
        </p:txBody>
      </p:sp>
      <p:pic>
        <p:nvPicPr>
          <p:cNvPr id="8" name="Picture 7">
            <a:extLst>
              <a:ext uri="{FF2B5EF4-FFF2-40B4-BE49-F238E27FC236}">
                <a16:creationId xmlns:a16="http://schemas.microsoft.com/office/drawing/2014/main" id="{A6043A7A-E0AC-462C-A8A3-2B9CAD108801}"/>
              </a:ext>
            </a:extLst>
          </p:cNvPr>
          <p:cNvPicPr>
            <a:picLocks noChangeAspect="1"/>
          </p:cNvPicPr>
          <p:nvPr/>
        </p:nvPicPr>
        <p:blipFill>
          <a:blip r:embed="rId2"/>
          <a:stretch>
            <a:fillRect/>
          </a:stretch>
        </p:blipFill>
        <p:spPr>
          <a:xfrm>
            <a:off x="571" y="2016444"/>
            <a:ext cx="9142857" cy="4703137"/>
          </a:xfrm>
          <a:prstGeom prst="rect">
            <a:avLst/>
          </a:prstGeom>
        </p:spPr>
      </p:pic>
    </p:spTree>
    <p:extLst>
      <p:ext uri="{BB962C8B-B14F-4D97-AF65-F5344CB8AC3E}">
        <p14:creationId xmlns:p14="http://schemas.microsoft.com/office/powerpoint/2010/main" val="6974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880D-7902-43EA-9676-FCEA57319F9B}"/>
              </a:ext>
            </a:extLst>
          </p:cNvPr>
          <p:cNvSpPr>
            <a:spLocks noGrp="1"/>
          </p:cNvSpPr>
          <p:nvPr>
            <p:ph type="title"/>
          </p:nvPr>
        </p:nvSpPr>
        <p:spPr>
          <a:xfrm>
            <a:off x="203200" y="1409776"/>
            <a:ext cx="8509000" cy="4965624"/>
          </a:xfrm>
        </p:spPr>
        <p:txBody>
          <a:bodyPr/>
          <a:lstStyle/>
          <a:p>
            <a:r>
              <a:rPr lang="en-US" sz="1600" dirty="0"/>
              <a:t>To open the pathway, click on the arrow (&gt;) to the left of the patient name. This will show the current Step/Trigger, assign a Task and provide a hyperlink to Go To the area of Clarity to complete and document the Task.</a:t>
            </a: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1600" dirty="0"/>
              <a:t>The first step asks if a fistula or graft is present.  If the answer is, “no,” the first task will be to schedule/complete vein mapping.</a:t>
            </a:r>
            <a:br>
              <a:rPr lang="en-US" sz="1800" dirty="0"/>
            </a:br>
            <a:br>
              <a:rPr lang="en-US" sz="1800" dirty="0"/>
            </a:br>
            <a:endParaRPr lang="en-US" sz="1800" dirty="0"/>
          </a:p>
        </p:txBody>
      </p:sp>
      <p:pic>
        <p:nvPicPr>
          <p:cNvPr id="4" name="Picture 3">
            <a:extLst>
              <a:ext uri="{FF2B5EF4-FFF2-40B4-BE49-F238E27FC236}">
                <a16:creationId xmlns:a16="http://schemas.microsoft.com/office/drawing/2014/main" id="{FA9C9B40-116A-4430-B8FC-33086E46E5D1}"/>
              </a:ext>
            </a:extLst>
          </p:cNvPr>
          <p:cNvPicPr>
            <a:picLocks noChangeAspect="1"/>
          </p:cNvPicPr>
          <p:nvPr/>
        </p:nvPicPr>
        <p:blipFill>
          <a:blip r:embed="rId2"/>
          <a:stretch>
            <a:fillRect/>
          </a:stretch>
        </p:blipFill>
        <p:spPr>
          <a:xfrm>
            <a:off x="1486259" y="2309165"/>
            <a:ext cx="5752381" cy="971429"/>
          </a:xfrm>
          <a:prstGeom prst="rect">
            <a:avLst/>
          </a:prstGeom>
        </p:spPr>
      </p:pic>
      <p:pic>
        <p:nvPicPr>
          <p:cNvPr id="7" name="Picture 6">
            <a:extLst>
              <a:ext uri="{FF2B5EF4-FFF2-40B4-BE49-F238E27FC236}">
                <a16:creationId xmlns:a16="http://schemas.microsoft.com/office/drawing/2014/main" id="{E1F59C54-C7C3-45B2-B10B-77601099089C}"/>
              </a:ext>
            </a:extLst>
          </p:cNvPr>
          <p:cNvPicPr>
            <a:picLocks noChangeAspect="1"/>
          </p:cNvPicPr>
          <p:nvPr/>
        </p:nvPicPr>
        <p:blipFill>
          <a:blip r:embed="rId3"/>
          <a:stretch>
            <a:fillRect/>
          </a:stretch>
        </p:blipFill>
        <p:spPr>
          <a:xfrm>
            <a:off x="135802" y="3577407"/>
            <a:ext cx="8576398" cy="1066800"/>
          </a:xfrm>
          <a:prstGeom prst="rect">
            <a:avLst/>
          </a:prstGeom>
        </p:spPr>
      </p:pic>
    </p:spTree>
    <p:extLst>
      <p:ext uri="{BB962C8B-B14F-4D97-AF65-F5344CB8AC3E}">
        <p14:creationId xmlns:p14="http://schemas.microsoft.com/office/powerpoint/2010/main" val="293672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A17E-7287-4221-BBE2-20848BD3EF67}"/>
              </a:ext>
            </a:extLst>
          </p:cNvPr>
          <p:cNvSpPr>
            <a:spLocks noGrp="1"/>
          </p:cNvSpPr>
          <p:nvPr>
            <p:ph type="title"/>
          </p:nvPr>
        </p:nvSpPr>
        <p:spPr>
          <a:xfrm>
            <a:off x="304800" y="1238326"/>
            <a:ext cx="8534400" cy="4476673"/>
          </a:xfrm>
        </p:spPr>
        <p:txBody>
          <a:bodyPr/>
          <a:lstStyle/>
          <a:p>
            <a:r>
              <a:rPr lang="en-US" sz="1600" dirty="0"/>
              <a:t>To complete the Task of scheduling and documenting the vein mapping, click on the hyperlink to Tests &amp; Procedures.  This is a shortcut that will take you directly to Patient&gt;Tests &amp; Procedures for this patient.  </a:t>
            </a:r>
            <a:br>
              <a:rPr lang="en-US" sz="1800" dirty="0"/>
            </a:br>
            <a:br>
              <a:rPr lang="en-US" sz="1800" dirty="0"/>
            </a:br>
            <a:br>
              <a:rPr lang="en-US" sz="1800" dirty="0"/>
            </a:br>
            <a:br>
              <a:rPr lang="en-US" sz="1800" dirty="0"/>
            </a:br>
            <a:br>
              <a:rPr lang="en-US" sz="1800" dirty="0"/>
            </a:br>
            <a:endParaRPr lang="en-US" sz="1800" dirty="0"/>
          </a:p>
        </p:txBody>
      </p:sp>
      <p:pic>
        <p:nvPicPr>
          <p:cNvPr id="4" name="Picture 3">
            <a:extLst>
              <a:ext uri="{FF2B5EF4-FFF2-40B4-BE49-F238E27FC236}">
                <a16:creationId xmlns:a16="http://schemas.microsoft.com/office/drawing/2014/main" id="{798AD5D1-BA92-4BB1-A2AB-78DCD0748A8D}"/>
              </a:ext>
            </a:extLst>
          </p:cNvPr>
          <p:cNvPicPr>
            <a:picLocks noChangeAspect="1"/>
          </p:cNvPicPr>
          <p:nvPr/>
        </p:nvPicPr>
        <p:blipFill>
          <a:blip r:embed="rId2"/>
          <a:stretch>
            <a:fillRect/>
          </a:stretch>
        </p:blipFill>
        <p:spPr>
          <a:xfrm>
            <a:off x="495300" y="2572650"/>
            <a:ext cx="7988300" cy="474524"/>
          </a:xfrm>
          <a:prstGeom prst="rect">
            <a:avLst/>
          </a:prstGeom>
        </p:spPr>
      </p:pic>
      <p:pic>
        <p:nvPicPr>
          <p:cNvPr id="5" name="Picture 4">
            <a:extLst>
              <a:ext uri="{FF2B5EF4-FFF2-40B4-BE49-F238E27FC236}">
                <a16:creationId xmlns:a16="http://schemas.microsoft.com/office/drawing/2014/main" id="{43367600-7356-46FA-A2A8-58D15DC6D3F6}"/>
              </a:ext>
            </a:extLst>
          </p:cNvPr>
          <p:cNvPicPr>
            <a:picLocks noChangeAspect="1"/>
          </p:cNvPicPr>
          <p:nvPr/>
        </p:nvPicPr>
        <p:blipFill>
          <a:blip r:embed="rId3"/>
          <a:stretch>
            <a:fillRect/>
          </a:stretch>
        </p:blipFill>
        <p:spPr>
          <a:xfrm>
            <a:off x="304800" y="3219450"/>
            <a:ext cx="8470900" cy="2400224"/>
          </a:xfrm>
          <a:prstGeom prst="rect">
            <a:avLst/>
          </a:prstGeom>
        </p:spPr>
      </p:pic>
    </p:spTree>
    <p:extLst>
      <p:ext uri="{BB962C8B-B14F-4D97-AF65-F5344CB8AC3E}">
        <p14:creationId xmlns:p14="http://schemas.microsoft.com/office/powerpoint/2010/main" val="160224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CF89-B0F6-401A-BC35-73CBA299CC90}"/>
              </a:ext>
            </a:extLst>
          </p:cNvPr>
          <p:cNvSpPr>
            <a:spLocks noGrp="1"/>
          </p:cNvSpPr>
          <p:nvPr>
            <p:ph type="title"/>
          </p:nvPr>
        </p:nvSpPr>
        <p:spPr>
          <a:xfrm>
            <a:off x="215900" y="1251026"/>
            <a:ext cx="8756649" cy="5606974"/>
          </a:xfrm>
        </p:spPr>
        <p:txBody>
          <a:bodyPr/>
          <a:lstStyle/>
          <a:p>
            <a:r>
              <a:rPr lang="en-US" sz="1600" dirty="0"/>
              <a:t>To document the vessel mapping, click “Add New.”   Select Vessel mapping </a:t>
            </a:r>
            <a:r>
              <a:rPr lang="en-US" sz="1600" dirty="0" err="1"/>
              <a:t>hemo</a:t>
            </a:r>
            <a:r>
              <a:rPr lang="en-US" sz="1600" dirty="0"/>
              <a:t> access from the Test Name dropdown.  Complete documentation and then click “Add.”  </a:t>
            </a:r>
            <a:br>
              <a:rPr lang="en-US" sz="1800" dirty="0"/>
            </a:br>
            <a:br>
              <a:rPr lang="en-US" sz="1800" dirty="0"/>
            </a:br>
            <a:br>
              <a:rPr lang="en-US" sz="1800" dirty="0"/>
            </a:br>
            <a:r>
              <a:rPr lang="en-US" sz="1800" dirty="0"/>
              <a:t> </a:t>
            </a:r>
          </a:p>
        </p:txBody>
      </p:sp>
      <p:pic>
        <p:nvPicPr>
          <p:cNvPr id="5" name="Picture 4">
            <a:extLst>
              <a:ext uri="{FF2B5EF4-FFF2-40B4-BE49-F238E27FC236}">
                <a16:creationId xmlns:a16="http://schemas.microsoft.com/office/drawing/2014/main" id="{5F4F895A-1FC0-4EF8-873B-EA10BA1B2ABC}"/>
              </a:ext>
            </a:extLst>
          </p:cNvPr>
          <p:cNvPicPr>
            <a:picLocks noChangeAspect="1"/>
          </p:cNvPicPr>
          <p:nvPr/>
        </p:nvPicPr>
        <p:blipFill>
          <a:blip r:embed="rId2"/>
          <a:stretch>
            <a:fillRect/>
          </a:stretch>
        </p:blipFill>
        <p:spPr>
          <a:xfrm>
            <a:off x="301625" y="2098774"/>
            <a:ext cx="3447619" cy="1580952"/>
          </a:xfrm>
          <a:prstGeom prst="rect">
            <a:avLst/>
          </a:prstGeom>
        </p:spPr>
      </p:pic>
      <p:pic>
        <p:nvPicPr>
          <p:cNvPr id="9" name="Picture 8">
            <a:extLst>
              <a:ext uri="{FF2B5EF4-FFF2-40B4-BE49-F238E27FC236}">
                <a16:creationId xmlns:a16="http://schemas.microsoft.com/office/drawing/2014/main" id="{EDDCDFDA-2E85-4202-825C-1527EB5D6706}"/>
              </a:ext>
            </a:extLst>
          </p:cNvPr>
          <p:cNvPicPr>
            <a:picLocks noChangeAspect="1"/>
          </p:cNvPicPr>
          <p:nvPr/>
        </p:nvPicPr>
        <p:blipFill>
          <a:blip r:embed="rId3"/>
          <a:stretch>
            <a:fillRect/>
          </a:stretch>
        </p:blipFill>
        <p:spPr>
          <a:xfrm>
            <a:off x="215900" y="3797300"/>
            <a:ext cx="8712200" cy="3060700"/>
          </a:xfrm>
          <a:prstGeom prst="rect">
            <a:avLst/>
          </a:prstGeom>
        </p:spPr>
      </p:pic>
    </p:spTree>
    <p:extLst>
      <p:ext uri="{BB962C8B-B14F-4D97-AF65-F5344CB8AC3E}">
        <p14:creationId xmlns:p14="http://schemas.microsoft.com/office/powerpoint/2010/main" val="242727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y Living">
  <a:themeElements>
    <a:clrScheme name="CES_1">
      <a:dk1>
        <a:srgbClr val="000000"/>
      </a:dk1>
      <a:lt1>
        <a:sysClr val="window" lastClr="FFFFFF"/>
      </a:lt1>
      <a:dk2>
        <a:srgbClr val="000000"/>
      </a:dk2>
      <a:lt2>
        <a:srgbClr val="FFFFFF"/>
      </a:lt2>
      <a:accent1>
        <a:srgbClr val="5C8727"/>
      </a:accent1>
      <a:accent2>
        <a:srgbClr val="403F2A"/>
      </a:accent2>
      <a:accent3>
        <a:srgbClr val="2C2C1D"/>
      </a:accent3>
      <a:accent4>
        <a:srgbClr val="FFFFFF"/>
      </a:accent4>
      <a:accent5>
        <a:srgbClr val="FFFFFF"/>
      </a:accent5>
      <a:accent6>
        <a:srgbClr val="FFFFFF"/>
      </a:accent6>
      <a:hlink>
        <a:srgbClr val="0000FF"/>
      </a:hlink>
      <a:folHlink>
        <a:srgbClr val="800080"/>
      </a:folHlink>
    </a:clrScheme>
    <a:fontScheme name="Northwest Kidney Cente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NKC_Stf_color1</Template>
  <TotalTime>28558</TotalTime>
  <Words>1085</Words>
  <Application>Microsoft Office PowerPoint</Application>
  <PresentationFormat>On-screen Show (4:3)</PresentationFormat>
  <Paragraphs>75</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Lucida Grande</vt:lpstr>
      <vt:lpstr>Verdana</vt:lpstr>
      <vt:lpstr>Healthy Living</vt:lpstr>
      <vt:lpstr>        Access Care Pathway  Presentation objectives: At the end of this presentation participants will:  Be able to use the Access Care Pathway to track and document the creation of a permanent access and removal of a central venous catheter.  Be able to add and edit accesses in Patient&gt;Dialysis Accesses  Be able to document physical exams, complications and status changes of accesses in Dialysis Accesses.  Be able to use Treatment Alerts to communicate access-related notes to clinical staff.  Be able to accurately document access-related assessments and notes in Real-Time Charting.       </vt:lpstr>
      <vt:lpstr>Access Care Pathway</vt:lpstr>
      <vt:lpstr>Getting Started</vt:lpstr>
      <vt:lpstr>To view all patients, enter Clinic name  If you would like to view only your patients, select your name from Care Manager dropdown.  (You will need to be designated as the patient’s Care Manager in Patient Care Team).  You can select an individual patient by entering their name.    </vt:lpstr>
      <vt:lpstr>The pathway is based on a flow chart that asks yes or no questions.  A Task is generated based on the answer to each question.  To see how far along the pathway the patient has progressed to date, click “here” under Pathway Progress.       </vt:lpstr>
      <vt:lpstr>This will allow you to view the entire decision tree for the patient to date.  The diamonds represent the Steps/Triggers in the Pathway.  </vt:lpstr>
      <vt:lpstr>To open the pathway, click on the arrow (&gt;) to the left of the patient name. This will show the current Step/Trigger, assign a Task and provide a hyperlink to Go To the area of Clarity to complete and document the Task.           The first step asks if a fistula or graft is present.  If the answer is, “no,” the first task will be to schedule/complete vein mapping.  </vt:lpstr>
      <vt:lpstr>To complete the Task of scheduling and documenting the vein mapping, click on the hyperlink to Tests &amp; Procedures.  This is a shortcut that will take you directly to Patient&gt;Tests &amp; Procedures for this patient.       </vt:lpstr>
      <vt:lpstr>To document the vessel mapping, click “Add New.”   Select Vessel mapping hemo access from the Test Name dropdown.  Complete documentation and then click “Add.”      </vt:lpstr>
      <vt:lpstr>Once the patient or surgeon’s office informs you the vein mapping has been completed, edit the Test/Procedure and click Submit.    </vt:lpstr>
      <vt:lpstr>Change the Task to “Completed” in the pathway to generate the next Task to be done.</vt:lpstr>
      <vt:lpstr>-</vt:lpstr>
      <vt:lpstr>The next Task is to schedule and follow-up on the Permanent VA Procedure.  As before, we click on the hyperlink to Test &amp; Procedures and Add New, Permanent VA Procedure and enter the date the surgery is scheduled in the Order Date field.  Once the procedure is completed, go back and edit the Test with dates and Comments and then click Submit.   </vt:lpstr>
      <vt:lpstr>As before, we need to mark the Task completed.  Open the task and check the “Completed” box.  </vt:lpstr>
      <vt:lpstr>The next Task is to Enter the new dialysis access.  Click on the hyperlink shortcut to Patient&gt;Dialysis Accesses.       This will bring you to a list of the patient’s current accesses.  Click on Add New at the bottom of the list.  </vt:lpstr>
      <vt:lpstr>Document the details of the new access.  New accesses are Maturing/Inactive.  Active means you are allowed to start cannulation with at least one needle.  Available means the access has been cannulated successfully with two needles at one time.  </vt:lpstr>
      <vt:lpstr>Once the access is added in Dialysis Accesses, complete documentation on the Task in the pathway and mark the Task completed.  Note:  The next task will not be generated until the access is documented in Dialysis Accesses.  (This is how the pathway “knows” whether an AVF or AVG has been created).  </vt:lpstr>
      <vt:lpstr>An inactive access will not appear in the access dropdown lists in RTC.   Create a Treatment Alert to notify all Techs and Nurses to avoid the access arm for BP cuffs and to remind the nurse to complete a q treatment access assessment.  Go to Treatments&gt;Treatment Alert&gt;Add New.  This is the best way to communicate with any staff working with a patient on a given day because the Treatment Alert must be acknowledged by both the Tech and the RN in RTC&gt;PreTreatment.     </vt:lpstr>
      <vt:lpstr>The nurse will document the q treatment access assessments in Patient&gt;Dialysis Accesses because access documentation in RTC does not automatically flow to Dialysis Accesses and we need to be able to easily see all assessment/event information in one area.  To document an access assessment, go to Patient&gt;Dialysis Accesses&gt;Click on the access that is being examined.  </vt:lpstr>
      <vt:lpstr>This will open the Access Events window for the access.  All of the events for the access will be listed with the most recent one at the top. Events are categorized as:  Placed/Recorded:  This is where we create new accesses, update the status (Maturing, Available, Awaiting Removal, Clotted, Infected, Resting), document Active/not Active, and document as Primary Access.  It is also where we would designate a CVC as “Chronic.”  Exam/Procedure:  This is where we document q treatment access assessments (Physical Exam) and document any other kind of exam or procedure performed (4wk/6 wk ultrasound, vascular surgeon exams/interventions).  Other/Status Change: This is where we document status changes (Access is ready for use, first use), complications (infiltration, failure to mature, etc) and referrals (vascular surgeon, nephrologist)  Removed/Failed:  Date and Reason for removal or failure</vt:lpstr>
      <vt:lpstr>In this example we will document an access assessment.  Select the event type and then click Add New.  </vt:lpstr>
      <vt:lpstr>Select Physical Exam from the Dropdown list.  </vt:lpstr>
      <vt:lpstr>Complete your documentation and then click “Add.”  </vt:lpstr>
      <vt:lpstr>The next Tasks are to schedule the 4 week ultrasound (US) for the AVF or AVG, complete the exams and document the results.  The 4 week ultrasound is scheduled in Tests &amp; Procedures.  The results are documented in Dialysis Accesses as an Exam/Procedure as described in the previous slides.   Mark the Tasks completed in the Pathway. </vt:lpstr>
      <vt:lpstr>The process continues with each Task.  Read the Task, Go To Clarity via the hyperlink to complete/document the task.  Check the Completed Box in the Task and the next Task will be generated.        </vt:lpstr>
      <vt:lpstr>Example of Treatment Alert notifying staff the access is now ready for new access cannulation protocol.    Go to Treatment&gt;Treatment Alerts.  Remind the staff an expert cannulator is needed and the date when cannulation may begin.  Ensure the access status has been changed to Active so it will appear in the access dropdown list in RTC.    </vt:lpstr>
      <vt:lpstr>If a patient is not eligible for a permanent access, we must change the status of their CVC to Chronic.  This will remove the patient from the Access Care Pathway.  To do this, go to Patient&gt;Dialysis Accesses&gt;Select the CVC.     </vt:lpstr>
      <vt:lpstr>This will open the Access Events window for that access.  Click on Placed/Recorded and check the Chronic Cath box and document the Chronic Cath Reason and then Submit.   </vt:lpstr>
      <vt:lpstr>     Documenting access used and access assessments in RTC.  A maturing access that is not ready for cannulation is inactive and is NOT a secondary access.  A secondary access is an additional access that may be used for dialysis (CVC or active AVF/AVG)  Patient using CVC for HD and has Maturing/Inactive AVF.  RTC&gt;PreTreatment  The Tech will:   Treatment Alerts Reviewed : Check the Yes box and avoid placing BP cuff on arm with maturing access.    Access Info dropdown:  Choose CVC.  No other options will be available because only active accesses will be listed.    Vascular Access Assessment:  Check the appropriate boxes for the CVC.   The Nurse will:  Treatment Alerts Reviewed &amp; Correct :  check the Yes box and verify BP cuff is not placed on arm with maturing access.</vt:lpstr>
      <vt:lpstr>   </vt:lpstr>
      <vt:lpstr>Patient using CVC for HD and has Maturing/Inactive AVF.  RTC&gt;Nurse Assessment  Today’s Cannulation Method  The Nurse will:       Check the CVC Connection box.       Select CVC as the Primary Access       Document the Primary VA Assessment for the CVC       Document any Access Complications    Is there a maturing AVF or Graft-not ready for cannulation-not listed in the access dropdown: Mark the radio button Yes for, “maturing or resting AVF”       Document the q treatment assessment of the new access in the note box to the right of this row and copy and paste to a Physical Exam in Dialysis Accesses.    Secondary Access available for cannulation:  mark as Not Done.  Catheter Dressing Change:  document if one was done. </vt:lpstr>
      <vt:lpstr>  </vt:lpstr>
      <vt:lpstr>Patient using CVC for HD and has Maturing/Inactive AVF.  RTC&gt;PostTreatment  Document Access Care for CVC and any Access Problems &amp; Concerns regarding the CVC.  If there was an access problem, document it in the text box on the right side of the page and copy/paste it into an Other/Status Change note in Dialysis Accesses  </vt:lpstr>
      <vt:lpstr>Patient using CVC for HD and has Maturing/Active AVF ready for cannulation protocol.  RTC&gt;PreTreatment  Tech will:      Review Treatment Alert to see pt is ready for cannulation protocol and make sure expert cannulator is assigned.      Access Info:  select CVC because it is still the primary access      Secondary Access Info:  select the AVF.  Document in text box on right side of page that new access protocol started.      Vascular Access Assessment:  document assessment for both the CVC and the AVF.      Experienced Cannulator:  document which needle(s) were placed and document needle size used in the text box on the right side of the page.      Document whether reminder tape was used on the arm to keep pt from moving arm during HD.  Nurse will:   Review Treatment Alert and verify expert cannulator cannulated the patient and access functioning as expected.</vt:lpstr>
      <vt:lpstr>   </vt:lpstr>
      <vt:lpstr> </vt:lpstr>
      <vt:lpstr>  </vt:lpstr>
      <vt:lpstr>Patient using CVC for HD and has Maturing/Active AVF ready for cannulation protocol.  RTC&gt;Nurse Assessment  The Nurse will:      Today’s Cannulation Method:  Check all 3 boxes; Non buttonhole, CVC Connection, Developing New Access (if this was a one and one AVF/CVC cannulation)      New AVF Cannulation Protocol:  Mark box indicating which week of protocol is being used.      Primary Access:  CVC because it is still the Primary Access.      Primary VA Assessment:  check appropriate boxes.      Access Complications:  Check appropriate boxes or leave blank if none.      Is there a maturing AVF or Graft-not ready for cannulation…etc:  check the No radio button.      Secondary Access available for cannulation:  select the AVF      Secondary Access Assessment:  check appropriate boxes.      Catheter Dressing Change:  document if done.</vt:lpstr>
      <vt:lpstr>  </vt:lpstr>
      <vt:lpstr>  </vt:lpstr>
      <vt:lpstr>Patient using CVC for HD and has Maturing/Active AVF ready for cannulation protocol.  RTC&gt;PostTreatment The Tech will:       Access Care:  Check boxes for Routine AVF/AVG care and Routine Catheter Capping.  Access Problems &amp; Concerns:  document if any observed.       Developing Access in cannulation protocol summary:  check box if Ran successfully.  Access notes or Summary:  document details of how run went and how many needles were placed and where (art/ven) and the needle gauges.  “Third run using 17 ga for arterial.  No problems.”  These flow to the PreTreatment tab under Secondary Access for the next run.    Access protocol week:  document which week the patient will be in after “this” run.  This communicates to expert cannulator for the next treatment, where in the protocol they are.  If 3 single needle runs have been completed successfully, check the “2” radio button.  Arterial:  indicate needle gauge or CVC  Venous:  indicate needle gauge or CVC  The Nurse will: review Tech’s documentation of access.  </vt:lpstr>
      <vt:lpstr>  </vt:lpstr>
      <vt:lpstr>                  Conclusion  Thank you for joining this presentation on Access Care Pathway and documenting accesses in Dialysis Accesses and Real-Time Charting.  If you have any questions about this training please call or email Ed Stauffer  Email:  ed.stauffer@nwkidney.org Phone:  206-720-8566  </vt:lpstr>
    </vt:vector>
  </TitlesOfParts>
  <Company>ga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 a slide layout</dc:title>
  <dc:creator>Elizabeth Torres</dc:creator>
  <cp:lastModifiedBy>Ed Stauffer</cp:lastModifiedBy>
  <cp:revision>85</cp:revision>
  <dcterms:created xsi:type="dcterms:W3CDTF">2019-06-27T23:26:50Z</dcterms:created>
  <dcterms:modified xsi:type="dcterms:W3CDTF">2020-01-24T17:13:37Z</dcterms:modified>
</cp:coreProperties>
</file>