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3" r:id="rId13"/>
    <p:sldId id="272" r:id="rId14"/>
    <p:sldId id="269" r:id="rId15"/>
    <p:sldId id="266" r:id="rId16"/>
    <p:sldId id="268" r:id="rId17"/>
    <p:sldId id="277" r:id="rId18"/>
    <p:sldId id="270" r:id="rId19"/>
    <p:sldId id="271" r:id="rId20"/>
    <p:sldId id="278" r:id="rId21"/>
    <p:sldId id="274" r:id="rId22"/>
    <p:sldId id="275" r:id="rId23"/>
    <p:sldId id="276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Transplant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402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line for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GFR 30		Creatinine 2		Education/Diet</a:t>
            </a:r>
          </a:p>
          <a:p>
            <a:r>
              <a:rPr lang="en-US" dirty="0"/>
              <a:t>GFR 20		Creatinine 3		Transplant </a:t>
            </a:r>
            <a:r>
              <a:rPr lang="en-US" dirty="0" smtClean="0"/>
              <a:t>Referral</a:t>
            </a:r>
            <a:endParaRPr lang="en-US" dirty="0"/>
          </a:p>
          <a:p>
            <a:r>
              <a:rPr lang="en-US" dirty="0" smtClean="0"/>
              <a:t>GFR 15		Creatinine 4		Dialysis Access Decision</a:t>
            </a:r>
          </a:p>
          <a:p>
            <a:r>
              <a:rPr lang="en-US" dirty="0" smtClean="0"/>
              <a:t>GFR 10		Creatinine 5-6		Renal Replacement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75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I live?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a transplant kill me?</a:t>
            </a:r>
          </a:p>
          <a:p>
            <a:r>
              <a:rPr lang="en-US" dirty="0" smtClean="0"/>
              <a:t>I hate change</a:t>
            </a:r>
          </a:p>
          <a:p>
            <a:r>
              <a:rPr lang="en-US" dirty="0" smtClean="0"/>
              <a:t>Can I smoke</a:t>
            </a:r>
          </a:p>
          <a:p>
            <a:r>
              <a:rPr lang="en-US" dirty="0" smtClean="0"/>
              <a:t>Can I have sex?</a:t>
            </a:r>
          </a:p>
          <a:p>
            <a:r>
              <a:rPr lang="en-US" dirty="0" smtClean="0"/>
              <a:t>No drugs?</a:t>
            </a:r>
          </a:p>
          <a:p>
            <a:r>
              <a:rPr lang="en-US" dirty="0" smtClean="0"/>
              <a:t>Who can donate to 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211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Maybe a kidney transplant is bad for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Mortality higher or lower?</a:t>
            </a:r>
          </a:p>
          <a:p>
            <a:r>
              <a:rPr lang="en-US" dirty="0" smtClean="0"/>
              <a:t>Bad infections – BK, CMV, UTIs</a:t>
            </a:r>
          </a:p>
          <a:p>
            <a:r>
              <a:rPr lang="en-US" dirty="0" smtClean="0"/>
              <a:t>Vascular Disease – CAD, Stroke</a:t>
            </a:r>
          </a:p>
          <a:p>
            <a:r>
              <a:rPr lang="en-US" dirty="0" smtClean="0"/>
              <a:t>Cancer – Skin, Melanoma, Cervical, Breast,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762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buddy wants to donate to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should screen my buddy personally?</a:t>
            </a:r>
          </a:p>
          <a:p>
            <a:r>
              <a:rPr lang="en-US" dirty="0" smtClean="0"/>
              <a:t>Have buddy call transplant center and let them work it out?</a:t>
            </a:r>
          </a:p>
          <a:p>
            <a:r>
              <a:rPr lang="en-US" dirty="0" smtClean="0"/>
              <a:t>What constitutes not a good donor? What are the exclusion criteria?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16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or deceased donor transplant?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Live transplants last twice as long as deceased donor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On average 20 v 10 years.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223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15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269" y="0"/>
            <a:ext cx="5786845" cy="433686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take the old kidneys out?</a:t>
            </a:r>
            <a:br>
              <a:rPr lang="en-US" dirty="0" smtClean="0"/>
            </a:br>
            <a:r>
              <a:rPr lang="en-US" dirty="0" smtClean="0"/>
              <a:t>Where does the new kidney go?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0263" y="1645214"/>
            <a:ext cx="4147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What’s a cross match?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2510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258" y="509450"/>
            <a:ext cx="6296296" cy="50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77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After </a:t>
            </a:r>
            <a:r>
              <a:rPr lang="en-US" sz="2000" dirty="0"/>
              <a:t>a median of 2.4 years of follow up, 86.5% of transplants were functioning, and there was no transmission of the viral diseases in question.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a high risk social donor?</a:t>
            </a:r>
          </a:p>
          <a:p>
            <a:pPr lvl="1"/>
            <a:r>
              <a:rPr lang="en-US" dirty="0" smtClean="0"/>
              <a:t>IV Drug Use</a:t>
            </a:r>
          </a:p>
          <a:p>
            <a:pPr lvl="1"/>
            <a:r>
              <a:rPr lang="en-US" dirty="0" smtClean="0"/>
              <a:t>High risk sexual behavior</a:t>
            </a:r>
          </a:p>
          <a:p>
            <a:pPr lvl="1"/>
            <a:r>
              <a:rPr lang="en-US" dirty="0" smtClean="0"/>
              <a:t>Incarceration</a:t>
            </a:r>
          </a:p>
          <a:p>
            <a:pPr lvl="1"/>
            <a:r>
              <a:rPr lang="en-US" dirty="0" smtClean="0"/>
              <a:t>Men who had sex with men</a:t>
            </a:r>
          </a:p>
          <a:p>
            <a:pPr lvl="1"/>
            <a:r>
              <a:rPr lang="en-US" dirty="0" smtClean="0"/>
              <a:t>Multiple blood transfusions</a:t>
            </a:r>
          </a:p>
        </p:txBody>
      </p:sp>
    </p:spTree>
    <p:extLst>
      <p:ext uri="{BB962C8B-B14F-4D97-AF65-F5344CB8AC3E}">
        <p14:creationId xmlns:p14="http://schemas.microsoft.com/office/powerpoint/2010/main" val="4104144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viral infections?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HIV</a:t>
            </a:r>
          </a:p>
          <a:p>
            <a:r>
              <a:rPr lang="en-US" dirty="0" smtClean="0"/>
              <a:t>Hepatitis B</a:t>
            </a:r>
          </a:p>
          <a:p>
            <a:r>
              <a:rPr lang="en-US" dirty="0" smtClean="0"/>
              <a:t>Hepatitis C</a:t>
            </a:r>
          </a:p>
          <a:p>
            <a:r>
              <a:rPr lang="en-US" dirty="0" smtClean="0"/>
              <a:t>CMV</a:t>
            </a:r>
          </a:p>
          <a:p>
            <a:r>
              <a:rPr lang="en-US" dirty="0" smtClean="0"/>
              <a:t>EBV</a:t>
            </a:r>
          </a:p>
          <a:p>
            <a:r>
              <a:rPr lang="en-US" dirty="0" smtClean="0"/>
              <a:t>VZV (Zoster/Varicella – Chicken Pox)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008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Indecision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1013" y="1177925"/>
            <a:ext cx="3810000" cy="43243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Hemodialysis</a:t>
            </a:r>
          </a:p>
          <a:p>
            <a:r>
              <a:rPr lang="en-US" dirty="0" smtClean="0"/>
              <a:t>Transplantation</a:t>
            </a:r>
          </a:p>
          <a:p>
            <a:r>
              <a:rPr lang="en-US" dirty="0" smtClean="0"/>
              <a:t>Peritoneal Dialysis</a:t>
            </a:r>
          </a:p>
          <a:p>
            <a:r>
              <a:rPr lang="en-US" dirty="0" smtClean="0"/>
              <a:t>Death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10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9" y="1123406"/>
            <a:ext cx="7080068" cy="480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02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I have to take drugs for life?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Prednisone</a:t>
            </a:r>
          </a:p>
          <a:p>
            <a:r>
              <a:rPr lang="en-US" dirty="0" smtClean="0"/>
              <a:t>Cyclosporine/FK506/Rapamycin</a:t>
            </a:r>
          </a:p>
          <a:p>
            <a:r>
              <a:rPr lang="en-US" dirty="0" err="1" smtClean="0"/>
              <a:t>Belatacept</a:t>
            </a:r>
            <a:endParaRPr lang="en-US" dirty="0" smtClean="0"/>
          </a:p>
          <a:p>
            <a:r>
              <a:rPr lang="en-US" dirty="0" smtClean="0"/>
              <a:t>MMF/Azathioprine</a:t>
            </a:r>
          </a:p>
          <a:p>
            <a:r>
              <a:rPr lang="en-US" dirty="0" smtClean="0"/>
              <a:t>Induction Therapy – what’s that?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4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Ok, I’ll take the drugs but that’s it right – just take the drugs?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Routine Labs</a:t>
            </a:r>
          </a:p>
          <a:p>
            <a:r>
              <a:rPr lang="en-US" dirty="0" smtClean="0"/>
              <a:t>Weight gain</a:t>
            </a:r>
          </a:p>
          <a:p>
            <a:r>
              <a:rPr lang="en-US" dirty="0" smtClean="0"/>
              <a:t>Blood pressure</a:t>
            </a:r>
          </a:p>
          <a:p>
            <a:r>
              <a:rPr lang="en-US" dirty="0" smtClean="0"/>
              <a:t>Post Transplant Diabetes</a:t>
            </a:r>
          </a:p>
          <a:p>
            <a:r>
              <a:rPr lang="en-US" dirty="0" smtClean="0"/>
              <a:t>Rejection</a:t>
            </a:r>
          </a:p>
          <a:p>
            <a:r>
              <a:rPr lang="en-US" dirty="0" smtClean="0"/>
              <a:t>Recurrent Disease</a:t>
            </a:r>
          </a:p>
          <a:p>
            <a:r>
              <a:rPr lang="en-US" dirty="0" smtClean="0"/>
              <a:t>What’s a PRA?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054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3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383" y="111035"/>
            <a:ext cx="6858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0263" y="1933303"/>
            <a:ext cx="3304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OK, I’m in.</a:t>
            </a:r>
          </a:p>
          <a:p>
            <a:r>
              <a:rPr lang="en-US" sz="2400" dirty="0" smtClean="0"/>
              <a:t>How long will it take?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9561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" y="764721"/>
            <a:ext cx="3238500" cy="3238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321" y="893445"/>
            <a:ext cx="4260804" cy="3430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602" y="4164875"/>
            <a:ext cx="2143125" cy="21336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092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767" y="760909"/>
            <a:ext cx="2105025" cy="2171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962" y="537072"/>
            <a:ext cx="1743075" cy="261937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mass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412" y="4193365"/>
            <a:ext cx="2876550" cy="1590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174" y="83169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87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Maybe if I eat less protein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834" y="235132"/>
            <a:ext cx="2466975" cy="2050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562" y="2376301"/>
            <a:ext cx="2171700" cy="2105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1052" y="776287"/>
            <a:ext cx="2847975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4507" y="3327082"/>
            <a:ext cx="15240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63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0"/>
            <a:ext cx="12100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24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72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3189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188</TotalTime>
  <Words>301</Words>
  <Application>Microsoft Office PowerPoint</Application>
  <PresentationFormat>Widescreen</PresentationFormat>
  <Paragraphs>67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Century Gothic</vt:lpstr>
      <vt:lpstr>Wingdings 3</vt:lpstr>
      <vt:lpstr>Slice</vt:lpstr>
      <vt:lpstr>Transplant</vt:lpstr>
      <vt:lpstr>Indecision</vt:lpstr>
      <vt:lpstr>Creatinine</vt:lpstr>
      <vt:lpstr>Muscle mass</vt:lpstr>
      <vt:lpstr>Maybe if I eat less protein</vt:lpstr>
      <vt:lpstr>MDRD</vt:lpstr>
      <vt:lpstr>PowerPoint Presentation</vt:lpstr>
      <vt:lpstr>PowerPoint Presentation</vt:lpstr>
      <vt:lpstr>PowerPoint Presentation</vt:lpstr>
      <vt:lpstr>Time line for decisions</vt:lpstr>
      <vt:lpstr>Will I live?</vt:lpstr>
      <vt:lpstr>Maybe a kidney transplant is bad for you</vt:lpstr>
      <vt:lpstr>My buddy wants to donate to me</vt:lpstr>
      <vt:lpstr>Live or deceased donor transplant?</vt:lpstr>
      <vt:lpstr>PowerPoint Presentation</vt:lpstr>
      <vt:lpstr>Do you take the old kidneys out? Where does the new kidney go?</vt:lpstr>
      <vt:lpstr>PowerPoint Presentation</vt:lpstr>
      <vt:lpstr>After a median of 2.4 years of follow up, 86.5% of transplants were functioning, and there was no transmission of the viral diseases in question.</vt:lpstr>
      <vt:lpstr>What about viral infections?</vt:lpstr>
      <vt:lpstr>PowerPoint Presentation</vt:lpstr>
      <vt:lpstr>Do I have to take drugs for life?</vt:lpstr>
      <vt:lpstr>Ok, I’ll take the drugs but that’s it right – just take the drugs?</vt:lpstr>
      <vt:lpstr>PowerPoint Presentation</vt:lpstr>
      <vt:lpstr>PowerPoint Presentation</vt:lpstr>
    </vt:vector>
  </TitlesOfParts>
  <Company>The Polyclinic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Transplant</dc:title>
  <dc:creator>Bruce ONeill M.D.</dc:creator>
  <cp:lastModifiedBy>Bruce ONeill M.D.</cp:lastModifiedBy>
  <cp:revision>13</cp:revision>
  <dcterms:created xsi:type="dcterms:W3CDTF">2017-01-27T04:33:49Z</dcterms:created>
  <dcterms:modified xsi:type="dcterms:W3CDTF">2017-02-05T06:25:42Z</dcterms:modified>
</cp:coreProperties>
</file>