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1" r:id="rId1"/>
  </p:sldMasterIdLst>
  <p:notesMasterIdLst>
    <p:notesMasterId r:id="rId8"/>
  </p:notesMasterIdLst>
  <p:handoutMasterIdLst>
    <p:handoutMasterId r:id="rId9"/>
  </p:handoutMasterIdLst>
  <p:sldIdLst>
    <p:sldId id="405" r:id="rId2"/>
    <p:sldId id="466" r:id="rId3"/>
    <p:sldId id="428" r:id="rId4"/>
    <p:sldId id="467" r:id="rId5"/>
    <p:sldId id="445" r:id="rId6"/>
    <p:sldId id="435" r:id="rId7"/>
  </p:sldIdLst>
  <p:sldSz cx="9144000" cy="6858000" type="screen4x3"/>
  <p:notesSz cx="7010400" cy="92360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8">
          <p15:clr>
            <a:srgbClr val="A4A3A4"/>
          </p15:clr>
        </p15:guide>
        <p15:guide id="2" orient="horz" pos="1069">
          <p15:clr>
            <a:srgbClr val="A4A3A4"/>
          </p15:clr>
        </p15:guide>
        <p15:guide id="3" orient="horz" pos="1532">
          <p15:clr>
            <a:srgbClr val="A4A3A4"/>
          </p15:clr>
        </p15:guide>
        <p15:guide id="4" orient="horz" pos="2389">
          <p15:clr>
            <a:srgbClr val="A4A3A4"/>
          </p15:clr>
        </p15:guide>
        <p15:guide id="5" orient="horz" pos="124">
          <p15:clr>
            <a:srgbClr val="A4A3A4"/>
          </p15:clr>
        </p15:guide>
        <p15:guide id="6" orient="horz" pos="3443">
          <p15:clr>
            <a:srgbClr val="A4A3A4"/>
          </p15:clr>
        </p15:guide>
        <p15:guide id="7" orient="horz" pos="3815">
          <p15:clr>
            <a:srgbClr val="A4A3A4"/>
          </p15:clr>
        </p15:guide>
        <p15:guide id="8" pos="430">
          <p15:clr>
            <a:srgbClr val="A4A3A4"/>
          </p15:clr>
        </p15:guide>
        <p15:guide id="9" pos="5647">
          <p15:clr>
            <a:srgbClr val="A4A3A4"/>
          </p15:clr>
        </p15:guide>
        <p15:guide id="10" pos="2960">
          <p15:clr>
            <a:srgbClr val="A4A3A4"/>
          </p15:clr>
        </p15:guide>
        <p15:guide id="11" pos="50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5651D"/>
    <a:srgbClr val="5C8727"/>
    <a:srgbClr val="446B19"/>
    <a:srgbClr val="2BAFA4"/>
    <a:srgbClr val="478573"/>
    <a:srgbClr val="2C2C1D"/>
    <a:srgbClr val="403F2A"/>
    <a:srgbClr val="D7EAE4"/>
    <a:srgbClr val="4E917B"/>
    <a:srgbClr val="3D7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19" autoAdjust="0"/>
  </p:normalViewPr>
  <p:slideViewPr>
    <p:cSldViewPr snapToGrid="0">
      <p:cViewPr varScale="1">
        <p:scale>
          <a:sx n="73" d="100"/>
          <a:sy n="73" d="100"/>
        </p:scale>
        <p:origin x="1020" y="72"/>
      </p:cViewPr>
      <p:guideLst>
        <p:guide orient="horz" pos="598"/>
        <p:guide orient="horz" pos="1069"/>
        <p:guide orient="horz" pos="1532"/>
        <p:guide orient="horz" pos="2389"/>
        <p:guide orient="horz" pos="124"/>
        <p:guide orient="horz" pos="3443"/>
        <p:guide orient="horz" pos="3815"/>
        <p:guide pos="430"/>
        <p:guide pos="5647"/>
        <p:guide pos="2960"/>
        <p:guide pos="5082"/>
      </p:guideLst>
    </p:cSldViewPr>
  </p:slideViewPr>
  <p:outlineViewPr>
    <p:cViewPr>
      <p:scale>
        <a:sx n="33" d="100"/>
        <a:sy n="33" d="100"/>
      </p:scale>
      <p:origin x="0" y="16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48"/>
    </p:cViewPr>
  </p:sorterViewPr>
  <p:notesViewPr>
    <p:cSldViewPr snapToGrid="0">
      <p:cViewPr varScale="1">
        <p:scale>
          <a:sx n="115" d="100"/>
          <a:sy n="115" d="100"/>
        </p:scale>
        <p:origin x="-4000" y="-120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15F2B6-7777-4354-9103-531445988C8F}" type="datetime1">
              <a:rPr lang="en-US"/>
              <a:pPr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F078B5-DF0F-47C9-AD83-EB198352C1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424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fld id="{EF2BA58B-8B66-4705-AC64-8EFA0F834F13}" type="datetime1">
              <a:rPr lang="en-US"/>
              <a:pPr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830" tIns="46415" rIns="92830" bIns="4641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charset="0"/>
              </a:defRPr>
            </a:lvl1pPr>
          </a:lstStyle>
          <a:p>
            <a:fld id="{73E903F0-8A78-4141-A83B-AAD656B791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92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 flipV="1">
            <a:off x="0" y="4800600"/>
            <a:ext cx="8978900" cy="206857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90500"/>
            <a:ext cx="8978900" cy="4597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>
                <a:solidFill>
                  <a:srgbClr val="FFFFFF"/>
                </a:solidFill>
                <a:latin typeface="Calibri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C07F-82E2-425B-98FC-D96E9D7B742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0" descr="logo-gray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0"/>
            <a:ext cx="37338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918086" y="2839368"/>
            <a:ext cx="7543289" cy="617510"/>
          </a:xfr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918086" y="3379412"/>
            <a:ext cx="7260714" cy="377825"/>
          </a:xfrm>
          <a:prstGeom prst="rect">
            <a:avLst/>
          </a:prstGeom>
        </p:spPr>
        <p:txBody>
          <a:bodyPr lIns="0"/>
          <a:lstStyle>
            <a:lvl1pPr marL="0" indent="0" algn="l" defTabSz="457200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 lang="en-US" sz="2400" kern="1200" dirty="0" smtClean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289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Title/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flipV="1">
            <a:off x="0" y="915869"/>
            <a:ext cx="9144000" cy="594213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93853" y="2362199"/>
            <a:ext cx="8450147" cy="319193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961400" y="2733081"/>
            <a:ext cx="7499975" cy="2552597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13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96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0" y="915868"/>
            <a:ext cx="4928839" cy="594213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2386362"/>
            <a:ext cx="4016375" cy="2386362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20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5325" y="1238058"/>
            <a:ext cx="4003675" cy="12033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815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 flipV="1">
            <a:off x="0" y="915867"/>
            <a:ext cx="4928839" cy="596188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925341" y="5122422"/>
            <a:ext cx="4251325" cy="176106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82625" y="2386362"/>
            <a:ext cx="4016375" cy="2386362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20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95325" y="1238058"/>
            <a:ext cx="4003675" cy="12033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238872" y="5375275"/>
            <a:ext cx="3624262" cy="11255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544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 flipV="1">
            <a:off x="3200400" y="915872"/>
            <a:ext cx="5943600" cy="3044952"/>
          </a:xfrm>
          <a:prstGeom prst="rect">
            <a:avLst/>
          </a:prstGeom>
          <a:solidFill>
            <a:srgbClr val="403F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3977783"/>
            <a:ext cx="9144000" cy="28913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1389" y="4943762"/>
            <a:ext cx="7691562" cy="12953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84"/>
              </a:spcBef>
              <a:buFontTx/>
              <a:buNone/>
              <a:defRPr sz="24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1389" y="4366692"/>
            <a:ext cx="7667240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344864" y="1684886"/>
            <a:ext cx="5116512" cy="1295361"/>
          </a:xfrm>
          <a:prstGeom prst="rect">
            <a:avLst/>
          </a:prstGeom>
        </p:spPr>
        <p:txBody>
          <a:bodyPr/>
          <a:lstStyle>
            <a:lvl1pPr marL="111125" indent="-111125">
              <a:spcBef>
                <a:spcPts val="384"/>
              </a:spcBef>
              <a:buFontTx/>
              <a:buNone/>
              <a:defRPr sz="18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84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3966632"/>
            <a:ext cx="9144000" cy="28913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3200400" y="915872"/>
            <a:ext cx="5943600" cy="3044952"/>
          </a:xfrm>
          <a:prstGeom prst="rect">
            <a:avLst/>
          </a:prstGeom>
          <a:solidFill>
            <a:srgbClr val="403F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4943762"/>
            <a:ext cx="7679175" cy="1295361"/>
          </a:xfrm>
          <a:prstGeom prst="rect">
            <a:avLst/>
          </a:prstGeom>
        </p:spPr>
        <p:txBody>
          <a:bodyPr/>
          <a:lstStyle>
            <a:lvl1pPr marL="111125" indent="-111125">
              <a:spcBef>
                <a:spcPts val="384"/>
              </a:spcBef>
              <a:buFontTx/>
              <a:buNone/>
              <a:defRPr sz="24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2625" y="4366692"/>
            <a:ext cx="7654893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467525" y="1785245"/>
            <a:ext cx="4993850" cy="1295361"/>
          </a:xfrm>
          <a:prstGeom prst="rect">
            <a:avLst/>
          </a:prstGeom>
        </p:spPr>
        <p:txBody>
          <a:bodyPr/>
          <a:lstStyle>
            <a:lvl1pPr marL="111125" indent="-111125">
              <a:spcBef>
                <a:spcPts val="384"/>
              </a:spcBef>
              <a:buFontTx/>
              <a:buNone/>
              <a:defRPr sz="60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470594" y="2732202"/>
            <a:ext cx="4990782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30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3847171"/>
            <a:ext cx="9144000" cy="3010829"/>
          </a:xfrm>
          <a:prstGeom prst="rect">
            <a:avLst/>
          </a:prstGeom>
          <a:solidFill>
            <a:srgbClr val="2C2C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4943762"/>
            <a:ext cx="7679175" cy="12953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84"/>
              </a:spcBef>
              <a:buFontTx/>
              <a:buNone/>
              <a:defRPr sz="24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4971" y="4366692"/>
            <a:ext cx="7654893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45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o_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5299075"/>
            <a:ext cx="9144000" cy="1558924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2625" y="5593302"/>
            <a:ext cx="7667240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16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 flipV="1">
            <a:off x="0" y="4800600"/>
            <a:ext cx="8978900" cy="206857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190500"/>
            <a:ext cx="8978900" cy="4597400"/>
          </a:xfrm>
          <a:prstGeom prst="rect">
            <a:avLst/>
          </a:prstGeom>
          <a:solidFill>
            <a:schemeClr val="accent1">
              <a:alpha val="2509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>
                <a:solidFill>
                  <a:srgbClr val="FFFFFF"/>
                </a:solidFill>
                <a:latin typeface="Calibri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8086" y="2839368"/>
            <a:ext cx="7543289" cy="617510"/>
          </a:xfrm>
        </p:spPr>
        <p:txBody>
          <a:bodyPr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tx1"/>
                </a:solidFill>
                <a:latin typeface="Verdana" charset="0"/>
                <a:ea typeface="ＭＳ Ｐゴシック" charset="-128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C07F-82E2-425B-98FC-D96E9D7B742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10" descr="logo-gray.eps"/>
          <p:cNvPicPr>
            <a:picLocks noChangeAspect="1"/>
          </p:cNvPicPr>
          <p:nvPr userDrawn="1"/>
        </p:nvPicPr>
        <p:blipFill>
          <a:blip r:embed="rId2">
            <a:lum bright="100000" contras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0"/>
            <a:ext cx="373380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918086" y="3379412"/>
            <a:ext cx="7260714" cy="377825"/>
          </a:xfrm>
          <a:prstGeom prst="rect">
            <a:avLst/>
          </a:prstGeom>
        </p:spPr>
        <p:txBody>
          <a:bodyPr lIns="0"/>
          <a:lstStyle>
            <a:lvl1pPr marL="0" indent="0" algn="l" defTabSz="457200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 lang="en-US" sz="2400" kern="1200" dirty="0" smtClean="0">
                <a:solidFill>
                  <a:schemeClr val="tx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810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divi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713" y="2670112"/>
            <a:ext cx="493776" cy="49377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3657600"/>
            <a:ext cx="9144000" cy="2438400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3268" y="4076700"/>
            <a:ext cx="6081131" cy="5334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601844" y="4648200"/>
            <a:ext cx="4932556" cy="609600"/>
          </a:xfrm>
          <a:prstGeom prst="rect">
            <a:avLst/>
          </a:prstGeom>
          <a:noFill/>
        </p:spPr>
        <p:txBody>
          <a:bodyPr/>
          <a:lstStyle>
            <a:lvl1pPr algn="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D8C49CD-C7DD-4D66-AF17-D242F53F3EF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323" y="5458071"/>
            <a:ext cx="477289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48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divide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713" y="2670112"/>
            <a:ext cx="493776" cy="49377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3657600"/>
            <a:ext cx="9144000" cy="2438400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3268" y="4076700"/>
            <a:ext cx="6081131" cy="5334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601844" y="4648200"/>
            <a:ext cx="4932556" cy="609600"/>
          </a:xfrm>
          <a:prstGeom prst="rect">
            <a:avLst/>
          </a:prstGeom>
          <a:noFill/>
        </p:spPr>
        <p:txBody>
          <a:bodyPr/>
          <a:lstStyle>
            <a:lvl1pPr algn="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D8C49CD-C7DD-4D66-AF17-D242F53F3EF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322" y="5488207"/>
            <a:ext cx="588607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2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divid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-3714" y="0"/>
            <a:ext cx="9147886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D6E2E9"/>
                </a:solidFill>
                <a:latin typeface="+mn-lt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C07F-82E2-425B-98FC-D96E9D7B7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Isosceles Triangle 13"/>
          <p:cNvSpPr/>
          <p:nvPr userDrawn="1"/>
        </p:nvSpPr>
        <p:spPr bwMode="auto">
          <a:xfrm rot="16200000">
            <a:off x="8693150" y="4360331"/>
            <a:ext cx="495300" cy="22860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-3714" y="3792538"/>
            <a:ext cx="9147714" cy="2438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63" y="2735793"/>
            <a:ext cx="434444" cy="43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442118" y="4244425"/>
            <a:ext cx="6186527" cy="617510"/>
          </a:xfrm>
        </p:spPr>
        <p:txBody>
          <a:bodyPr/>
          <a:lstStyle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673867" y="4784469"/>
            <a:ext cx="5954777" cy="377825"/>
          </a:xfrm>
          <a:prstGeom prst="rect">
            <a:avLst/>
          </a:prstGeom>
        </p:spPr>
        <p:txBody>
          <a:bodyPr lIns="0"/>
          <a:lstStyle>
            <a:lvl1pPr marL="0" indent="0" algn="r" defTabSz="457200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 lang="en-US" sz="2400" kern="1200" dirty="0" smtClean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323" y="5458071"/>
            <a:ext cx="477289" cy="59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divider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713" y="2670112"/>
            <a:ext cx="493776" cy="49377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3657600"/>
            <a:ext cx="9144000" cy="2438400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3268" y="4076700"/>
            <a:ext cx="6081131" cy="5334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601844" y="4648200"/>
            <a:ext cx="4932556" cy="609600"/>
          </a:xfrm>
          <a:prstGeom prst="rect">
            <a:avLst/>
          </a:prstGeom>
          <a:noFill/>
        </p:spPr>
        <p:txBody>
          <a:bodyPr/>
          <a:lstStyle>
            <a:lvl1pPr algn="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D8C49CD-C7DD-4D66-AF17-D242F53F3EF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870" y="5488207"/>
            <a:ext cx="523511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6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divi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713" y="2670112"/>
            <a:ext cx="493776" cy="49377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3657600"/>
            <a:ext cx="9144000" cy="2438400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3268" y="4076700"/>
            <a:ext cx="6081131" cy="5334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601844" y="4648200"/>
            <a:ext cx="4932556" cy="609600"/>
          </a:xfrm>
          <a:prstGeom prst="rect">
            <a:avLst/>
          </a:prstGeom>
          <a:noFill/>
        </p:spPr>
        <p:txBody>
          <a:bodyPr/>
          <a:lstStyle>
            <a:lvl1pPr algn="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D8C49CD-C7DD-4D66-AF17-D242F53F3EF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718" y="5489619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89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divider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713" y="2670112"/>
            <a:ext cx="493776" cy="49377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3657600"/>
            <a:ext cx="9144000" cy="2438400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3268" y="4076700"/>
            <a:ext cx="6081131" cy="5334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601844" y="4648200"/>
            <a:ext cx="4932556" cy="609600"/>
          </a:xfrm>
          <a:prstGeom prst="rect">
            <a:avLst/>
          </a:prstGeom>
          <a:noFill/>
        </p:spPr>
        <p:txBody>
          <a:bodyPr/>
          <a:lstStyle>
            <a:lvl1pPr algn="r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6D8C49CD-C7DD-4D66-AF17-D242F53F3EF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073" y="5478468"/>
            <a:ext cx="456502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1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Titl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1985964"/>
            <a:ext cx="7778750" cy="2831364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146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Title/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129868"/>
            <a:ext cx="9144000" cy="728132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kern="1200">
                <a:solidFill>
                  <a:srgbClr val="FFFFFF"/>
                </a:solidFill>
                <a:latin typeface="Calibri" charset="0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5800" y="6312166"/>
            <a:ext cx="2133600" cy="363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+mn-cs"/>
              </a:rPr>
              <a:t>www.nwkidney.org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1985964"/>
            <a:ext cx="7778750" cy="2831364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902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Title/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915869"/>
            <a:ext cx="9144000" cy="5942129"/>
          </a:xfrm>
          <a:prstGeom prst="rect">
            <a:avLst/>
          </a:prstGeom>
          <a:solidFill>
            <a:schemeClr val="accent1">
              <a:lumMod val="75000"/>
              <a:alpha val="25098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90677" y="2194934"/>
            <a:ext cx="8453323" cy="3191933"/>
          </a:xfrm>
          <a:custGeom>
            <a:avLst/>
            <a:gdLst>
              <a:gd name="connsiteX0" fmla="*/ 0 w 8483600"/>
              <a:gd name="connsiteY0" fmla="*/ 0 h 3191933"/>
              <a:gd name="connsiteX1" fmla="*/ 8483600 w 8483600"/>
              <a:gd name="connsiteY1" fmla="*/ 0 h 3191933"/>
              <a:gd name="connsiteX2" fmla="*/ 8483600 w 8483600"/>
              <a:gd name="connsiteY2" fmla="*/ 3191933 h 3191933"/>
              <a:gd name="connsiteX3" fmla="*/ 0 w 8483600"/>
              <a:gd name="connsiteY3" fmla="*/ 3191933 h 3191933"/>
              <a:gd name="connsiteX4" fmla="*/ 0 w 8483600"/>
              <a:gd name="connsiteY4" fmla="*/ 0 h 3191933"/>
              <a:gd name="connsiteX0" fmla="*/ 3175 w 8486775"/>
              <a:gd name="connsiteY0" fmla="*/ 0 h 3191933"/>
              <a:gd name="connsiteX1" fmla="*/ 8486775 w 8486775"/>
              <a:gd name="connsiteY1" fmla="*/ 0 h 3191933"/>
              <a:gd name="connsiteX2" fmla="*/ 8486775 w 8486775"/>
              <a:gd name="connsiteY2" fmla="*/ 3191933 h 3191933"/>
              <a:gd name="connsiteX3" fmla="*/ 3175 w 8486775"/>
              <a:gd name="connsiteY3" fmla="*/ 3191933 h 3191933"/>
              <a:gd name="connsiteX4" fmla="*/ 0 w 8486775"/>
              <a:gd name="connsiteY4" fmla="*/ 326232 h 3191933"/>
              <a:gd name="connsiteX5" fmla="*/ 3175 w 8486775"/>
              <a:gd name="connsiteY5" fmla="*/ 0 h 3191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86775" h="3191933">
                <a:moveTo>
                  <a:pt x="3175" y="0"/>
                </a:moveTo>
                <a:lnTo>
                  <a:pt x="8486775" y="0"/>
                </a:lnTo>
                <a:lnTo>
                  <a:pt x="8486775" y="3191933"/>
                </a:lnTo>
                <a:lnTo>
                  <a:pt x="3175" y="3191933"/>
                </a:lnTo>
                <a:cubicBezTo>
                  <a:pt x="2117" y="2236699"/>
                  <a:pt x="1058" y="1281466"/>
                  <a:pt x="0" y="326232"/>
                </a:cubicBezTo>
                <a:cubicBezTo>
                  <a:pt x="1058" y="217488"/>
                  <a:pt x="2117" y="108744"/>
                  <a:pt x="3175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961400" y="2565816"/>
            <a:ext cx="7499975" cy="2552597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13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85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Title/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 flipV="1">
            <a:off x="1" y="915872"/>
            <a:ext cx="9144000" cy="5942128"/>
          </a:xfrm>
          <a:prstGeom prst="rect">
            <a:avLst/>
          </a:prstGeom>
          <a:solidFill>
            <a:srgbClr val="45651D">
              <a:alpha val="2509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2432050"/>
            <a:ext cx="7778750" cy="2385278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50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 flipV="1">
            <a:off x="0" y="915872"/>
            <a:ext cx="4956048" cy="5942128"/>
          </a:xfrm>
          <a:prstGeom prst="rect">
            <a:avLst/>
          </a:prstGeom>
          <a:solidFill>
            <a:srgbClr val="5C8727">
              <a:alpha val="2509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2364060"/>
            <a:ext cx="4016375" cy="2386362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2625" y="1238058"/>
            <a:ext cx="4016375" cy="12033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87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 flipV="1">
            <a:off x="1" y="915872"/>
            <a:ext cx="4956048" cy="5942128"/>
          </a:xfrm>
          <a:prstGeom prst="rect">
            <a:avLst/>
          </a:prstGeom>
          <a:solidFill>
            <a:srgbClr val="45651D">
              <a:alpha val="2509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2364060"/>
            <a:ext cx="4016375" cy="2386362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2625" y="1238058"/>
            <a:ext cx="4016375" cy="120332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4939990" y="5096933"/>
            <a:ext cx="4203223" cy="177393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250023" y="5375275"/>
            <a:ext cx="3624262" cy="112553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779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 flipV="1">
            <a:off x="2958353" y="915872"/>
            <a:ext cx="6190314" cy="3044952"/>
          </a:xfrm>
          <a:prstGeom prst="rect">
            <a:avLst/>
          </a:prstGeom>
          <a:solidFill>
            <a:srgbClr val="45651D">
              <a:alpha val="2509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3977783"/>
            <a:ext cx="9144000" cy="28913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1389" y="4943762"/>
            <a:ext cx="7691562" cy="12953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84"/>
              </a:spcBef>
              <a:buFontTx/>
              <a:buNone/>
              <a:defRPr sz="24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1389" y="4366692"/>
            <a:ext cx="7667240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344864" y="1684886"/>
            <a:ext cx="5116512" cy="1295361"/>
          </a:xfrm>
          <a:prstGeom prst="rect">
            <a:avLst/>
          </a:prstGeom>
        </p:spPr>
        <p:txBody>
          <a:bodyPr/>
          <a:lstStyle>
            <a:lvl1pPr marL="111125" indent="-111125">
              <a:spcBef>
                <a:spcPts val="384"/>
              </a:spcBef>
              <a:buFontTx/>
              <a:buNone/>
              <a:defRPr sz="18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1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166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divide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-3714" y="0"/>
            <a:ext cx="9147886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D6E2E9"/>
                </a:solidFill>
                <a:latin typeface="+mn-lt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C07F-82E2-425B-98FC-D96E9D7B7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Isosceles Triangle 13"/>
          <p:cNvSpPr/>
          <p:nvPr userDrawn="1"/>
        </p:nvSpPr>
        <p:spPr bwMode="auto">
          <a:xfrm rot="16200000">
            <a:off x="8693150" y="4360331"/>
            <a:ext cx="495300" cy="22860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-3714" y="3792538"/>
            <a:ext cx="9147714" cy="2438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63" y="2735793"/>
            <a:ext cx="434444" cy="43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442118" y="4244425"/>
            <a:ext cx="6186527" cy="617510"/>
          </a:xfrm>
        </p:spPr>
        <p:txBody>
          <a:bodyPr/>
          <a:lstStyle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673867" y="4784469"/>
            <a:ext cx="5954777" cy="377825"/>
          </a:xfrm>
          <a:prstGeom prst="rect">
            <a:avLst/>
          </a:prstGeom>
        </p:spPr>
        <p:txBody>
          <a:bodyPr lIns="0"/>
          <a:lstStyle>
            <a:lvl1pPr marL="0" indent="0" algn="r" defTabSz="457200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 lang="en-US" sz="2400" kern="1200" dirty="0" smtClean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0473" y="5488207"/>
            <a:ext cx="588607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88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3979332"/>
            <a:ext cx="9144000" cy="28913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 flipV="1">
            <a:off x="3200400" y="915872"/>
            <a:ext cx="5943600" cy="3044952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400" kern="1200">
              <a:solidFill>
                <a:srgbClr val="FFFFFF"/>
              </a:solidFill>
              <a:latin typeface="Calibri" charset="0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4943762"/>
            <a:ext cx="7679175" cy="1295361"/>
          </a:xfrm>
          <a:prstGeom prst="rect">
            <a:avLst/>
          </a:prstGeom>
        </p:spPr>
        <p:txBody>
          <a:bodyPr/>
          <a:lstStyle>
            <a:lvl1pPr marL="111125" indent="-111125">
              <a:spcBef>
                <a:spcPts val="384"/>
              </a:spcBef>
              <a:buFontTx/>
              <a:buNone/>
              <a:defRPr sz="24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2625" y="4366692"/>
            <a:ext cx="7654893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3467525" y="1785245"/>
            <a:ext cx="4993850" cy="1295361"/>
          </a:xfrm>
          <a:prstGeom prst="rect">
            <a:avLst/>
          </a:prstGeom>
        </p:spPr>
        <p:txBody>
          <a:bodyPr/>
          <a:lstStyle>
            <a:lvl1pPr marL="111125" indent="-111125">
              <a:spcBef>
                <a:spcPts val="384"/>
              </a:spcBef>
              <a:buFontTx/>
              <a:buNone/>
              <a:defRPr sz="6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tx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3470594" y="2732202"/>
            <a:ext cx="4990782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933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3847171"/>
            <a:ext cx="9144000" cy="3010829"/>
          </a:xfrm>
          <a:prstGeom prst="rect">
            <a:avLst/>
          </a:prstGeom>
          <a:solidFill>
            <a:srgbClr val="45651D">
              <a:alpha val="2509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4943762"/>
            <a:ext cx="7679175" cy="12953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84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20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20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8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94971" y="4366692"/>
            <a:ext cx="7654893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02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-2_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5299075"/>
            <a:ext cx="9144000" cy="155892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>
              <a:solidFill>
                <a:srgbClr val="D6E2E9"/>
              </a:solidFill>
              <a:latin typeface="+mn-lt"/>
              <a:ea typeface="ＭＳ Ｐゴシック" charset="-128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82625" y="5593302"/>
            <a:ext cx="7667240" cy="7324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258888" indent="0">
              <a:buFontTx/>
              <a:buNone/>
              <a:defRPr/>
            </a:lvl4pPr>
            <a:lvl5pPr marL="14859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rgbClr val="4565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95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divider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-3714" y="0"/>
            <a:ext cx="9147886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D6E2E9"/>
                </a:solidFill>
                <a:latin typeface="+mn-lt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C07F-82E2-425B-98FC-D96E9D7B7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Isosceles Triangle 13"/>
          <p:cNvSpPr/>
          <p:nvPr userDrawn="1"/>
        </p:nvSpPr>
        <p:spPr bwMode="auto">
          <a:xfrm rot="16200000">
            <a:off x="8693150" y="4360331"/>
            <a:ext cx="495300" cy="22860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-3714" y="3792538"/>
            <a:ext cx="9147714" cy="2438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63" y="2735793"/>
            <a:ext cx="434444" cy="43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442118" y="4244425"/>
            <a:ext cx="6186527" cy="617510"/>
          </a:xfrm>
        </p:spPr>
        <p:txBody>
          <a:bodyPr/>
          <a:lstStyle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673867" y="4784469"/>
            <a:ext cx="5954777" cy="377825"/>
          </a:xfrm>
          <a:prstGeom prst="rect">
            <a:avLst/>
          </a:prstGeom>
        </p:spPr>
        <p:txBody>
          <a:bodyPr lIns="0"/>
          <a:lstStyle>
            <a:lvl1pPr marL="0" indent="0" algn="r" defTabSz="457200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 lang="en-US" sz="2400" kern="1200" dirty="0" smtClean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867" y="5477056"/>
            <a:ext cx="523511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48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divider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-3714" y="0"/>
            <a:ext cx="9147886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D6E2E9"/>
                </a:solidFill>
                <a:latin typeface="+mn-lt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C07F-82E2-425B-98FC-D96E9D7B7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Isosceles Triangle 13"/>
          <p:cNvSpPr/>
          <p:nvPr userDrawn="1"/>
        </p:nvSpPr>
        <p:spPr bwMode="auto">
          <a:xfrm rot="16200000">
            <a:off x="8693150" y="4360331"/>
            <a:ext cx="495300" cy="22860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-3714" y="3792538"/>
            <a:ext cx="9147714" cy="2438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63" y="2735793"/>
            <a:ext cx="434444" cy="43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442118" y="4244425"/>
            <a:ext cx="6186527" cy="617510"/>
          </a:xfrm>
        </p:spPr>
        <p:txBody>
          <a:bodyPr/>
          <a:lstStyle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673867" y="4784469"/>
            <a:ext cx="5954777" cy="377825"/>
          </a:xfrm>
          <a:prstGeom prst="rect">
            <a:avLst/>
          </a:prstGeom>
        </p:spPr>
        <p:txBody>
          <a:bodyPr lIns="0"/>
          <a:lstStyle>
            <a:lvl1pPr marL="0" indent="0" algn="r" defTabSz="457200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 lang="en-US" sz="2400" kern="1200" dirty="0" smtClean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866" y="5489619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3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divider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-3714" y="0"/>
            <a:ext cx="9147886" cy="6858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sz="1800">
                <a:solidFill>
                  <a:srgbClr val="D6E2E9"/>
                </a:solidFill>
                <a:latin typeface="+mn-lt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DC07F-82E2-425B-98FC-D96E9D7B74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Isosceles Triangle 13"/>
          <p:cNvSpPr/>
          <p:nvPr userDrawn="1"/>
        </p:nvSpPr>
        <p:spPr bwMode="auto">
          <a:xfrm rot="16200000">
            <a:off x="8693150" y="4360331"/>
            <a:ext cx="495300" cy="228600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srgbClr val="FFFFFF"/>
              </a:solidFill>
              <a:latin typeface="Verdana" charset="0"/>
              <a:ea typeface="ＭＳ Ｐゴシック" charset="-128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-3714" y="3792538"/>
            <a:ext cx="9147714" cy="2438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alibri" charset="0"/>
              <a:ea typeface="ＭＳ Ｐゴシック" charset="-128"/>
            </a:endParaRP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07363" y="2735793"/>
            <a:ext cx="434444" cy="43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>
            <a:spLocks noGrp="1"/>
          </p:cNvSpPr>
          <p:nvPr>
            <p:ph type="title" hasCustomPrompt="1"/>
          </p:nvPr>
        </p:nvSpPr>
        <p:spPr>
          <a:xfrm>
            <a:off x="2442118" y="4244425"/>
            <a:ext cx="6186527" cy="617510"/>
          </a:xfrm>
        </p:spPr>
        <p:txBody>
          <a:bodyPr/>
          <a:lstStyle>
            <a:lvl1pPr algn="r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2673867" y="4784469"/>
            <a:ext cx="5954777" cy="377825"/>
          </a:xfrm>
          <a:prstGeom prst="rect">
            <a:avLst/>
          </a:prstGeom>
        </p:spPr>
        <p:txBody>
          <a:bodyPr lIns="0"/>
          <a:lstStyle>
            <a:lvl1pPr marL="0" indent="0" algn="r" defTabSz="457200" rtl="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 lang="en-US" sz="2400" kern="1200" dirty="0" smtClean="0">
                <a:solidFill>
                  <a:schemeClr val="bg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180" y="5489619"/>
            <a:ext cx="456502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52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Titl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915870"/>
            <a:ext cx="9144000" cy="5942129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1985964"/>
            <a:ext cx="7778750" cy="2831364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88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Title/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V="1">
            <a:off x="0" y="915871"/>
            <a:ext cx="9144000" cy="59198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6129868"/>
            <a:ext cx="9144000" cy="72813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kern="1200" dirty="0">
                <a:solidFill>
                  <a:srgbClr val="D6E2E9"/>
                </a:solidFill>
                <a:latin typeface="+mn-lt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5800" y="6312166"/>
            <a:ext cx="2133600" cy="3635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+mn-cs"/>
              </a:rPr>
              <a:t>www.nwkidney.org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1985964"/>
            <a:ext cx="7778750" cy="2831364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13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45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S_Title/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 flipV="1">
            <a:off x="0" y="915869"/>
            <a:ext cx="9144000" cy="594213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D6E2E9"/>
              </a:solidFill>
              <a:ea typeface="ＭＳ Ｐゴシック" charset="-128"/>
            </a:endParaRP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682625" y="2432050"/>
            <a:ext cx="7499975" cy="2552597"/>
          </a:xfrm>
          <a:prstGeom prst="rect">
            <a:avLst/>
          </a:prstGeom>
        </p:spPr>
        <p:txBody>
          <a:bodyPr/>
          <a:lstStyle>
            <a:lvl1pPr marL="166688" indent="-166688">
              <a:spcBef>
                <a:spcPts val="384"/>
              </a:spcBef>
              <a:defRPr sz="1800">
                <a:solidFill>
                  <a:schemeClr val="bg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bg1"/>
                </a:solidFill>
              </a:defRPr>
            </a:lvl2pPr>
            <a:lvl3pPr>
              <a:spcBef>
                <a:spcPts val="384"/>
              </a:spcBef>
              <a:defRPr sz="1600">
                <a:solidFill>
                  <a:schemeClr val="bg1"/>
                </a:solidFill>
              </a:defRPr>
            </a:lvl3pPr>
            <a:lvl4pPr>
              <a:spcBef>
                <a:spcPts val="384"/>
              </a:spcBef>
              <a:defRPr sz="1600">
                <a:solidFill>
                  <a:schemeClr val="bg1"/>
                </a:solidFill>
              </a:defRPr>
            </a:lvl4pPr>
            <a:lvl5pPr>
              <a:spcBef>
                <a:spcPts val="384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9144000" cy="8921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>
                <a:solidFill>
                  <a:srgbClr val="FFFFFF"/>
                </a:solidFill>
                <a:latin typeface="Calibri" charset="0"/>
                <a:ea typeface="ＭＳ Ｐゴシック" charset="-128"/>
              </a:rPr>
              <a:t> 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82625" y="1238327"/>
            <a:ext cx="7496175" cy="647700"/>
          </a:xfrm>
        </p:spPr>
        <p:txBody>
          <a:bodyPr/>
          <a:lstStyle>
            <a:lvl1pPr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9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33100" y="252317"/>
            <a:ext cx="440574" cy="44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91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2625" y="330393"/>
            <a:ext cx="80041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Verdana" charset="0"/>
              </a:defRPr>
            </a:lvl1pPr>
          </a:lstStyle>
          <a:p>
            <a:r>
              <a:rPr lang="en-US"/>
              <a:t>www.nwkidney.org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Verdana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Verdana" charset="0"/>
              </a:defRPr>
            </a:lvl1pPr>
          </a:lstStyle>
          <a:p>
            <a:fld id="{2A3DC07F-82E2-425B-98FC-D96E9D7B74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39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  <p:sldLayoutId id="2147483702" r:id="rId3"/>
    <p:sldLayoutId id="2147483703" r:id="rId4"/>
    <p:sldLayoutId id="2147483704" r:id="rId5"/>
    <p:sldLayoutId id="2147483705" r:id="rId6"/>
    <p:sldLayoutId id="2147483674" r:id="rId7"/>
    <p:sldLayoutId id="2147483675" r:id="rId8"/>
    <p:sldLayoutId id="2147483676" r:id="rId9"/>
    <p:sldLayoutId id="2147483701" r:id="rId10"/>
    <p:sldLayoutId id="2147483677" r:id="rId11"/>
    <p:sldLayoutId id="2147483678" r:id="rId12"/>
    <p:sldLayoutId id="2147483697" r:id="rId13"/>
    <p:sldLayoutId id="2147483698" r:id="rId14"/>
    <p:sldLayoutId id="2147483699" r:id="rId15"/>
    <p:sldLayoutId id="2147483700" r:id="rId16"/>
    <p:sldLayoutId id="2147483683" r:id="rId17"/>
    <p:sldLayoutId id="2147483684" r:id="rId18"/>
    <p:sldLayoutId id="2147483706" r:id="rId19"/>
    <p:sldLayoutId id="2147483707" r:id="rId20"/>
    <p:sldLayoutId id="2147483708" r:id="rId21"/>
    <p:sldLayoutId id="2147483709" r:id="rId22"/>
    <p:sldLayoutId id="2147483685" r:id="rId23"/>
    <p:sldLayoutId id="2147483686" r:id="rId24"/>
    <p:sldLayoutId id="2147483687" r:id="rId25"/>
    <p:sldLayoutId id="2147483688" r:id="rId26"/>
    <p:sldLayoutId id="2147483695" r:id="rId27"/>
    <p:sldLayoutId id="2147483689" r:id="rId28"/>
    <p:sldLayoutId id="2147483690" r:id="rId29"/>
    <p:sldLayoutId id="2147483691" r:id="rId30"/>
    <p:sldLayoutId id="2147483692" r:id="rId31"/>
    <p:sldLayoutId id="2147483693" r:id="rId3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574319"/>
          </a:solidFill>
          <a:latin typeface="Verdana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574319"/>
          </a:solidFill>
          <a:latin typeface="Verdana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574319"/>
          </a:solidFill>
          <a:latin typeface="Verdana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rgbClr val="574319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SzPct val="130000"/>
        <a:buFont typeface="Arial" pitchFamily="34" charset="0"/>
        <a:buChar char="•"/>
        <a:defRPr sz="2000" kern="1200">
          <a:solidFill>
            <a:schemeClr val="tx1"/>
          </a:solidFill>
          <a:latin typeface="Verdana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Verdana" pitchFamily="34" charset="0"/>
        <a:buChar char="–"/>
        <a:defRPr sz="1800" kern="1200">
          <a:solidFill>
            <a:schemeClr val="tx1"/>
          </a:solidFill>
          <a:latin typeface="Verdana"/>
          <a:ea typeface="ＭＳ Ｐゴシック" charset="-128"/>
          <a:cs typeface="+mn-cs"/>
        </a:defRPr>
      </a:lvl2pPr>
      <a:lvl3pPr marL="1200150" indent="-285750" algn="l" defTabSz="457200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SzPct val="120000"/>
        <a:buFont typeface="Lucida Grande" charset="0"/>
        <a:buChar char="–"/>
        <a:defRPr sz="1800" kern="1200">
          <a:solidFill>
            <a:schemeClr val="tx1"/>
          </a:solidFill>
          <a:latin typeface="Verdana"/>
          <a:ea typeface="ヒラギノ角ゴ Pro W3" charset="-128"/>
          <a:cs typeface="ヒラギノ角ゴ Pro W3" charset="-128"/>
        </a:defRPr>
      </a:lvl3pPr>
      <a:lvl4pPr marL="1487488" indent="-228600" algn="l" defTabSz="457200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Verdana"/>
          <a:ea typeface="ヒラギノ角ゴ Pro W3" charset="-128"/>
          <a:cs typeface="+mn-cs"/>
        </a:defRPr>
      </a:lvl4pPr>
      <a:lvl5pPr marL="1714500" indent="-228600" algn="l" defTabSz="457200" rtl="0" eaLnBrk="1" fontAlgn="base" hangingPunct="1">
        <a:lnSpc>
          <a:spcPct val="100000"/>
        </a:lnSpc>
        <a:spcBef>
          <a:spcPts val="400"/>
        </a:spcBef>
        <a:spcAft>
          <a:spcPct val="0"/>
        </a:spcAft>
        <a:buSzPct val="130000"/>
        <a:buFont typeface="Lucida Grande" charset="0"/>
        <a:buChar char="-"/>
        <a:defRPr sz="1100" kern="1200">
          <a:solidFill>
            <a:schemeClr val="tx1"/>
          </a:solidFill>
          <a:latin typeface="Verdana"/>
          <a:ea typeface="ＭＳ Ｐゴシック" charset="-128"/>
          <a:cs typeface="ＭＳ Ｐゴシック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009" y="2316868"/>
            <a:ext cx="8597735" cy="617510"/>
          </a:xfrm>
        </p:spPr>
        <p:txBody>
          <a:bodyPr/>
          <a:lstStyle/>
          <a:p>
            <a:pPr lvl="0"/>
            <a:r>
              <a:rPr lang="en-US" dirty="0"/>
              <a:t>Information Services Steering Committee</a:t>
            </a:r>
            <a:br>
              <a:rPr lang="en-US" sz="3600" dirty="0"/>
            </a:b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dirty="0"/>
              <a:t>Project Proposal for FY 18</a:t>
            </a:r>
          </a:p>
          <a:p>
            <a:endParaRPr lang="en-US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939855" y="3994950"/>
            <a:ext cx="7260714" cy="377825"/>
          </a:xfrm>
          <a:prstGeom prst="rect">
            <a:avLst/>
          </a:prstGeom>
        </p:spPr>
        <p:txBody>
          <a:bodyPr lIns="0"/>
          <a:lstStyle>
            <a:lvl1pPr marL="0" indent="0" algn="l" defTabSz="4572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30000"/>
              <a:buFontTx/>
              <a:buNone/>
              <a:defRPr lang="en-US" sz="2400" kern="1200" dirty="0" smtClean="0">
                <a:solidFill>
                  <a:schemeClr val="tx1"/>
                </a:solidFill>
                <a:latin typeface="Verdana" charset="0"/>
                <a:ea typeface="ＭＳ Ｐゴシック" charset="-128"/>
                <a:cs typeface="+mn-cs"/>
              </a:defRPr>
            </a:lvl1pPr>
            <a:lvl2pPr marL="742950" indent="-285750" algn="l" defTabSz="4572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Verdana" pitchFamily="34" charset="0"/>
              <a:buChar char="–"/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2pPr>
            <a:lvl3pPr marL="1200150" indent="-285750" algn="l" defTabSz="4572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20000"/>
              <a:buFont typeface="Lucida Grande" charset="0"/>
              <a:buChar char="–"/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3pPr>
            <a:lvl4pPr marL="1487488" indent="-228600" algn="l" defTabSz="4572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Char char="–"/>
              <a:defRPr lang="en-US" sz="2000" kern="1200" dirty="0" smtClean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4pPr>
            <a:lvl5pPr marL="1714500" indent="-228600" algn="l" defTabSz="4572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30000"/>
              <a:buFont typeface="Lucida Grande" charset="0"/>
              <a:buChar char="-"/>
              <a:defRPr lang="en-US" sz="2000" kern="1200" dirty="0">
                <a:solidFill>
                  <a:srgbClr val="FFFFFF"/>
                </a:solidFill>
                <a:latin typeface="Verdana" charset="0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Project Title: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1155199"/>
            <a:ext cx="8562109" cy="647700"/>
          </a:xfrm>
        </p:spPr>
        <p:txBody>
          <a:bodyPr/>
          <a:lstStyle/>
          <a:p>
            <a:pPr lvl="0"/>
            <a:r>
              <a:rPr lang="en-US" sz="2800" dirty="0"/>
              <a:t>What business problem are we trying to solve</a:t>
            </a:r>
            <a:r>
              <a:rPr lang="en-US" dirty="0"/>
              <a:t>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2625" y="1985964"/>
            <a:ext cx="7778750" cy="3723460"/>
          </a:xfrm>
        </p:spPr>
        <p:txBody>
          <a:bodyPr/>
          <a:lstStyle/>
          <a:p>
            <a:r>
              <a:rPr lang="en-US" i="1" dirty="0"/>
              <a:t>Describe the problem the project is intended to address</a:t>
            </a:r>
          </a:p>
          <a:p>
            <a:r>
              <a:rPr lang="en-US" i="1" dirty="0"/>
              <a:t>Describe any alternatives considered</a:t>
            </a:r>
          </a:p>
          <a:p>
            <a:r>
              <a:rPr lang="en-US" i="1" dirty="0"/>
              <a:t>Describe the recommendation (the project) and how it addresses the problem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68131" y="169577"/>
            <a:ext cx="801584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/>
            <a:r>
              <a:rPr lang="en-US" sz="2800" dirty="0">
                <a:solidFill>
                  <a:schemeClr val="bg1"/>
                </a:solidFill>
              </a:rPr>
              <a:t>Business Problem</a:t>
            </a:r>
          </a:p>
        </p:txBody>
      </p:sp>
    </p:spTree>
    <p:extLst>
      <p:ext uri="{BB962C8B-B14F-4D97-AF65-F5344CB8AC3E}">
        <p14:creationId xmlns:p14="http://schemas.microsoft.com/office/powerpoint/2010/main" val="18723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625" y="1202702"/>
            <a:ext cx="8378248" cy="647700"/>
          </a:xfrm>
        </p:spPr>
        <p:txBody>
          <a:bodyPr/>
          <a:lstStyle/>
          <a:p>
            <a:pPr lvl="0"/>
            <a:r>
              <a:rPr lang="en-US" sz="2800" dirty="0"/>
              <a:t>What are the specific project objectives?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2625" y="1985964"/>
            <a:ext cx="7778750" cy="3723460"/>
          </a:xfrm>
        </p:spPr>
        <p:txBody>
          <a:bodyPr/>
          <a:lstStyle/>
          <a:p>
            <a:pPr lvl="0"/>
            <a:r>
              <a:rPr lang="en-US" i="1" dirty="0"/>
              <a:t>Describe the project results (deliverables) – what do you expect the project to produce </a:t>
            </a:r>
          </a:p>
          <a:p>
            <a:pPr lvl="0"/>
            <a:r>
              <a:rPr lang="en-US" i="1" dirty="0"/>
              <a:t>Briefly describe what is included and any specific things that are going to be excluded</a:t>
            </a:r>
          </a:p>
          <a:p>
            <a:pPr lvl="0"/>
            <a:r>
              <a:rPr lang="en-US" i="1" dirty="0"/>
              <a:t>Describe any constraints on the project, e.g., required dates, compliance requirements, etc.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68131" y="169577"/>
            <a:ext cx="801584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/>
            <a:r>
              <a:rPr lang="en-US" sz="2800" dirty="0">
                <a:solidFill>
                  <a:schemeClr val="bg1"/>
                </a:solidFill>
              </a:rPr>
              <a:t>Project Objectives</a:t>
            </a:r>
          </a:p>
        </p:txBody>
      </p:sp>
    </p:spTree>
    <p:extLst>
      <p:ext uri="{BB962C8B-B14F-4D97-AF65-F5344CB8AC3E}">
        <p14:creationId xmlns:p14="http://schemas.microsoft.com/office/powerpoint/2010/main" val="334807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25" y="1190823"/>
            <a:ext cx="8390120" cy="647700"/>
          </a:xfrm>
        </p:spPr>
        <p:txBody>
          <a:bodyPr/>
          <a:lstStyle/>
          <a:p>
            <a:pPr lvl="0"/>
            <a:r>
              <a:rPr lang="en-US" sz="2800" dirty="0"/>
              <a:t>How does the project fit with NKC strategies?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82625" y="1997839"/>
            <a:ext cx="7778750" cy="3723460"/>
          </a:xfrm>
        </p:spPr>
        <p:txBody>
          <a:bodyPr/>
          <a:lstStyle/>
          <a:p>
            <a:r>
              <a:rPr lang="en-US" i="1" dirty="0"/>
              <a:t>Describe the specific NKC strategies and goals to which the project contributes</a:t>
            </a:r>
          </a:p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endParaRPr lang="en-US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68131" y="169577"/>
            <a:ext cx="801584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/>
            <a:r>
              <a:rPr lang="en-US" sz="2800" dirty="0">
                <a:solidFill>
                  <a:schemeClr val="bg1"/>
                </a:solidFill>
              </a:rPr>
              <a:t>Strategic Fit</a:t>
            </a:r>
          </a:p>
        </p:txBody>
      </p:sp>
    </p:spTree>
    <p:extLst>
      <p:ext uri="{BB962C8B-B14F-4D97-AF65-F5344CB8AC3E}">
        <p14:creationId xmlns:p14="http://schemas.microsoft.com/office/powerpoint/2010/main" val="283928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624" y="1190827"/>
            <a:ext cx="8520747" cy="647700"/>
          </a:xfrm>
        </p:spPr>
        <p:txBody>
          <a:bodyPr/>
          <a:lstStyle/>
          <a:p>
            <a:pPr lvl="0"/>
            <a:r>
              <a:rPr lang="en-US" sz="2800" dirty="0"/>
              <a:t>What benefits do you expect from the project?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10638" y="1985964"/>
            <a:ext cx="8288977" cy="372346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Specific, measurable, time bound benefits</a:t>
            </a:r>
          </a:p>
          <a:p>
            <a:r>
              <a:rPr lang="en-US" i="1" dirty="0"/>
              <a:t>Benefit 1</a:t>
            </a:r>
          </a:p>
          <a:p>
            <a:pPr lvl="1"/>
            <a:r>
              <a:rPr lang="en-US" i="1" dirty="0"/>
              <a:t>Measurement method</a:t>
            </a:r>
          </a:p>
          <a:p>
            <a:pPr lvl="1"/>
            <a:r>
              <a:rPr lang="en-US" i="1" dirty="0"/>
              <a:t>When benefit will be achieved</a:t>
            </a:r>
          </a:p>
          <a:p>
            <a:r>
              <a:rPr lang="en-US" i="1" dirty="0"/>
              <a:t>Benefit 2</a:t>
            </a:r>
          </a:p>
          <a:p>
            <a:pPr lvl="1"/>
            <a:r>
              <a:rPr lang="en-US" i="1" dirty="0"/>
              <a:t>Measurement method</a:t>
            </a:r>
          </a:p>
          <a:p>
            <a:pPr lvl="1"/>
            <a:r>
              <a:rPr lang="en-US" i="1" dirty="0"/>
              <a:t>When benefit will be achieved</a:t>
            </a:r>
          </a:p>
          <a:p>
            <a:r>
              <a:rPr lang="en-US" i="1" dirty="0"/>
              <a:t>Benefit 3</a:t>
            </a:r>
          </a:p>
          <a:p>
            <a:pPr lvl="1"/>
            <a:r>
              <a:rPr lang="en-US" i="1" dirty="0"/>
              <a:t>Measurement method</a:t>
            </a:r>
          </a:p>
          <a:p>
            <a:pPr lvl="1"/>
            <a:r>
              <a:rPr lang="en-US" i="1" dirty="0"/>
              <a:t>When benefit will be achieved</a:t>
            </a:r>
          </a:p>
          <a:p>
            <a:pPr lvl="1"/>
            <a:endParaRPr lang="en-US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68131" y="169577"/>
            <a:ext cx="801584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algn="ctr"/>
            <a:r>
              <a:rPr lang="en-US" sz="2800" dirty="0">
                <a:solidFill>
                  <a:schemeClr val="bg1"/>
                </a:solidFill>
              </a:rPr>
              <a:t>Benefits and Measures</a:t>
            </a:r>
          </a:p>
        </p:txBody>
      </p:sp>
    </p:spTree>
    <p:extLst>
      <p:ext uri="{BB962C8B-B14F-4D97-AF65-F5344CB8AC3E}">
        <p14:creationId xmlns:p14="http://schemas.microsoft.com/office/powerpoint/2010/main" val="126403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8131" y="169577"/>
            <a:ext cx="8015847" cy="647700"/>
          </a:xfrm>
        </p:spPr>
        <p:txBody>
          <a:bodyPr/>
          <a:lstStyle/>
          <a:p>
            <a:pPr lvl="0" algn="ctr"/>
            <a:r>
              <a:rPr lang="en-US" sz="2800" dirty="0">
                <a:solidFill>
                  <a:schemeClr val="bg1"/>
                </a:solidFill>
              </a:rPr>
              <a:t>Project Basics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2625" y="2306588"/>
            <a:ext cx="7778750" cy="4082327"/>
          </a:xfrm>
        </p:spPr>
        <p:txBody>
          <a:bodyPr/>
          <a:lstStyle/>
          <a:p>
            <a:r>
              <a:rPr lang="en-US" i="1" dirty="0"/>
              <a:t>What will the project require?  Equipment, software, vendor time?  Include approximate costs if you have them.</a:t>
            </a:r>
          </a:p>
          <a:p>
            <a:endParaRPr lang="en-US" i="1" dirty="0"/>
          </a:p>
          <a:p>
            <a:r>
              <a:rPr lang="en-US" i="1" dirty="0"/>
              <a:t>What type of ongoing costs will be incurred once the project is completed, e.g., licenses, support agreements, etc.?</a:t>
            </a:r>
          </a:p>
          <a:p>
            <a:endParaRPr lang="en-US" i="1" dirty="0"/>
          </a:p>
          <a:p>
            <a:r>
              <a:rPr lang="en-US" i="1" dirty="0"/>
              <a:t>Who/what departments are affected by this project; who will be  the executive sponsor?  Who needs to be involved or informed?</a:t>
            </a:r>
          </a:p>
          <a:p>
            <a:endParaRPr lang="en-US" i="1" dirty="0"/>
          </a:p>
          <a:p>
            <a:r>
              <a:rPr lang="en-US" i="1" dirty="0"/>
              <a:t>Are there related projects impacted by this project?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92624" y="1190827"/>
            <a:ext cx="852074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kumimoji="0" lang="en-US" sz="32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ＭＳ Ｐゴシック" charset="-128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574319"/>
                </a:solidFill>
                <a:latin typeface="Verdana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r>
              <a:rPr lang="en-US" sz="2800" dirty="0"/>
              <a:t>What will the project cost (if known); who’s impacted?</a:t>
            </a:r>
          </a:p>
        </p:txBody>
      </p:sp>
    </p:spTree>
    <p:extLst>
      <p:ext uri="{BB962C8B-B14F-4D97-AF65-F5344CB8AC3E}">
        <p14:creationId xmlns:p14="http://schemas.microsoft.com/office/powerpoint/2010/main" val="353692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KC_Stf_color1">
  <a:themeElements>
    <a:clrScheme name="CES_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5C8727"/>
      </a:accent1>
      <a:accent2>
        <a:srgbClr val="403F2A"/>
      </a:accent2>
      <a:accent3>
        <a:srgbClr val="2C2C1D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Northwest Kidney Center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NKC_Stf_color1</Template>
  <TotalTime>0</TotalTime>
  <Words>265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Lucida Grande</vt:lpstr>
      <vt:lpstr>Verdana</vt:lpstr>
      <vt:lpstr>ヒラギノ角ゴ Pro W3</vt:lpstr>
      <vt:lpstr>NKC_Stf_color1</vt:lpstr>
      <vt:lpstr>Information Services Steering Committee </vt:lpstr>
      <vt:lpstr>What business problem are we trying to solve?</vt:lpstr>
      <vt:lpstr>What are the specific project objectives?</vt:lpstr>
      <vt:lpstr>How does the project fit with NKC strategies?</vt:lpstr>
      <vt:lpstr>What benefits do you expect from the project?</vt:lpstr>
      <vt:lpstr>Project Basics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2015-02-19T19:42:31Z</dcterms:created>
  <dcterms:modified xsi:type="dcterms:W3CDTF">2017-03-07T18:11:51Z</dcterms:modified>
</cp:coreProperties>
</file>