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</p:sldIdLst>
  <p:sldSz cx="18288000" cy="10287000"/>
  <p:notesSz cx="6858000" cy="9144000"/>
  <p:embeddedFontLst>
    <p:embeddedFont>
      <p:font typeface="Grotesque MT Std" panose="020B0504020202020204" charset="0"/>
      <p:regular r:id="rId30"/>
      <p:bold r:id="rId31"/>
      <p:italic r:id="rId32"/>
    </p:embeddedFont>
    <p:embeddedFont>
      <p:font typeface="Grotesque MT Std Light" panose="020B030402020202020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54.svg"/><Relationship Id="rId3" Type="http://schemas.openxmlformats.org/officeDocument/2006/relationships/image" Target="../media/image48.svg"/><Relationship Id="rId7" Type="http://schemas.openxmlformats.org/officeDocument/2006/relationships/image" Target="../media/image52.svg"/><Relationship Id="rId12" Type="http://schemas.openxmlformats.org/officeDocument/2006/relationships/image" Target="../media/image5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png"/><Relationship Id="rId5" Type="http://schemas.openxmlformats.org/officeDocument/2006/relationships/image" Target="../media/image50.svg"/><Relationship Id="rId10" Type="http://schemas.openxmlformats.org/officeDocument/2006/relationships/image" Target="../media/image17.png"/><Relationship Id="rId4" Type="http://schemas.openxmlformats.org/officeDocument/2006/relationships/image" Target="../media/image49.png"/><Relationship Id="rId9" Type="http://schemas.openxmlformats.org/officeDocument/2006/relationships/image" Target="../media/image44.svg"/><Relationship Id="rId1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7" Type="http://schemas.openxmlformats.org/officeDocument/2006/relationships/image" Target="../media/image64.sv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sv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13" Type="http://schemas.openxmlformats.org/officeDocument/2006/relationships/image" Target="../media/image92.svg"/><Relationship Id="rId18" Type="http://schemas.openxmlformats.org/officeDocument/2006/relationships/image" Target="../media/image7.png"/><Relationship Id="rId3" Type="http://schemas.openxmlformats.org/officeDocument/2006/relationships/image" Target="../media/image80.svg"/><Relationship Id="rId7" Type="http://schemas.openxmlformats.org/officeDocument/2006/relationships/image" Target="../media/image86.svg"/><Relationship Id="rId12" Type="http://schemas.openxmlformats.org/officeDocument/2006/relationships/image" Target="../media/image91.png"/><Relationship Id="rId17" Type="http://schemas.openxmlformats.org/officeDocument/2006/relationships/image" Target="../media/image96.svg"/><Relationship Id="rId2" Type="http://schemas.openxmlformats.org/officeDocument/2006/relationships/image" Target="../media/image79.png"/><Relationship Id="rId16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svg"/><Relationship Id="rId5" Type="http://schemas.openxmlformats.org/officeDocument/2006/relationships/image" Target="../media/image84.svg"/><Relationship Id="rId15" Type="http://schemas.openxmlformats.org/officeDocument/2006/relationships/image" Target="../media/image94.svg"/><Relationship Id="rId10" Type="http://schemas.openxmlformats.org/officeDocument/2006/relationships/image" Target="../media/image89.png"/><Relationship Id="rId19" Type="http://schemas.openxmlformats.org/officeDocument/2006/relationships/image" Target="../media/image8.svg"/><Relationship Id="rId4" Type="http://schemas.openxmlformats.org/officeDocument/2006/relationships/image" Target="../media/image83.png"/><Relationship Id="rId9" Type="http://schemas.openxmlformats.org/officeDocument/2006/relationships/image" Target="../media/image88.svg"/><Relationship Id="rId1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5" Type="http://schemas.openxmlformats.org/officeDocument/2006/relationships/image" Target="../media/image85.png"/><Relationship Id="rId4" Type="http://schemas.openxmlformats.org/officeDocument/2006/relationships/image" Target="../media/image7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image" Target="../media/image45.pn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svg"/><Relationship Id="rId5" Type="http://schemas.openxmlformats.org/officeDocument/2006/relationships/image" Target="../media/image101.png"/><Relationship Id="rId4" Type="http://schemas.openxmlformats.org/officeDocument/2006/relationships/image" Target="../media/image10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46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6.svg"/><Relationship Id="rId5" Type="http://schemas.openxmlformats.org/officeDocument/2006/relationships/image" Target="../media/image105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8.jpeg"/><Relationship Id="rId7" Type="http://schemas.openxmlformats.org/officeDocument/2006/relationships/image" Target="../media/image62.sv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110.svg"/><Relationship Id="rId4" Type="http://schemas.openxmlformats.org/officeDocument/2006/relationships/image" Target="../media/image109.png"/><Relationship Id="rId9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svg"/><Relationship Id="rId7" Type="http://schemas.openxmlformats.org/officeDocument/2006/relationships/image" Target="../media/image116.sv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svg"/><Relationship Id="rId4" Type="http://schemas.openxmlformats.org/officeDocument/2006/relationships/image" Target="../media/image113.png"/><Relationship Id="rId9" Type="http://schemas.openxmlformats.org/officeDocument/2006/relationships/image" Target="../media/image11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128.svg"/><Relationship Id="rId3" Type="http://schemas.openxmlformats.org/officeDocument/2006/relationships/image" Target="../media/image27.svg"/><Relationship Id="rId7" Type="http://schemas.openxmlformats.org/officeDocument/2006/relationships/image" Target="../media/image122.svg"/><Relationship Id="rId12" Type="http://schemas.openxmlformats.org/officeDocument/2006/relationships/image" Target="../media/image1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.png"/><Relationship Id="rId11" Type="http://schemas.openxmlformats.org/officeDocument/2006/relationships/image" Target="../media/image126.svg"/><Relationship Id="rId5" Type="http://schemas.openxmlformats.org/officeDocument/2006/relationships/image" Target="../media/image120.jpeg"/><Relationship Id="rId10" Type="http://schemas.openxmlformats.org/officeDocument/2006/relationships/image" Target="../media/image125.png"/><Relationship Id="rId4" Type="http://schemas.openxmlformats.org/officeDocument/2006/relationships/image" Target="../media/image119.jpeg"/><Relationship Id="rId9" Type="http://schemas.openxmlformats.org/officeDocument/2006/relationships/image" Target="../media/image12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image" Target="../media/image134.jpeg"/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jpeg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132.jpeg"/><Relationship Id="rId7" Type="http://schemas.openxmlformats.org/officeDocument/2006/relationships/image" Target="../media/image4.pn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8.jpeg"/><Relationship Id="rId5" Type="http://schemas.openxmlformats.org/officeDocument/2006/relationships/image" Target="../media/image137.jpeg"/><Relationship Id="rId4" Type="http://schemas.openxmlformats.org/officeDocument/2006/relationships/image" Target="../media/image136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svg"/><Relationship Id="rId3" Type="http://schemas.openxmlformats.org/officeDocument/2006/relationships/image" Target="../media/image140.svg"/><Relationship Id="rId7" Type="http://schemas.openxmlformats.org/officeDocument/2006/relationships/image" Target="../media/image144.svg"/><Relationship Id="rId12" Type="http://schemas.openxmlformats.org/officeDocument/2006/relationships/image" Target="../media/image149.png"/><Relationship Id="rId17" Type="http://schemas.openxmlformats.org/officeDocument/2006/relationships/image" Target="../media/image8.svg"/><Relationship Id="rId2" Type="http://schemas.openxmlformats.org/officeDocument/2006/relationships/image" Target="../media/image139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svg"/><Relationship Id="rId5" Type="http://schemas.openxmlformats.org/officeDocument/2006/relationships/image" Target="../media/image142.svg"/><Relationship Id="rId15" Type="http://schemas.openxmlformats.org/officeDocument/2006/relationships/image" Target="../media/image48.sv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svg"/><Relationship Id="rId1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jpeg"/><Relationship Id="rId3" Type="http://schemas.openxmlformats.org/officeDocument/2006/relationships/image" Target="../media/image151.jpeg"/><Relationship Id="rId7" Type="http://schemas.openxmlformats.org/officeDocument/2006/relationships/image" Target="../media/image15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jpeg"/><Relationship Id="rId5" Type="http://schemas.openxmlformats.org/officeDocument/2006/relationships/image" Target="../media/image153.jpeg"/><Relationship Id="rId4" Type="http://schemas.openxmlformats.org/officeDocument/2006/relationships/image" Target="../media/image15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373815" cy="6686550"/>
            <a:chOff x="0" y="0"/>
            <a:chExt cx="4839194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39194" cy="1761067"/>
            </a:xfrm>
            <a:custGeom>
              <a:avLst/>
              <a:gdLst/>
              <a:ahLst/>
              <a:cxnLst/>
              <a:rect l="l" t="t" r="r" b="b"/>
              <a:pathLst>
                <a:path w="4839194" h="1761067">
                  <a:moveTo>
                    <a:pt x="0" y="0"/>
                  </a:moveTo>
                  <a:lnTo>
                    <a:pt x="4839194" y="0"/>
                  </a:lnTo>
                  <a:lnTo>
                    <a:pt x="4839194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39194" cy="183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67397" y="8371446"/>
            <a:ext cx="7419731" cy="1550724"/>
          </a:xfrm>
          <a:custGeom>
            <a:avLst/>
            <a:gdLst/>
            <a:ahLst/>
            <a:cxnLst/>
            <a:rect l="l" t="t" r="r" b="b"/>
            <a:pathLst>
              <a:path w="7419731" h="1550724">
                <a:moveTo>
                  <a:pt x="0" y="0"/>
                </a:moveTo>
                <a:lnTo>
                  <a:pt x="7419730" y="0"/>
                </a:lnTo>
                <a:lnTo>
                  <a:pt x="7419730" y="1550724"/>
                </a:lnTo>
                <a:lnTo>
                  <a:pt x="0" y="155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6028884"/>
            <a:ext cx="18373815" cy="1315332"/>
            <a:chOff x="0" y="0"/>
            <a:chExt cx="4839194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9194" cy="346425"/>
            </a:xfrm>
            <a:custGeom>
              <a:avLst/>
              <a:gdLst/>
              <a:ahLst/>
              <a:cxnLst/>
              <a:rect l="l" t="t" r="r" b="b"/>
              <a:pathLst>
                <a:path w="4839194" h="346425">
                  <a:moveTo>
                    <a:pt x="0" y="0"/>
                  </a:moveTo>
                  <a:lnTo>
                    <a:pt x="4839194" y="0"/>
                  </a:lnTo>
                  <a:lnTo>
                    <a:pt x="4839194" y="346425"/>
                  </a:lnTo>
                  <a:lnTo>
                    <a:pt x="0" y="346425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839194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2051244"/>
            <a:ext cx="18288000" cy="3977640"/>
          </a:xfrm>
          <a:custGeom>
            <a:avLst/>
            <a:gdLst/>
            <a:ahLst/>
            <a:cxnLst/>
            <a:rect l="l" t="t" r="r" b="b"/>
            <a:pathLst>
              <a:path w="18288000" h="3977640">
                <a:moveTo>
                  <a:pt x="0" y="0"/>
                </a:moveTo>
                <a:lnTo>
                  <a:pt x="18288000" y="0"/>
                </a:lnTo>
                <a:lnTo>
                  <a:pt x="18288000" y="3977640"/>
                </a:lnTo>
                <a:lnTo>
                  <a:pt x="0" y="39776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5104511" y="4334327"/>
            <a:ext cx="4827019" cy="2371273"/>
          </a:xfrm>
          <a:custGeom>
            <a:avLst/>
            <a:gdLst/>
            <a:ahLst/>
            <a:cxnLst/>
            <a:rect l="l" t="t" r="r" b="b"/>
            <a:pathLst>
              <a:path w="4827019" h="2371273">
                <a:moveTo>
                  <a:pt x="0" y="0"/>
                </a:moveTo>
                <a:lnTo>
                  <a:pt x="4827019" y="0"/>
                </a:lnTo>
                <a:lnTo>
                  <a:pt x="4827019" y="2371273"/>
                </a:lnTo>
                <a:lnTo>
                  <a:pt x="0" y="2371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AutoShape 11"/>
          <p:cNvSpPr/>
          <p:nvPr/>
        </p:nvSpPr>
        <p:spPr>
          <a:xfrm flipV="1">
            <a:off x="0" y="6686550"/>
            <a:ext cx="18284504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 rot="1904638">
            <a:off x="733299" y="3749869"/>
            <a:ext cx="4711315" cy="2314434"/>
          </a:xfrm>
          <a:custGeom>
            <a:avLst/>
            <a:gdLst/>
            <a:ahLst/>
            <a:cxnLst/>
            <a:rect l="l" t="t" r="r" b="b"/>
            <a:pathLst>
              <a:path w="4711315" h="2314434">
                <a:moveTo>
                  <a:pt x="0" y="0"/>
                </a:moveTo>
                <a:lnTo>
                  <a:pt x="4711316" y="0"/>
                </a:lnTo>
                <a:lnTo>
                  <a:pt x="4711316" y="2314434"/>
                </a:lnTo>
                <a:lnTo>
                  <a:pt x="0" y="23144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/>
          <p:nvPr/>
        </p:nvSpPr>
        <p:spPr>
          <a:xfrm>
            <a:off x="1200329" y="1217987"/>
            <a:ext cx="16058971" cy="1683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06"/>
              </a:lnSpc>
            </a:pPr>
            <a:r>
              <a:rPr lang="en-US" sz="8861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NEXT STEP: Peritoneal Dialysis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47699"/>
            <a:ext cx="18637791" cy="8051116"/>
            <a:chOff x="0" y="0"/>
            <a:chExt cx="4908719" cy="2120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8719" cy="2120459"/>
            </a:xfrm>
            <a:custGeom>
              <a:avLst/>
              <a:gdLst/>
              <a:ahLst/>
              <a:cxnLst/>
              <a:rect l="l" t="t" r="r" b="b"/>
              <a:pathLst>
                <a:path w="4908719" h="2120459">
                  <a:moveTo>
                    <a:pt x="0" y="0"/>
                  </a:moveTo>
                  <a:lnTo>
                    <a:pt x="4908719" y="0"/>
                  </a:lnTo>
                  <a:lnTo>
                    <a:pt x="4908719" y="2120459"/>
                  </a:lnTo>
                  <a:lnTo>
                    <a:pt x="0" y="2120459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8719" cy="2196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904315" y="1930510"/>
            <a:ext cx="2394468" cy="239446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9D5D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904315" y="4903645"/>
            <a:ext cx="2394468" cy="239446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77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73307" y="4896496"/>
            <a:ext cx="2394468" cy="2394468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2070" y="1930510"/>
            <a:ext cx="2394468" cy="239446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644674" y="1960144"/>
            <a:ext cx="9325176" cy="5809921"/>
            <a:chOff x="0" y="0"/>
            <a:chExt cx="2456013" cy="15301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56013" cy="1530185"/>
            </a:xfrm>
            <a:custGeom>
              <a:avLst/>
              <a:gdLst/>
              <a:ahLst/>
              <a:cxnLst/>
              <a:rect l="l" t="t" r="r" b="b"/>
              <a:pathLst>
                <a:path w="2456013" h="1530185">
                  <a:moveTo>
                    <a:pt x="42341" y="0"/>
                  </a:moveTo>
                  <a:lnTo>
                    <a:pt x="2413672" y="0"/>
                  </a:lnTo>
                  <a:cubicBezTo>
                    <a:pt x="2424902" y="0"/>
                    <a:pt x="2435671" y="4461"/>
                    <a:pt x="2443612" y="12401"/>
                  </a:cubicBezTo>
                  <a:cubicBezTo>
                    <a:pt x="2451552" y="20342"/>
                    <a:pt x="2456013" y="31112"/>
                    <a:pt x="2456013" y="42341"/>
                  </a:cubicBezTo>
                  <a:lnTo>
                    <a:pt x="2456013" y="1487844"/>
                  </a:lnTo>
                  <a:cubicBezTo>
                    <a:pt x="2456013" y="1499073"/>
                    <a:pt x="2451552" y="1509843"/>
                    <a:pt x="2443612" y="1517784"/>
                  </a:cubicBezTo>
                  <a:cubicBezTo>
                    <a:pt x="2435671" y="1525724"/>
                    <a:pt x="2424902" y="1530185"/>
                    <a:pt x="2413672" y="1530185"/>
                  </a:cubicBezTo>
                  <a:lnTo>
                    <a:pt x="42341" y="1530185"/>
                  </a:lnTo>
                  <a:cubicBezTo>
                    <a:pt x="31112" y="1530185"/>
                    <a:pt x="20342" y="1525724"/>
                    <a:pt x="12401" y="1517784"/>
                  </a:cubicBezTo>
                  <a:cubicBezTo>
                    <a:pt x="4461" y="1509843"/>
                    <a:pt x="0" y="1499073"/>
                    <a:pt x="0" y="1487844"/>
                  </a:cubicBezTo>
                  <a:lnTo>
                    <a:pt x="0" y="42341"/>
                  </a:lnTo>
                  <a:cubicBezTo>
                    <a:pt x="0" y="31112"/>
                    <a:pt x="4461" y="20342"/>
                    <a:pt x="12401" y="12401"/>
                  </a:cubicBezTo>
                  <a:cubicBezTo>
                    <a:pt x="20342" y="4461"/>
                    <a:pt x="31112" y="0"/>
                    <a:pt x="4234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456013" cy="1606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4852912" y="2166400"/>
            <a:ext cx="1361137" cy="1560043"/>
          </a:xfrm>
          <a:custGeom>
            <a:avLst/>
            <a:gdLst/>
            <a:ahLst/>
            <a:cxnLst/>
            <a:rect l="l" t="t" r="r" b="b"/>
            <a:pathLst>
              <a:path w="1361137" h="1560043">
                <a:moveTo>
                  <a:pt x="0" y="0"/>
                </a:moveTo>
                <a:lnTo>
                  <a:pt x="1361138" y="0"/>
                </a:lnTo>
                <a:lnTo>
                  <a:pt x="1361138" y="1560043"/>
                </a:lnTo>
                <a:lnTo>
                  <a:pt x="0" y="1560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624494" y="2166400"/>
            <a:ext cx="1322136" cy="1560043"/>
          </a:xfrm>
          <a:custGeom>
            <a:avLst/>
            <a:gdLst/>
            <a:ahLst/>
            <a:cxnLst/>
            <a:rect l="l" t="t" r="r" b="b"/>
            <a:pathLst>
              <a:path w="1322136" h="1560043">
                <a:moveTo>
                  <a:pt x="0" y="0"/>
                </a:moveTo>
                <a:lnTo>
                  <a:pt x="1322136" y="0"/>
                </a:lnTo>
                <a:lnTo>
                  <a:pt x="1322136" y="1560043"/>
                </a:lnTo>
                <a:lnTo>
                  <a:pt x="0" y="15600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15046642" y="5376744"/>
            <a:ext cx="1471914" cy="1505795"/>
          </a:xfrm>
          <a:custGeom>
            <a:avLst/>
            <a:gdLst/>
            <a:ahLst/>
            <a:cxnLst/>
            <a:rect l="l" t="t" r="r" b="b"/>
            <a:pathLst>
              <a:path w="1471914" h="1505795">
                <a:moveTo>
                  <a:pt x="0" y="0"/>
                </a:moveTo>
                <a:lnTo>
                  <a:pt x="1471914" y="0"/>
                </a:lnTo>
                <a:lnTo>
                  <a:pt x="1471914" y="1505795"/>
                </a:lnTo>
                <a:lnTo>
                  <a:pt x="0" y="15057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4979513" y="6882539"/>
            <a:ext cx="1539043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work</a:t>
            </a:r>
          </a:p>
        </p:txBody>
      </p:sp>
      <p:sp>
        <p:nvSpPr>
          <p:cNvPr id="27" name="Freeform 27"/>
          <p:cNvSpPr/>
          <p:nvPr/>
        </p:nvSpPr>
        <p:spPr>
          <a:xfrm>
            <a:off x="4289553" y="1271804"/>
            <a:ext cx="5255674" cy="3949380"/>
          </a:xfrm>
          <a:custGeom>
            <a:avLst/>
            <a:gdLst/>
            <a:ahLst/>
            <a:cxnLst/>
            <a:rect l="l" t="t" r="r" b="b"/>
            <a:pathLst>
              <a:path w="5255674" h="3949380">
                <a:moveTo>
                  <a:pt x="0" y="0"/>
                </a:moveTo>
                <a:lnTo>
                  <a:pt x="5255674" y="0"/>
                </a:lnTo>
                <a:lnTo>
                  <a:pt x="5255674" y="3949380"/>
                </a:lnTo>
                <a:lnTo>
                  <a:pt x="0" y="3949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400" b="-140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228951" y="4806710"/>
            <a:ext cx="2784252" cy="2763159"/>
          </a:xfrm>
          <a:custGeom>
            <a:avLst/>
            <a:gdLst/>
            <a:ahLst/>
            <a:cxnLst/>
            <a:rect l="l" t="t" r="r" b="b"/>
            <a:pathLst>
              <a:path w="2784252" h="2763159">
                <a:moveTo>
                  <a:pt x="0" y="0"/>
                </a:moveTo>
                <a:lnTo>
                  <a:pt x="2784252" y="0"/>
                </a:lnTo>
                <a:lnTo>
                  <a:pt x="2784252" y="2763159"/>
                </a:lnTo>
                <a:lnTo>
                  <a:pt x="0" y="27631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50812" t="-23569" r="-41726" b="-2630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05637" y="1844222"/>
            <a:ext cx="2787333" cy="2624569"/>
          </a:xfrm>
          <a:custGeom>
            <a:avLst/>
            <a:gdLst/>
            <a:ahLst/>
            <a:cxnLst/>
            <a:rect l="l" t="t" r="r" b="b"/>
            <a:pathLst>
              <a:path w="2787333" h="2624569">
                <a:moveTo>
                  <a:pt x="0" y="0"/>
                </a:moveTo>
                <a:lnTo>
                  <a:pt x="2787333" y="0"/>
                </a:lnTo>
                <a:lnTo>
                  <a:pt x="2787333" y="2624569"/>
                </a:lnTo>
                <a:lnTo>
                  <a:pt x="0" y="26245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50117" t="-22455" r="-35740" b="-3002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528554" y="4836445"/>
            <a:ext cx="2891306" cy="2586392"/>
          </a:xfrm>
          <a:custGeom>
            <a:avLst/>
            <a:gdLst/>
            <a:ahLst/>
            <a:cxnLst/>
            <a:rect l="l" t="t" r="r" b="b"/>
            <a:pathLst>
              <a:path w="2891306" h="2586392">
                <a:moveTo>
                  <a:pt x="0" y="0"/>
                </a:moveTo>
                <a:lnTo>
                  <a:pt x="2891306" y="0"/>
                </a:lnTo>
                <a:lnTo>
                  <a:pt x="2891306" y="2586392"/>
                </a:lnTo>
                <a:lnTo>
                  <a:pt x="0" y="25863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9989" t="-23254" r="-37773" b="-30256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473307" y="1901747"/>
            <a:ext cx="2423229" cy="242323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5875554" y="1930511"/>
            <a:ext cx="2423230" cy="2423230"/>
            <a:chOff x="0" y="0"/>
            <a:chExt cx="812800" cy="81280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44544" y="4896496"/>
            <a:ext cx="2451993" cy="2451993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901098" y="4903645"/>
            <a:ext cx="2376203" cy="2394468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2324246" y="1989736"/>
            <a:ext cx="4310653" cy="5580133"/>
          </a:xfrm>
          <a:custGeom>
            <a:avLst/>
            <a:gdLst/>
            <a:ahLst/>
            <a:cxnLst/>
            <a:rect l="l" t="t" r="r" b="b"/>
            <a:pathLst>
              <a:path w="4310653" h="5580133">
                <a:moveTo>
                  <a:pt x="0" y="0"/>
                </a:moveTo>
                <a:lnTo>
                  <a:pt x="4310653" y="0"/>
                </a:lnTo>
                <a:lnTo>
                  <a:pt x="4310653" y="5580133"/>
                </a:lnTo>
                <a:lnTo>
                  <a:pt x="0" y="55801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4" name="TextBox 44"/>
          <p:cNvSpPr txBox="1"/>
          <p:nvPr/>
        </p:nvSpPr>
        <p:spPr>
          <a:xfrm>
            <a:off x="9728595" y="3680092"/>
            <a:ext cx="3113933" cy="1541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  <a:spcBef>
                <a:spcPct val="0"/>
              </a:spcBef>
            </a:pPr>
            <a:r>
              <a:rPr lang="en-US" sz="4202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~ 40 minute exchange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421268" y="3702249"/>
            <a:ext cx="439890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every 3-5 hours during the day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0218673" y="6839667"/>
            <a:ext cx="2298329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portable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05637" y="455701"/>
            <a:ext cx="1766421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Manual - Continous Ambulatory (CAPD)</a:t>
            </a:r>
          </a:p>
        </p:txBody>
      </p:sp>
      <p:sp>
        <p:nvSpPr>
          <p:cNvPr id="48" name="Freeform 48"/>
          <p:cNvSpPr/>
          <p:nvPr/>
        </p:nvSpPr>
        <p:spPr>
          <a:xfrm>
            <a:off x="10429635" y="5319807"/>
            <a:ext cx="1830760" cy="1599627"/>
          </a:xfrm>
          <a:custGeom>
            <a:avLst/>
            <a:gdLst/>
            <a:ahLst/>
            <a:cxnLst/>
            <a:rect l="l" t="t" r="r" b="b"/>
            <a:pathLst>
              <a:path w="1830760" h="1599627">
                <a:moveTo>
                  <a:pt x="0" y="0"/>
                </a:moveTo>
                <a:lnTo>
                  <a:pt x="1830760" y="0"/>
                </a:lnTo>
                <a:lnTo>
                  <a:pt x="1830760" y="1599627"/>
                </a:lnTo>
                <a:lnTo>
                  <a:pt x="0" y="15996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5722742" y="4191815"/>
            <a:ext cx="3113933" cy="79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  <a:spcBef>
                <a:spcPct val="0"/>
              </a:spcBef>
            </a:pPr>
            <a:r>
              <a:rPr lang="en-US" sz="4202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morning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5544581" y="7262756"/>
            <a:ext cx="3113933" cy="79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  <a:spcBef>
                <a:spcPct val="0"/>
              </a:spcBef>
            </a:pPr>
            <a:r>
              <a:rPr lang="en-US" sz="4202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2336" y="7278618"/>
            <a:ext cx="3113933" cy="79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  <a:spcBef>
                <a:spcPct val="0"/>
              </a:spcBef>
            </a:pPr>
            <a:r>
              <a:rPr lang="en-US" sz="4202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afternoon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57526" y="4220578"/>
            <a:ext cx="3113933" cy="798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2"/>
              </a:lnSpc>
              <a:spcBef>
                <a:spcPct val="0"/>
              </a:spcBef>
            </a:pPr>
            <a:r>
              <a:rPr lang="en-US" sz="4202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evening</a:t>
            </a:r>
          </a:p>
        </p:txBody>
      </p:sp>
      <p:sp>
        <p:nvSpPr>
          <p:cNvPr id="53" name="AutoShape 53"/>
          <p:cNvSpPr/>
          <p:nvPr/>
        </p:nvSpPr>
        <p:spPr>
          <a:xfrm flipV="1">
            <a:off x="0" y="860063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79498"/>
            <a:ext cx="18526494" cy="8082915"/>
            <a:chOff x="0" y="0"/>
            <a:chExt cx="487940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8834"/>
            </a:xfrm>
            <a:custGeom>
              <a:avLst/>
              <a:gdLst/>
              <a:ahLst/>
              <a:cxnLst/>
              <a:rect l="l" t="t" r="r" b="b"/>
              <a:pathLst>
                <a:path w="4879406" h="2128834">
                  <a:moveTo>
                    <a:pt x="0" y="0"/>
                  </a:moveTo>
                  <a:lnTo>
                    <a:pt x="4879406" y="0"/>
                  </a:lnTo>
                  <a:lnTo>
                    <a:pt x="487940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0" y="860063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502070" y="1930510"/>
            <a:ext cx="3801683" cy="7617415"/>
            <a:chOff x="0" y="0"/>
            <a:chExt cx="1001266" cy="20062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1266" cy="2006233"/>
            </a:xfrm>
            <a:custGeom>
              <a:avLst/>
              <a:gdLst/>
              <a:ahLst/>
              <a:cxnLst/>
              <a:rect l="l" t="t" r="r" b="b"/>
              <a:pathLst>
                <a:path w="1001266" h="2006233">
                  <a:moveTo>
                    <a:pt x="103859" y="0"/>
                  </a:moveTo>
                  <a:lnTo>
                    <a:pt x="897408" y="0"/>
                  </a:lnTo>
                  <a:cubicBezTo>
                    <a:pt x="924953" y="0"/>
                    <a:pt x="951370" y="10942"/>
                    <a:pt x="970847" y="30420"/>
                  </a:cubicBezTo>
                  <a:cubicBezTo>
                    <a:pt x="990324" y="49897"/>
                    <a:pt x="1001266" y="76314"/>
                    <a:pt x="1001266" y="103859"/>
                  </a:cubicBezTo>
                  <a:lnTo>
                    <a:pt x="1001266" y="1902374"/>
                  </a:lnTo>
                  <a:cubicBezTo>
                    <a:pt x="1001266" y="1959734"/>
                    <a:pt x="954767" y="2006233"/>
                    <a:pt x="897408" y="2006233"/>
                  </a:cubicBezTo>
                  <a:lnTo>
                    <a:pt x="103859" y="2006233"/>
                  </a:lnTo>
                  <a:cubicBezTo>
                    <a:pt x="76314" y="2006233"/>
                    <a:pt x="49897" y="1995291"/>
                    <a:pt x="30420" y="1975813"/>
                  </a:cubicBezTo>
                  <a:cubicBezTo>
                    <a:pt x="10942" y="1956336"/>
                    <a:pt x="0" y="1929919"/>
                    <a:pt x="0" y="1902374"/>
                  </a:cubicBezTo>
                  <a:lnTo>
                    <a:pt x="0" y="103859"/>
                  </a:lnTo>
                  <a:cubicBezTo>
                    <a:pt x="0" y="76314"/>
                    <a:pt x="10942" y="49897"/>
                    <a:pt x="30420" y="30420"/>
                  </a:cubicBezTo>
                  <a:cubicBezTo>
                    <a:pt x="49897" y="10942"/>
                    <a:pt x="76314" y="0"/>
                    <a:pt x="103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001266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994221" y="1930510"/>
            <a:ext cx="3801683" cy="7617415"/>
            <a:chOff x="0" y="0"/>
            <a:chExt cx="1001266" cy="200623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01266" cy="2006233"/>
            </a:xfrm>
            <a:custGeom>
              <a:avLst/>
              <a:gdLst/>
              <a:ahLst/>
              <a:cxnLst/>
              <a:rect l="l" t="t" r="r" b="b"/>
              <a:pathLst>
                <a:path w="1001266" h="2006233">
                  <a:moveTo>
                    <a:pt x="103859" y="0"/>
                  </a:moveTo>
                  <a:lnTo>
                    <a:pt x="897408" y="0"/>
                  </a:lnTo>
                  <a:cubicBezTo>
                    <a:pt x="924953" y="0"/>
                    <a:pt x="951370" y="10942"/>
                    <a:pt x="970847" y="30420"/>
                  </a:cubicBezTo>
                  <a:cubicBezTo>
                    <a:pt x="990324" y="49897"/>
                    <a:pt x="1001266" y="76314"/>
                    <a:pt x="1001266" y="103859"/>
                  </a:cubicBezTo>
                  <a:lnTo>
                    <a:pt x="1001266" y="1902374"/>
                  </a:lnTo>
                  <a:cubicBezTo>
                    <a:pt x="1001266" y="1959734"/>
                    <a:pt x="954767" y="2006233"/>
                    <a:pt x="897408" y="2006233"/>
                  </a:cubicBezTo>
                  <a:lnTo>
                    <a:pt x="103859" y="2006233"/>
                  </a:lnTo>
                  <a:cubicBezTo>
                    <a:pt x="76314" y="2006233"/>
                    <a:pt x="49897" y="1995291"/>
                    <a:pt x="30420" y="1975813"/>
                  </a:cubicBezTo>
                  <a:cubicBezTo>
                    <a:pt x="10942" y="1956336"/>
                    <a:pt x="0" y="1929919"/>
                    <a:pt x="0" y="1902374"/>
                  </a:cubicBezTo>
                  <a:lnTo>
                    <a:pt x="0" y="103859"/>
                  </a:lnTo>
                  <a:cubicBezTo>
                    <a:pt x="0" y="76314"/>
                    <a:pt x="10942" y="49897"/>
                    <a:pt x="30420" y="30420"/>
                  </a:cubicBezTo>
                  <a:cubicBezTo>
                    <a:pt x="49897" y="10942"/>
                    <a:pt x="76314" y="0"/>
                    <a:pt x="103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001266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034992" y="1930510"/>
            <a:ext cx="3801683" cy="7617415"/>
            <a:chOff x="0" y="0"/>
            <a:chExt cx="1001266" cy="200623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01266" cy="2006233"/>
            </a:xfrm>
            <a:custGeom>
              <a:avLst/>
              <a:gdLst/>
              <a:ahLst/>
              <a:cxnLst/>
              <a:rect l="l" t="t" r="r" b="b"/>
              <a:pathLst>
                <a:path w="1001266" h="2006233">
                  <a:moveTo>
                    <a:pt x="103859" y="0"/>
                  </a:moveTo>
                  <a:lnTo>
                    <a:pt x="897408" y="0"/>
                  </a:lnTo>
                  <a:cubicBezTo>
                    <a:pt x="924953" y="0"/>
                    <a:pt x="951370" y="10942"/>
                    <a:pt x="970847" y="30420"/>
                  </a:cubicBezTo>
                  <a:cubicBezTo>
                    <a:pt x="990324" y="49897"/>
                    <a:pt x="1001266" y="76314"/>
                    <a:pt x="1001266" y="103859"/>
                  </a:cubicBezTo>
                  <a:lnTo>
                    <a:pt x="1001266" y="1902374"/>
                  </a:lnTo>
                  <a:cubicBezTo>
                    <a:pt x="1001266" y="1959734"/>
                    <a:pt x="954767" y="2006233"/>
                    <a:pt x="897408" y="2006233"/>
                  </a:cubicBezTo>
                  <a:lnTo>
                    <a:pt x="103859" y="2006233"/>
                  </a:lnTo>
                  <a:cubicBezTo>
                    <a:pt x="76314" y="2006233"/>
                    <a:pt x="49897" y="1995291"/>
                    <a:pt x="30420" y="1975813"/>
                  </a:cubicBezTo>
                  <a:cubicBezTo>
                    <a:pt x="10942" y="1956336"/>
                    <a:pt x="0" y="1929919"/>
                    <a:pt x="0" y="1902374"/>
                  </a:cubicBezTo>
                  <a:lnTo>
                    <a:pt x="0" y="103859"/>
                  </a:lnTo>
                  <a:cubicBezTo>
                    <a:pt x="0" y="76314"/>
                    <a:pt x="10942" y="49897"/>
                    <a:pt x="30420" y="30420"/>
                  </a:cubicBezTo>
                  <a:cubicBezTo>
                    <a:pt x="49897" y="10942"/>
                    <a:pt x="76314" y="0"/>
                    <a:pt x="103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001266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570101" y="1930510"/>
            <a:ext cx="3801683" cy="7617415"/>
            <a:chOff x="0" y="0"/>
            <a:chExt cx="1001266" cy="20062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01266" cy="2006233"/>
            </a:xfrm>
            <a:custGeom>
              <a:avLst/>
              <a:gdLst/>
              <a:ahLst/>
              <a:cxnLst/>
              <a:rect l="l" t="t" r="r" b="b"/>
              <a:pathLst>
                <a:path w="1001266" h="2006233">
                  <a:moveTo>
                    <a:pt x="103859" y="0"/>
                  </a:moveTo>
                  <a:lnTo>
                    <a:pt x="897408" y="0"/>
                  </a:lnTo>
                  <a:cubicBezTo>
                    <a:pt x="924953" y="0"/>
                    <a:pt x="951370" y="10942"/>
                    <a:pt x="970847" y="30420"/>
                  </a:cubicBezTo>
                  <a:cubicBezTo>
                    <a:pt x="990324" y="49897"/>
                    <a:pt x="1001266" y="76314"/>
                    <a:pt x="1001266" y="103859"/>
                  </a:cubicBezTo>
                  <a:lnTo>
                    <a:pt x="1001266" y="1902374"/>
                  </a:lnTo>
                  <a:cubicBezTo>
                    <a:pt x="1001266" y="1959734"/>
                    <a:pt x="954767" y="2006233"/>
                    <a:pt x="897408" y="2006233"/>
                  </a:cubicBezTo>
                  <a:lnTo>
                    <a:pt x="103859" y="2006233"/>
                  </a:lnTo>
                  <a:cubicBezTo>
                    <a:pt x="76314" y="2006233"/>
                    <a:pt x="49897" y="1995291"/>
                    <a:pt x="30420" y="1975813"/>
                  </a:cubicBezTo>
                  <a:cubicBezTo>
                    <a:pt x="10942" y="1956336"/>
                    <a:pt x="0" y="1929919"/>
                    <a:pt x="0" y="1902374"/>
                  </a:cubicBezTo>
                  <a:lnTo>
                    <a:pt x="0" y="103859"/>
                  </a:lnTo>
                  <a:cubicBezTo>
                    <a:pt x="0" y="76314"/>
                    <a:pt x="10942" y="49897"/>
                    <a:pt x="30420" y="30420"/>
                  </a:cubicBezTo>
                  <a:cubicBezTo>
                    <a:pt x="49897" y="10942"/>
                    <a:pt x="76314" y="0"/>
                    <a:pt x="103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1001266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255342" y="1764838"/>
            <a:ext cx="1296606" cy="129660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02070" y="455701"/>
            <a:ext cx="8684932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Manual Exchange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732429" y="1764838"/>
            <a:ext cx="1296606" cy="129660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363325" y="1764838"/>
            <a:ext cx="1296606" cy="129660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649617" y="1764838"/>
            <a:ext cx="1296606" cy="1296606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255342" y="3893326"/>
            <a:ext cx="4779650" cy="3691782"/>
          </a:xfrm>
          <a:custGeom>
            <a:avLst/>
            <a:gdLst/>
            <a:ahLst/>
            <a:cxnLst/>
            <a:rect l="l" t="t" r="r" b="b"/>
            <a:pathLst>
              <a:path w="4779650" h="3691782">
                <a:moveTo>
                  <a:pt x="0" y="0"/>
                </a:moveTo>
                <a:lnTo>
                  <a:pt x="4779650" y="0"/>
                </a:lnTo>
                <a:lnTo>
                  <a:pt x="4779650" y="3691782"/>
                </a:lnTo>
                <a:lnTo>
                  <a:pt x="0" y="369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3766852" y="3893326"/>
            <a:ext cx="4779650" cy="3691782"/>
          </a:xfrm>
          <a:custGeom>
            <a:avLst/>
            <a:gdLst/>
            <a:ahLst/>
            <a:cxnLst/>
            <a:rect l="l" t="t" r="r" b="b"/>
            <a:pathLst>
              <a:path w="4779650" h="3691782">
                <a:moveTo>
                  <a:pt x="0" y="0"/>
                </a:moveTo>
                <a:lnTo>
                  <a:pt x="4779650" y="0"/>
                </a:lnTo>
                <a:lnTo>
                  <a:pt x="4779650" y="3691782"/>
                </a:lnTo>
                <a:lnTo>
                  <a:pt x="0" y="36917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4732429" y="2776044"/>
            <a:ext cx="4807219" cy="6222937"/>
          </a:xfrm>
          <a:custGeom>
            <a:avLst/>
            <a:gdLst/>
            <a:ahLst/>
            <a:cxnLst/>
            <a:rect l="l" t="t" r="r" b="b"/>
            <a:pathLst>
              <a:path w="4807219" h="6222937">
                <a:moveTo>
                  <a:pt x="0" y="0"/>
                </a:moveTo>
                <a:lnTo>
                  <a:pt x="4807219" y="0"/>
                </a:lnTo>
                <a:lnTo>
                  <a:pt x="4807219" y="6222937"/>
                </a:lnTo>
                <a:lnTo>
                  <a:pt x="0" y="62229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9265301" y="2694015"/>
            <a:ext cx="4807219" cy="6222937"/>
          </a:xfrm>
          <a:custGeom>
            <a:avLst/>
            <a:gdLst/>
            <a:ahLst/>
            <a:cxnLst/>
            <a:rect l="l" t="t" r="r" b="b"/>
            <a:pathLst>
              <a:path w="4807219" h="6222937">
                <a:moveTo>
                  <a:pt x="0" y="0"/>
                </a:moveTo>
                <a:lnTo>
                  <a:pt x="4807219" y="0"/>
                </a:lnTo>
                <a:lnTo>
                  <a:pt x="4807219" y="6222937"/>
                </a:lnTo>
                <a:lnTo>
                  <a:pt x="0" y="62229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TextBox 39"/>
          <p:cNvSpPr txBox="1"/>
          <p:nvPr/>
        </p:nvSpPr>
        <p:spPr>
          <a:xfrm>
            <a:off x="-95398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241814" y="1859739"/>
            <a:ext cx="2552072" cy="800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Connect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496859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681708" y="1859739"/>
            <a:ext cx="1754019" cy="8007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Drain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144000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357420" y="1859739"/>
            <a:ext cx="854125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Fill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3345918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297920" y="1859739"/>
            <a:ext cx="3278455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Disconnect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111297"/>
            <a:ext cx="18526494" cy="8114714"/>
            <a:chOff x="0" y="0"/>
            <a:chExt cx="4879406" cy="213720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37209"/>
            </a:xfrm>
            <a:custGeom>
              <a:avLst/>
              <a:gdLst/>
              <a:ahLst/>
              <a:cxnLst/>
              <a:rect l="l" t="t" r="r" b="b"/>
              <a:pathLst>
                <a:path w="4879406" h="2137209">
                  <a:moveTo>
                    <a:pt x="0" y="0"/>
                  </a:moveTo>
                  <a:lnTo>
                    <a:pt x="4879406" y="0"/>
                  </a:lnTo>
                  <a:lnTo>
                    <a:pt x="4879406" y="2137209"/>
                  </a:lnTo>
                  <a:lnTo>
                    <a:pt x="0" y="2137209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134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8644674" y="1960144"/>
            <a:ext cx="9325176" cy="5809921"/>
            <a:chOff x="0" y="0"/>
            <a:chExt cx="2456013" cy="15301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456013" cy="1530185"/>
            </a:xfrm>
            <a:custGeom>
              <a:avLst/>
              <a:gdLst/>
              <a:ahLst/>
              <a:cxnLst/>
              <a:rect l="l" t="t" r="r" b="b"/>
              <a:pathLst>
                <a:path w="2456013" h="1530185">
                  <a:moveTo>
                    <a:pt x="42341" y="0"/>
                  </a:moveTo>
                  <a:lnTo>
                    <a:pt x="2413672" y="0"/>
                  </a:lnTo>
                  <a:cubicBezTo>
                    <a:pt x="2424902" y="0"/>
                    <a:pt x="2435671" y="4461"/>
                    <a:pt x="2443612" y="12401"/>
                  </a:cubicBezTo>
                  <a:cubicBezTo>
                    <a:pt x="2451552" y="20342"/>
                    <a:pt x="2456013" y="31112"/>
                    <a:pt x="2456013" y="42341"/>
                  </a:cubicBezTo>
                  <a:lnTo>
                    <a:pt x="2456013" y="1487844"/>
                  </a:lnTo>
                  <a:cubicBezTo>
                    <a:pt x="2456013" y="1499073"/>
                    <a:pt x="2451552" y="1509843"/>
                    <a:pt x="2443612" y="1517784"/>
                  </a:cubicBezTo>
                  <a:cubicBezTo>
                    <a:pt x="2435671" y="1525724"/>
                    <a:pt x="2424902" y="1530185"/>
                    <a:pt x="2413672" y="1530185"/>
                  </a:cubicBezTo>
                  <a:lnTo>
                    <a:pt x="42341" y="1530185"/>
                  </a:lnTo>
                  <a:cubicBezTo>
                    <a:pt x="31112" y="1530185"/>
                    <a:pt x="20342" y="1525724"/>
                    <a:pt x="12401" y="1517784"/>
                  </a:cubicBezTo>
                  <a:cubicBezTo>
                    <a:pt x="4461" y="1509843"/>
                    <a:pt x="0" y="1499073"/>
                    <a:pt x="0" y="1487844"/>
                  </a:cubicBezTo>
                  <a:lnTo>
                    <a:pt x="0" y="42341"/>
                  </a:lnTo>
                  <a:cubicBezTo>
                    <a:pt x="0" y="31112"/>
                    <a:pt x="4461" y="20342"/>
                    <a:pt x="12401" y="12401"/>
                  </a:cubicBezTo>
                  <a:cubicBezTo>
                    <a:pt x="20342" y="4461"/>
                    <a:pt x="31112" y="0"/>
                    <a:pt x="4234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2456013" cy="16063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065219" y="5097033"/>
            <a:ext cx="1852602" cy="1766919"/>
          </a:xfrm>
          <a:custGeom>
            <a:avLst/>
            <a:gdLst/>
            <a:ahLst/>
            <a:cxnLst/>
            <a:rect l="l" t="t" r="r" b="b"/>
            <a:pathLst>
              <a:path w="1852602" h="1766919">
                <a:moveTo>
                  <a:pt x="0" y="0"/>
                </a:moveTo>
                <a:lnTo>
                  <a:pt x="1852602" y="0"/>
                </a:lnTo>
                <a:lnTo>
                  <a:pt x="1852602" y="1766919"/>
                </a:lnTo>
                <a:lnTo>
                  <a:pt x="0" y="17669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12354977" y="2242796"/>
            <a:ext cx="1911107" cy="1911107"/>
          </a:xfrm>
          <a:custGeom>
            <a:avLst/>
            <a:gdLst/>
            <a:ahLst/>
            <a:cxnLst/>
            <a:rect l="l" t="t" r="r" b="b"/>
            <a:pathLst>
              <a:path w="1911107" h="1911107">
                <a:moveTo>
                  <a:pt x="0" y="0"/>
                </a:moveTo>
                <a:lnTo>
                  <a:pt x="1911107" y="0"/>
                </a:lnTo>
                <a:lnTo>
                  <a:pt x="1911107" y="1911107"/>
                </a:lnTo>
                <a:lnTo>
                  <a:pt x="0" y="19111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502070" y="455701"/>
            <a:ext cx="1318599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Machine - Automated (APD) </a:t>
            </a:r>
          </a:p>
        </p:txBody>
      </p:sp>
      <p:sp>
        <p:nvSpPr>
          <p:cNvPr id="15" name="Freeform 15"/>
          <p:cNvSpPr/>
          <p:nvPr/>
        </p:nvSpPr>
        <p:spPr>
          <a:xfrm>
            <a:off x="9822521" y="2100950"/>
            <a:ext cx="1841945" cy="2111112"/>
          </a:xfrm>
          <a:custGeom>
            <a:avLst/>
            <a:gdLst/>
            <a:ahLst/>
            <a:cxnLst/>
            <a:rect l="l" t="t" r="r" b="b"/>
            <a:pathLst>
              <a:path w="1841945" h="2111112">
                <a:moveTo>
                  <a:pt x="0" y="0"/>
                </a:moveTo>
                <a:lnTo>
                  <a:pt x="1841946" y="0"/>
                </a:lnTo>
                <a:lnTo>
                  <a:pt x="1841946" y="2111112"/>
                </a:lnTo>
                <a:lnTo>
                  <a:pt x="0" y="21111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15237075" y="5211991"/>
            <a:ext cx="2022225" cy="1766919"/>
          </a:xfrm>
          <a:custGeom>
            <a:avLst/>
            <a:gdLst/>
            <a:ahLst/>
            <a:cxnLst/>
            <a:rect l="l" t="t" r="r" b="b"/>
            <a:pathLst>
              <a:path w="2022225" h="1766919">
                <a:moveTo>
                  <a:pt x="0" y="0"/>
                </a:moveTo>
                <a:lnTo>
                  <a:pt x="2022225" y="0"/>
                </a:lnTo>
                <a:lnTo>
                  <a:pt x="2022225" y="1766919"/>
                </a:lnTo>
                <a:lnTo>
                  <a:pt x="0" y="176691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>
            <a:off x="502070" y="1930510"/>
            <a:ext cx="2394468" cy="2394468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441178" y="1345505"/>
            <a:ext cx="11038791" cy="8526316"/>
          </a:xfrm>
          <a:custGeom>
            <a:avLst/>
            <a:gdLst/>
            <a:ahLst/>
            <a:cxnLst/>
            <a:rect l="l" t="t" r="r" b="b"/>
            <a:pathLst>
              <a:path w="11038791" h="8526316">
                <a:moveTo>
                  <a:pt x="0" y="0"/>
                </a:moveTo>
                <a:lnTo>
                  <a:pt x="11038791" y="0"/>
                </a:lnTo>
                <a:lnTo>
                  <a:pt x="11038791" y="8526316"/>
                </a:lnTo>
                <a:lnTo>
                  <a:pt x="0" y="852631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305637" y="1844222"/>
            <a:ext cx="2787333" cy="2624569"/>
          </a:xfrm>
          <a:custGeom>
            <a:avLst/>
            <a:gdLst/>
            <a:ahLst/>
            <a:cxnLst/>
            <a:rect l="l" t="t" r="r" b="b"/>
            <a:pathLst>
              <a:path w="2787333" h="2624569">
                <a:moveTo>
                  <a:pt x="0" y="0"/>
                </a:moveTo>
                <a:lnTo>
                  <a:pt x="2787333" y="0"/>
                </a:lnTo>
                <a:lnTo>
                  <a:pt x="2787333" y="2624569"/>
                </a:lnTo>
                <a:lnTo>
                  <a:pt x="0" y="262456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50117" t="-22455" r="-35740" b="-30024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473307" y="1901747"/>
            <a:ext cx="2423231" cy="242323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4951884" y="2162266"/>
            <a:ext cx="2231526" cy="1991637"/>
          </a:xfrm>
          <a:custGeom>
            <a:avLst/>
            <a:gdLst/>
            <a:ahLst/>
            <a:cxnLst/>
            <a:rect l="l" t="t" r="r" b="b"/>
            <a:pathLst>
              <a:path w="2231526" h="1991637">
                <a:moveTo>
                  <a:pt x="0" y="0"/>
                </a:moveTo>
                <a:lnTo>
                  <a:pt x="2231526" y="0"/>
                </a:lnTo>
                <a:lnTo>
                  <a:pt x="2231526" y="1991637"/>
                </a:lnTo>
                <a:lnTo>
                  <a:pt x="0" y="199163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9144000" y="6911577"/>
            <a:ext cx="3689465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18-30 pounds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99304" y="3741111"/>
            <a:ext cx="2898876" cy="2239382"/>
          </a:xfrm>
          <a:custGeom>
            <a:avLst/>
            <a:gdLst/>
            <a:ahLst/>
            <a:cxnLst/>
            <a:rect l="l" t="t" r="r" b="b"/>
            <a:pathLst>
              <a:path w="2898876" h="2239382">
                <a:moveTo>
                  <a:pt x="0" y="0"/>
                </a:moveTo>
                <a:lnTo>
                  <a:pt x="2898875" y="0"/>
                </a:lnTo>
                <a:lnTo>
                  <a:pt x="2898875" y="2239381"/>
                </a:lnTo>
                <a:lnTo>
                  <a:pt x="0" y="22393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10327856" y="4203588"/>
            <a:ext cx="650518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8-10 hours overnight daily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65219" y="5933525"/>
            <a:ext cx="190962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1E9D8B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30lbs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971159" y="6911577"/>
            <a:ext cx="255405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portable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63598"/>
            <a:ext cx="18558293" cy="8067016"/>
            <a:chOff x="0" y="0"/>
            <a:chExt cx="4887781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7781" cy="2124646"/>
            </a:xfrm>
            <a:custGeom>
              <a:avLst/>
              <a:gdLst/>
              <a:ahLst/>
              <a:cxnLst/>
              <a:rect l="l" t="t" r="r" b="b"/>
              <a:pathLst>
                <a:path w="4887781" h="2124646">
                  <a:moveTo>
                    <a:pt x="0" y="0"/>
                  </a:moveTo>
                  <a:lnTo>
                    <a:pt x="4887781" y="0"/>
                  </a:lnTo>
                  <a:lnTo>
                    <a:pt x="4887781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87781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59595" y="1930510"/>
            <a:ext cx="4080113" cy="7617415"/>
            <a:chOff x="0" y="0"/>
            <a:chExt cx="1074598" cy="2006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4598" cy="2006233"/>
            </a:xfrm>
            <a:custGeom>
              <a:avLst/>
              <a:gdLst/>
              <a:ahLst/>
              <a:cxnLst/>
              <a:rect l="l" t="t" r="r" b="b"/>
              <a:pathLst>
                <a:path w="1074598" h="2006233">
                  <a:moveTo>
                    <a:pt x="96771" y="0"/>
                  </a:moveTo>
                  <a:lnTo>
                    <a:pt x="977826" y="0"/>
                  </a:lnTo>
                  <a:cubicBezTo>
                    <a:pt x="1003492" y="0"/>
                    <a:pt x="1028106" y="10196"/>
                    <a:pt x="1046254" y="28344"/>
                  </a:cubicBezTo>
                  <a:cubicBezTo>
                    <a:pt x="1064402" y="46492"/>
                    <a:pt x="1074598" y="71106"/>
                    <a:pt x="1074598" y="96771"/>
                  </a:cubicBezTo>
                  <a:lnTo>
                    <a:pt x="1074598" y="1909462"/>
                  </a:lnTo>
                  <a:cubicBezTo>
                    <a:pt x="1074598" y="1935127"/>
                    <a:pt x="1064402" y="1959741"/>
                    <a:pt x="1046254" y="1977889"/>
                  </a:cubicBezTo>
                  <a:cubicBezTo>
                    <a:pt x="1028106" y="1996037"/>
                    <a:pt x="1003492" y="2006233"/>
                    <a:pt x="977826" y="2006233"/>
                  </a:cubicBezTo>
                  <a:lnTo>
                    <a:pt x="96771" y="2006233"/>
                  </a:lnTo>
                  <a:cubicBezTo>
                    <a:pt x="71106" y="2006233"/>
                    <a:pt x="46492" y="1996037"/>
                    <a:pt x="28344" y="1977889"/>
                  </a:cubicBezTo>
                  <a:cubicBezTo>
                    <a:pt x="10196" y="1959741"/>
                    <a:pt x="0" y="1935127"/>
                    <a:pt x="0" y="1909462"/>
                  </a:cubicBezTo>
                  <a:lnTo>
                    <a:pt x="0" y="96771"/>
                  </a:lnTo>
                  <a:cubicBezTo>
                    <a:pt x="0" y="71106"/>
                    <a:pt x="10196" y="46492"/>
                    <a:pt x="28344" y="28344"/>
                  </a:cubicBezTo>
                  <a:cubicBezTo>
                    <a:pt x="46492" y="10196"/>
                    <a:pt x="71106" y="0"/>
                    <a:pt x="9677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74598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56502" y="1930510"/>
            <a:ext cx="4196145" cy="7617415"/>
            <a:chOff x="0" y="0"/>
            <a:chExt cx="1105158" cy="20062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5158" cy="2006233"/>
            </a:xfrm>
            <a:custGeom>
              <a:avLst/>
              <a:gdLst/>
              <a:ahLst/>
              <a:cxnLst/>
              <a:rect l="l" t="t" r="r" b="b"/>
              <a:pathLst>
                <a:path w="1105158" h="2006233">
                  <a:moveTo>
                    <a:pt x="94095" y="0"/>
                  </a:moveTo>
                  <a:lnTo>
                    <a:pt x="1011062" y="0"/>
                  </a:lnTo>
                  <a:cubicBezTo>
                    <a:pt x="1036018" y="0"/>
                    <a:pt x="1059951" y="9914"/>
                    <a:pt x="1077598" y="27560"/>
                  </a:cubicBezTo>
                  <a:cubicBezTo>
                    <a:pt x="1095244" y="45206"/>
                    <a:pt x="1105158" y="69140"/>
                    <a:pt x="1105158" y="94095"/>
                  </a:cubicBezTo>
                  <a:lnTo>
                    <a:pt x="1105158" y="1912137"/>
                  </a:lnTo>
                  <a:cubicBezTo>
                    <a:pt x="1105158" y="1964105"/>
                    <a:pt x="1063030" y="2006233"/>
                    <a:pt x="1011062" y="2006233"/>
                  </a:cubicBezTo>
                  <a:lnTo>
                    <a:pt x="94095" y="2006233"/>
                  </a:lnTo>
                  <a:cubicBezTo>
                    <a:pt x="69140" y="2006233"/>
                    <a:pt x="45206" y="1996319"/>
                    <a:pt x="27560" y="1978673"/>
                  </a:cubicBezTo>
                  <a:cubicBezTo>
                    <a:pt x="9914" y="1961027"/>
                    <a:pt x="0" y="1937093"/>
                    <a:pt x="0" y="1912137"/>
                  </a:cubicBezTo>
                  <a:lnTo>
                    <a:pt x="0" y="94095"/>
                  </a:lnTo>
                  <a:cubicBezTo>
                    <a:pt x="0" y="69140"/>
                    <a:pt x="9914" y="45206"/>
                    <a:pt x="27560" y="27560"/>
                  </a:cubicBezTo>
                  <a:cubicBezTo>
                    <a:pt x="45206" y="9914"/>
                    <a:pt x="69140" y="0"/>
                    <a:pt x="94095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105158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893713" y="1930510"/>
            <a:ext cx="4014956" cy="7617415"/>
            <a:chOff x="0" y="0"/>
            <a:chExt cx="1057437" cy="20062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57437" cy="2006233"/>
            </a:xfrm>
            <a:custGeom>
              <a:avLst/>
              <a:gdLst/>
              <a:ahLst/>
              <a:cxnLst/>
              <a:rect l="l" t="t" r="r" b="b"/>
              <a:pathLst>
                <a:path w="1057437" h="2006233">
                  <a:moveTo>
                    <a:pt x="98342" y="0"/>
                  </a:moveTo>
                  <a:lnTo>
                    <a:pt x="959095" y="0"/>
                  </a:lnTo>
                  <a:cubicBezTo>
                    <a:pt x="1013408" y="0"/>
                    <a:pt x="1057437" y="44029"/>
                    <a:pt x="1057437" y="98342"/>
                  </a:cubicBezTo>
                  <a:lnTo>
                    <a:pt x="1057437" y="1907891"/>
                  </a:lnTo>
                  <a:cubicBezTo>
                    <a:pt x="1057437" y="1962204"/>
                    <a:pt x="1013408" y="2006233"/>
                    <a:pt x="959095" y="2006233"/>
                  </a:cubicBezTo>
                  <a:lnTo>
                    <a:pt x="98342" y="2006233"/>
                  </a:lnTo>
                  <a:cubicBezTo>
                    <a:pt x="44029" y="2006233"/>
                    <a:pt x="0" y="1962204"/>
                    <a:pt x="0" y="1907891"/>
                  </a:cubicBezTo>
                  <a:lnTo>
                    <a:pt x="0" y="98342"/>
                  </a:lnTo>
                  <a:cubicBezTo>
                    <a:pt x="0" y="44029"/>
                    <a:pt x="44029" y="0"/>
                    <a:pt x="98342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5743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10575" y="1930510"/>
            <a:ext cx="4143650" cy="7617415"/>
            <a:chOff x="0" y="0"/>
            <a:chExt cx="1091332" cy="2006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91332" cy="2006233"/>
            </a:xfrm>
            <a:custGeom>
              <a:avLst/>
              <a:gdLst/>
              <a:ahLst/>
              <a:cxnLst/>
              <a:rect l="l" t="t" r="r" b="b"/>
              <a:pathLst>
                <a:path w="1091332" h="2006233">
                  <a:moveTo>
                    <a:pt x="95287" y="0"/>
                  </a:moveTo>
                  <a:lnTo>
                    <a:pt x="996044" y="0"/>
                  </a:lnTo>
                  <a:cubicBezTo>
                    <a:pt x="1021316" y="0"/>
                    <a:pt x="1045553" y="10039"/>
                    <a:pt x="1063423" y="27909"/>
                  </a:cubicBezTo>
                  <a:cubicBezTo>
                    <a:pt x="1081293" y="45779"/>
                    <a:pt x="1091332" y="70016"/>
                    <a:pt x="1091332" y="95287"/>
                  </a:cubicBezTo>
                  <a:lnTo>
                    <a:pt x="1091332" y="1910945"/>
                  </a:lnTo>
                  <a:cubicBezTo>
                    <a:pt x="1091332" y="1963571"/>
                    <a:pt x="1048670" y="2006233"/>
                    <a:pt x="996044" y="2006233"/>
                  </a:cubicBezTo>
                  <a:lnTo>
                    <a:pt x="95287" y="2006233"/>
                  </a:lnTo>
                  <a:cubicBezTo>
                    <a:pt x="42662" y="2006233"/>
                    <a:pt x="0" y="1963571"/>
                    <a:pt x="0" y="1910945"/>
                  </a:cubicBezTo>
                  <a:lnTo>
                    <a:pt x="0" y="95287"/>
                  </a:lnTo>
                  <a:cubicBezTo>
                    <a:pt x="0" y="42662"/>
                    <a:pt x="42662" y="0"/>
                    <a:pt x="9528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91332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627763" y="4772682"/>
            <a:ext cx="4485618" cy="4485618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9067" r="-30932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126148" y="4772682"/>
            <a:ext cx="4485618" cy="448561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1317" r="-28682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678441" y="4772682"/>
            <a:ext cx="4485618" cy="448561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5122" r="-1487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0302" y="4740839"/>
            <a:ext cx="4517461" cy="4517461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t="-31768" r="-1688" b="-20764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02070" y="455701"/>
            <a:ext cx="8713256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 dirty="0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Machine Exchange</a:t>
            </a:r>
          </a:p>
        </p:txBody>
      </p:sp>
      <p:grpSp>
        <p:nvGrpSpPr>
          <p:cNvPr id="30" name="Group 30"/>
          <p:cNvGrpSpPr/>
          <p:nvPr/>
        </p:nvGrpSpPr>
        <p:grpSpPr>
          <a:xfrm>
            <a:off x="140921" y="1764838"/>
            <a:ext cx="1296606" cy="1296606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658382" y="1764838"/>
            <a:ext cx="1296606" cy="1296606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9000184" y="1764838"/>
            <a:ext cx="1296606" cy="1296606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8662272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902887" y="1859739"/>
            <a:ext cx="3551338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Drain during sleep</a:t>
            </a:r>
          </a:p>
        </p:txBody>
      </p:sp>
      <p:grpSp>
        <p:nvGrpSpPr>
          <p:cNvPr id="41" name="Group 41"/>
          <p:cNvGrpSpPr/>
          <p:nvPr/>
        </p:nvGrpSpPr>
        <p:grpSpPr>
          <a:xfrm>
            <a:off x="13549476" y="1764838"/>
            <a:ext cx="1296606" cy="12966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-178702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7905" y="1859739"/>
            <a:ext cx="3109808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Set up supplies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367381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2.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759237" y="1859739"/>
            <a:ext cx="3077439" cy="1764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Connect  to machine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3259065" y="185973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4.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579122" y="1859739"/>
            <a:ext cx="3373526" cy="2519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Empty into drain bag, sink/tub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47699"/>
            <a:ext cx="18653690" cy="8051116"/>
            <a:chOff x="0" y="0"/>
            <a:chExt cx="4912906" cy="21204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2906" cy="2120459"/>
            </a:xfrm>
            <a:custGeom>
              <a:avLst/>
              <a:gdLst/>
              <a:ahLst/>
              <a:cxnLst/>
              <a:rect l="l" t="t" r="r" b="b"/>
              <a:pathLst>
                <a:path w="4912906" h="2120459">
                  <a:moveTo>
                    <a:pt x="0" y="0"/>
                  </a:moveTo>
                  <a:lnTo>
                    <a:pt x="4912906" y="0"/>
                  </a:lnTo>
                  <a:lnTo>
                    <a:pt x="4912906" y="2120459"/>
                  </a:lnTo>
                  <a:lnTo>
                    <a:pt x="0" y="2120459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12906" cy="21966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02070" y="2212220"/>
            <a:ext cx="5523712" cy="5449037"/>
            <a:chOff x="0" y="0"/>
            <a:chExt cx="1454805" cy="14351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4805" cy="1435137"/>
            </a:xfrm>
            <a:custGeom>
              <a:avLst/>
              <a:gdLst/>
              <a:ahLst/>
              <a:cxnLst/>
              <a:rect l="l" t="t" r="r" b="b"/>
              <a:pathLst>
                <a:path w="1454805" h="1435137">
                  <a:moveTo>
                    <a:pt x="71481" y="0"/>
                  </a:moveTo>
                  <a:lnTo>
                    <a:pt x="1383324" y="0"/>
                  </a:lnTo>
                  <a:cubicBezTo>
                    <a:pt x="1422802" y="0"/>
                    <a:pt x="1454805" y="32003"/>
                    <a:pt x="1454805" y="71481"/>
                  </a:cubicBezTo>
                  <a:lnTo>
                    <a:pt x="1454805" y="1363657"/>
                  </a:lnTo>
                  <a:cubicBezTo>
                    <a:pt x="1454805" y="1403134"/>
                    <a:pt x="1422802" y="1435137"/>
                    <a:pt x="1383324" y="1435137"/>
                  </a:cubicBezTo>
                  <a:lnTo>
                    <a:pt x="71481" y="1435137"/>
                  </a:lnTo>
                  <a:cubicBezTo>
                    <a:pt x="32003" y="1435137"/>
                    <a:pt x="0" y="1403134"/>
                    <a:pt x="0" y="1363657"/>
                  </a:cubicBezTo>
                  <a:lnTo>
                    <a:pt x="0" y="71481"/>
                  </a:lnTo>
                  <a:cubicBezTo>
                    <a:pt x="0" y="32003"/>
                    <a:pt x="32003" y="0"/>
                    <a:pt x="71481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54805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803078" y="3872003"/>
            <a:ext cx="2841578" cy="2291022"/>
          </a:xfrm>
          <a:custGeom>
            <a:avLst/>
            <a:gdLst/>
            <a:ahLst/>
            <a:cxnLst/>
            <a:rect l="l" t="t" r="r" b="b"/>
            <a:pathLst>
              <a:path w="2841578" h="2291022">
                <a:moveTo>
                  <a:pt x="0" y="0"/>
                </a:moveTo>
                <a:lnTo>
                  <a:pt x="2841578" y="0"/>
                </a:lnTo>
                <a:lnTo>
                  <a:pt x="2841578" y="2291022"/>
                </a:lnTo>
                <a:lnTo>
                  <a:pt x="0" y="22910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12254343" y="2212220"/>
            <a:ext cx="5520641" cy="5449037"/>
            <a:chOff x="0" y="0"/>
            <a:chExt cx="1453996" cy="143513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3996" cy="1435137"/>
            </a:xfrm>
            <a:custGeom>
              <a:avLst/>
              <a:gdLst/>
              <a:ahLst/>
              <a:cxnLst/>
              <a:rect l="l" t="t" r="r" b="b"/>
              <a:pathLst>
                <a:path w="1453996" h="1435137">
                  <a:moveTo>
                    <a:pt x="71520" y="0"/>
                  </a:moveTo>
                  <a:lnTo>
                    <a:pt x="1382476" y="0"/>
                  </a:lnTo>
                  <a:cubicBezTo>
                    <a:pt x="1401444" y="0"/>
                    <a:pt x="1419636" y="7535"/>
                    <a:pt x="1433048" y="20948"/>
                  </a:cubicBezTo>
                  <a:cubicBezTo>
                    <a:pt x="1446461" y="34360"/>
                    <a:pt x="1453996" y="52552"/>
                    <a:pt x="1453996" y="71520"/>
                  </a:cubicBezTo>
                  <a:lnTo>
                    <a:pt x="1453996" y="1363617"/>
                  </a:lnTo>
                  <a:cubicBezTo>
                    <a:pt x="1453996" y="1382585"/>
                    <a:pt x="1446461" y="1400777"/>
                    <a:pt x="1433048" y="1414189"/>
                  </a:cubicBezTo>
                  <a:cubicBezTo>
                    <a:pt x="1419636" y="1427602"/>
                    <a:pt x="1401444" y="1435137"/>
                    <a:pt x="1382476" y="1435137"/>
                  </a:cubicBezTo>
                  <a:lnTo>
                    <a:pt x="71520" y="1435137"/>
                  </a:lnTo>
                  <a:cubicBezTo>
                    <a:pt x="52552" y="1435137"/>
                    <a:pt x="34360" y="1427602"/>
                    <a:pt x="20948" y="1414189"/>
                  </a:cubicBezTo>
                  <a:cubicBezTo>
                    <a:pt x="7535" y="1400777"/>
                    <a:pt x="0" y="1382585"/>
                    <a:pt x="0" y="1363617"/>
                  </a:cubicBezTo>
                  <a:lnTo>
                    <a:pt x="0" y="71520"/>
                  </a:lnTo>
                  <a:cubicBezTo>
                    <a:pt x="0" y="52552"/>
                    <a:pt x="7535" y="34360"/>
                    <a:pt x="20948" y="20948"/>
                  </a:cubicBezTo>
                  <a:cubicBezTo>
                    <a:pt x="34360" y="7535"/>
                    <a:pt x="52552" y="0"/>
                    <a:pt x="71520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453996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378206" y="2212220"/>
            <a:ext cx="5520641" cy="5449037"/>
            <a:chOff x="0" y="0"/>
            <a:chExt cx="1453996" cy="14351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53996" cy="1435137"/>
            </a:xfrm>
            <a:custGeom>
              <a:avLst/>
              <a:gdLst/>
              <a:ahLst/>
              <a:cxnLst/>
              <a:rect l="l" t="t" r="r" b="b"/>
              <a:pathLst>
                <a:path w="1453996" h="1435137">
                  <a:moveTo>
                    <a:pt x="71520" y="0"/>
                  </a:moveTo>
                  <a:lnTo>
                    <a:pt x="1382476" y="0"/>
                  </a:lnTo>
                  <a:cubicBezTo>
                    <a:pt x="1401444" y="0"/>
                    <a:pt x="1419636" y="7535"/>
                    <a:pt x="1433048" y="20948"/>
                  </a:cubicBezTo>
                  <a:cubicBezTo>
                    <a:pt x="1446461" y="34360"/>
                    <a:pt x="1453996" y="52552"/>
                    <a:pt x="1453996" y="71520"/>
                  </a:cubicBezTo>
                  <a:lnTo>
                    <a:pt x="1453996" y="1363617"/>
                  </a:lnTo>
                  <a:cubicBezTo>
                    <a:pt x="1453996" y="1382585"/>
                    <a:pt x="1446461" y="1400777"/>
                    <a:pt x="1433048" y="1414189"/>
                  </a:cubicBezTo>
                  <a:cubicBezTo>
                    <a:pt x="1419636" y="1427602"/>
                    <a:pt x="1401444" y="1435137"/>
                    <a:pt x="1382476" y="1435137"/>
                  </a:cubicBezTo>
                  <a:lnTo>
                    <a:pt x="71520" y="1435137"/>
                  </a:lnTo>
                  <a:cubicBezTo>
                    <a:pt x="52552" y="1435137"/>
                    <a:pt x="34360" y="1427602"/>
                    <a:pt x="20948" y="1414189"/>
                  </a:cubicBezTo>
                  <a:cubicBezTo>
                    <a:pt x="7535" y="1400777"/>
                    <a:pt x="0" y="1382585"/>
                    <a:pt x="0" y="1363617"/>
                  </a:cubicBezTo>
                  <a:lnTo>
                    <a:pt x="0" y="71520"/>
                  </a:lnTo>
                  <a:cubicBezTo>
                    <a:pt x="0" y="52552"/>
                    <a:pt x="7535" y="34360"/>
                    <a:pt x="20948" y="20948"/>
                  </a:cubicBezTo>
                  <a:cubicBezTo>
                    <a:pt x="34360" y="7535"/>
                    <a:pt x="52552" y="0"/>
                    <a:pt x="71520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453996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3603822" y="3655536"/>
            <a:ext cx="2932736" cy="2507490"/>
          </a:xfrm>
          <a:custGeom>
            <a:avLst/>
            <a:gdLst/>
            <a:ahLst/>
            <a:cxnLst/>
            <a:rect l="l" t="t" r="r" b="b"/>
            <a:pathLst>
              <a:path w="2932736" h="2507490">
                <a:moveTo>
                  <a:pt x="0" y="0"/>
                </a:moveTo>
                <a:lnTo>
                  <a:pt x="2932737" y="0"/>
                </a:lnTo>
                <a:lnTo>
                  <a:pt x="2932737" y="2507489"/>
                </a:lnTo>
                <a:lnTo>
                  <a:pt x="0" y="25074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502070" y="455701"/>
            <a:ext cx="797378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Why Choose PD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34091" y="2283753"/>
            <a:ext cx="5391690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Maintain kidney function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88372" y="6629605"/>
            <a:ext cx="435110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for longer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03822" y="2283753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Comfort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05445" y="6629605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of home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68665" y="2283753"/>
            <a:ext cx="3820639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Gentle dialysis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887466" y="6001100"/>
            <a:ext cx="4513068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Less waste and fluid buildup</a:t>
            </a:r>
          </a:p>
        </p:txBody>
      </p:sp>
      <p:sp>
        <p:nvSpPr>
          <p:cNvPr id="28" name="Freeform 33">
            <a:extLst>
              <a:ext uri="{FF2B5EF4-FFF2-40B4-BE49-F238E27FC236}">
                <a16:creationId xmlns:a16="http://schemas.microsoft.com/office/drawing/2014/main" id="{01ABFF49-C358-F81B-A9A7-3EE8B41EE06A}"/>
              </a:ext>
            </a:extLst>
          </p:cNvPr>
          <p:cNvSpPr/>
          <p:nvPr/>
        </p:nvSpPr>
        <p:spPr>
          <a:xfrm>
            <a:off x="7772400" y="3569315"/>
            <a:ext cx="2743200" cy="2150074"/>
          </a:xfrm>
          <a:custGeom>
            <a:avLst/>
            <a:gdLst/>
            <a:ahLst/>
            <a:cxnLst/>
            <a:rect l="l" t="t" r="r" b="b"/>
            <a:pathLst>
              <a:path w="1891243" h="1508267">
                <a:moveTo>
                  <a:pt x="0" y="0"/>
                </a:moveTo>
                <a:lnTo>
                  <a:pt x="1891243" y="0"/>
                </a:lnTo>
                <a:lnTo>
                  <a:pt x="1891243" y="1508266"/>
                </a:lnTo>
                <a:lnTo>
                  <a:pt x="0" y="15082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63598"/>
            <a:ext cx="18590092" cy="8067016"/>
            <a:chOff x="0" y="0"/>
            <a:chExt cx="4896156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4646"/>
            </a:xfrm>
            <a:custGeom>
              <a:avLst/>
              <a:gdLst/>
              <a:ahLst/>
              <a:cxnLst/>
              <a:rect l="l" t="t" r="r" b="b"/>
              <a:pathLst>
                <a:path w="4896156" h="2124646">
                  <a:moveTo>
                    <a:pt x="0" y="0"/>
                  </a:moveTo>
                  <a:lnTo>
                    <a:pt x="4896156" y="0"/>
                  </a:lnTo>
                  <a:lnTo>
                    <a:pt x="4896156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02070" y="2212220"/>
            <a:ext cx="5523712" cy="5449037"/>
            <a:chOff x="0" y="0"/>
            <a:chExt cx="1454805" cy="14351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54805" cy="1435137"/>
            </a:xfrm>
            <a:custGeom>
              <a:avLst/>
              <a:gdLst/>
              <a:ahLst/>
              <a:cxnLst/>
              <a:rect l="l" t="t" r="r" b="b"/>
              <a:pathLst>
                <a:path w="1454805" h="1435137">
                  <a:moveTo>
                    <a:pt x="71481" y="0"/>
                  </a:moveTo>
                  <a:lnTo>
                    <a:pt x="1383324" y="0"/>
                  </a:lnTo>
                  <a:cubicBezTo>
                    <a:pt x="1422802" y="0"/>
                    <a:pt x="1454805" y="32003"/>
                    <a:pt x="1454805" y="71481"/>
                  </a:cubicBezTo>
                  <a:lnTo>
                    <a:pt x="1454805" y="1363657"/>
                  </a:lnTo>
                  <a:cubicBezTo>
                    <a:pt x="1454805" y="1403134"/>
                    <a:pt x="1422802" y="1435137"/>
                    <a:pt x="1383324" y="1435137"/>
                  </a:cubicBezTo>
                  <a:lnTo>
                    <a:pt x="71481" y="1435137"/>
                  </a:lnTo>
                  <a:cubicBezTo>
                    <a:pt x="32003" y="1435137"/>
                    <a:pt x="0" y="1403134"/>
                    <a:pt x="0" y="1363657"/>
                  </a:cubicBezTo>
                  <a:lnTo>
                    <a:pt x="0" y="71481"/>
                  </a:lnTo>
                  <a:cubicBezTo>
                    <a:pt x="0" y="32003"/>
                    <a:pt x="32003" y="0"/>
                    <a:pt x="71481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54805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254343" y="2212220"/>
            <a:ext cx="5520641" cy="5449037"/>
            <a:chOff x="0" y="0"/>
            <a:chExt cx="1453996" cy="14351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53996" cy="1435137"/>
            </a:xfrm>
            <a:custGeom>
              <a:avLst/>
              <a:gdLst/>
              <a:ahLst/>
              <a:cxnLst/>
              <a:rect l="l" t="t" r="r" b="b"/>
              <a:pathLst>
                <a:path w="1453996" h="1435137">
                  <a:moveTo>
                    <a:pt x="71520" y="0"/>
                  </a:moveTo>
                  <a:lnTo>
                    <a:pt x="1382476" y="0"/>
                  </a:lnTo>
                  <a:cubicBezTo>
                    <a:pt x="1401444" y="0"/>
                    <a:pt x="1419636" y="7535"/>
                    <a:pt x="1433048" y="20948"/>
                  </a:cubicBezTo>
                  <a:cubicBezTo>
                    <a:pt x="1446461" y="34360"/>
                    <a:pt x="1453996" y="52552"/>
                    <a:pt x="1453996" y="71520"/>
                  </a:cubicBezTo>
                  <a:lnTo>
                    <a:pt x="1453996" y="1363617"/>
                  </a:lnTo>
                  <a:cubicBezTo>
                    <a:pt x="1453996" y="1382585"/>
                    <a:pt x="1446461" y="1400777"/>
                    <a:pt x="1433048" y="1414189"/>
                  </a:cubicBezTo>
                  <a:cubicBezTo>
                    <a:pt x="1419636" y="1427602"/>
                    <a:pt x="1401444" y="1435137"/>
                    <a:pt x="1382476" y="1435137"/>
                  </a:cubicBezTo>
                  <a:lnTo>
                    <a:pt x="71520" y="1435137"/>
                  </a:lnTo>
                  <a:cubicBezTo>
                    <a:pt x="52552" y="1435137"/>
                    <a:pt x="34360" y="1427602"/>
                    <a:pt x="20948" y="1414189"/>
                  </a:cubicBezTo>
                  <a:cubicBezTo>
                    <a:pt x="7535" y="1400777"/>
                    <a:pt x="0" y="1382585"/>
                    <a:pt x="0" y="1363617"/>
                  </a:cubicBezTo>
                  <a:lnTo>
                    <a:pt x="0" y="71520"/>
                  </a:lnTo>
                  <a:cubicBezTo>
                    <a:pt x="0" y="52552"/>
                    <a:pt x="7535" y="34360"/>
                    <a:pt x="20948" y="20948"/>
                  </a:cubicBezTo>
                  <a:cubicBezTo>
                    <a:pt x="34360" y="7535"/>
                    <a:pt x="52552" y="0"/>
                    <a:pt x="71520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53996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78206" y="2212220"/>
            <a:ext cx="5520641" cy="5449037"/>
            <a:chOff x="0" y="0"/>
            <a:chExt cx="1453996" cy="143513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53996" cy="1435137"/>
            </a:xfrm>
            <a:custGeom>
              <a:avLst/>
              <a:gdLst/>
              <a:ahLst/>
              <a:cxnLst/>
              <a:rect l="l" t="t" r="r" b="b"/>
              <a:pathLst>
                <a:path w="1453996" h="1435137">
                  <a:moveTo>
                    <a:pt x="71520" y="0"/>
                  </a:moveTo>
                  <a:lnTo>
                    <a:pt x="1382476" y="0"/>
                  </a:lnTo>
                  <a:cubicBezTo>
                    <a:pt x="1401444" y="0"/>
                    <a:pt x="1419636" y="7535"/>
                    <a:pt x="1433048" y="20948"/>
                  </a:cubicBezTo>
                  <a:cubicBezTo>
                    <a:pt x="1446461" y="34360"/>
                    <a:pt x="1453996" y="52552"/>
                    <a:pt x="1453996" y="71520"/>
                  </a:cubicBezTo>
                  <a:lnTo>
                    <a:pt x="1453996" y="1363617"/>
                  </a:lnTo>
                  <a:cubicBezTo>
                    <a:pt x="1453996" y="1382585"/>
                    <a:pt x="1446461" y="1400777"/>
                    <a:pt x="1433048" y="1414189"/>
                  </a:cubicBezTo>
                  <a:cubicBezTo>
                    <a:pt x="1419636" y="1427602"/>
                    <a:pt x="1401444" y="1435137"/>
                    <a:pt x="1382476" y="1435137"/>
                  </a:cubicBezTo>
                  <a:lnTo>
                    <a:pt x="71520" y="1435137"/>
                  </a:lnTo>
                  <a:cubicBezTo>
                    <a:pt x="52552" y="1435137"/>
                    <a:pt x="34360" y="1427602"/>
                    <a:pt x="20948" y="1414189"/>
                  </a:cubicBezTo>
                  <a:cubicBezTo>
                    <a:pt x="7535" y="1400777"/>
                    <a:pt x="0" y="1382585"/>
                    <a:pt x="0" y="1363617"/>
                  </a:cubicBezTo>
                  <a:lnTo>
                    <a:pt x="0" y="71520"/>
                  </a:lnTo>
                  <a:cubicBezTo>
                    <a:pt x="0" y="52552"/>
                    <a:pt x="7535" y="34360"/>
                    <a:pt x="20948" y="20948"/>
                  </a:cubicBezTo>
                  <a:cubicBezTo>
                    <a:pt x="34360" y="7535"/>
                    <a:pt x="52552" y="0"/>
                    <a:pt x="71520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453996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2700000">
            <a:off x="1674147" y="3351042"/>
            <a:ext cx="2850193" cy="2850193"/>
          </a:xfrm>
          <a:custGeom>
            <a:avLst/>
            <a:gdLst/>
            <a:ahLst/>
            <a:cxnLst/>
            <a:rect l="l" t="t" r="r" b="b"/>
            <a:pathLst>
              <a:path w="2850193" h="2850193">
                <a:moveTo>
                  <a:pt x="0" y="0"/>
                </a:moveTo>
                <a:lnTo>
                  <a:pt x="2850193" y="0"/>
                </a:lnTo>
                <a:lnTo>
                  <a:pt x="2850193" y="2850194"/>
                </a:lnTo>
                <a:lnTo>
                  <a:pt x="0" y="28501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759518" y="3337143"/>
            <a:ext cx="2948577" cy="2948577"/>
          </a:xfrm>
          <a:custGeom>
            <a:avLst/>
            <a:gdLst/>
            <a:ahLst/>
            <a:cxnLst/>
            <a:rect l="l" t="t" r="r" b="b"/>
            <a:pathLst>
              <a:path w="2948577" h="2948577">
                <a:moveTo>
                  <a:pt x="0" y="0"/>
                </a:moveTo>
                <a:lnTo>
                  <a:pt x="2948577" y="0"/>
                </a:lnTo>
                <a:lnTo>
                  <a:pt x="2948577" y="2948577"/>
                </a:lnTo>
                <a:lnTo>
                  <a:pt x="0" y="2948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3565722" y="3337143"/>
            <a:ext cx="3235137" cy="3182566"/>
          </a:xfrm>
          <a:custGeom>
            <a:avLst/>
            <a:gdLst/>
            <a:ahLst/>
            <a:cxnLst/>
            <a:rect l="l" t="t" r="r" b="b"/>
            <a:pathLst>
              <a:path w="3235137" h="3182566">
                <a:moveTo>
                  <a:pt x="0" y="0"/>
                </a:moveTo>
                <a:lnTo>
                  <a:pt x="3235137" y="0"/>
                </a:lnTo>
                <a:lnTo>
                  <a:pt x="3235137" y="3182566"/>
                </a:lnTo>
                <a:lnTo>
                  <a:pt x="0" y="31825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707169" y="3274490"/>
            <a:ext cx="3183872" cy="3073884"/>
          </a:xfrm>
          <a:custGeom>
            <a:avLst/>
            <a:gdLst/>
            <a:ahLst/>
            <a:cxnLst/>
            <a:rect l="l" t="t" r="r" b="b"/>
            <a:pathLst>
              <a:path w="3183872" h="3073884">
                <a:moveTo>
                  <a:pt x="0" y="0"/>
                </a:moveTo>
                <a:lnTo>
                  <a:pt x="3183873" y="0"/>
                </a:lnTo>
                <a:lnTo>
                  <a:pt x="3183873" y="3073884"/>
                </a:lnTo>
                <a:lnTo>
                  <a:pt x="0" y="307388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502070" y="455701"/>
            <a:ext cx="797378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Why Choose PD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59518" y="2283753"/>
            <a:ext cx="300881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 needles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707169" y="2283753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Flexibility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3605445" y="2283753"/>
            <a:ext cx="281843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More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184722" y="6629605"/>
            <a:ext cx="391636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food flexibility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48161" y="6629605"/>
            <a:ext cx="419167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 and work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94837" y="6629605"/>
            <a:ext cx="334014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for treatment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7197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54470" y="1930510"/>
            <a:ext cx="5394498" cy="3126099"/>
            <a:chOff x="0" y="0"/>
            <a:chExt cx="1420773" cy="8233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2070" y="455701"/>
            <a:ext cx="1248484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To Think About for PD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454479" y="1930510"/>
            <a:ext cx="5394498" cy="3126099"/>
            <a:chOff x="0" y="0"/>
            <a:chExt cx="1420773" cy="82333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554474" y="1930510"/>
            <a:ext cx="5394498" cy="3126099"/>
            <a:chOff x="0" y="0"/>
            <a:chExt cx="1420773" cy="82333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554474" y="5260809"/>
            <a:ext cx="5394498" cy="3126099"/>
            <a:chOff x="0" y="0"/>
            <a:chExt cx="1420773" cy="82333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2453798" y="5260809"/>
            <a:ext cx="5394498" cy="3126099"/>
            <a:chOff x="0" y="0"/>
            <a:chExt cx="1420773" cy="82333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8321728" y="2877451"/>
            <a:ext cx="1859991" cy="1795737"/>
          </a:xfrm>
          <a:custGeom>
            <a:avLst/>
            <a:gdLst/>
            <a:ahLst/>
            <a:cxnLst/>
            <a:rect l="l" t="t" r="r" b="b"/>
            <a:pathLst>
              <a:path w="1859991" h="1795737">
                <a:moveTo>
                  <a:pt x="0" y="0"/>
                </a:moveTo>
                <a:lnTo>
                  <a:pt x="1859991" y="0"/>
                </a:lnTo>
                <a:lnTo>
                  <a:pt x="1859991" y="1795737"/>
                </a:lnTo>
                <a:lnTo>
                  <a:pt x="0" y="17957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4424653" y="2877451"/>
            <a:ext cx="1833014" cy="1761985"/>
          </a:xfrm>
          <a:custGeom>
            <a:avLst/>
            <a:gdLst/>
            <a:ahLst/>
            <a:cxnLst/>
            <a:rect l="l" t="t" r="r" b="b"/>
            <a:pathLst>
              <a:path w="1833014" h="1761985">
                <a:moveTo>
                  <a:pt x="0" y="0"/>
                </a:moveTo>
                <a:lnTo>
                  <a:pt x="1833013" y="0"/>
                </a:lnTo>
                <a:lnTo>
                  <a:pt x="1833013" y="1761984"/>
                </a:lnTo>
                <a:lnTo>
                  <a:pt x="0" y="176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7" name="Group 27"/>
          <p:cNvGrpSpPr/>
          <p:nvPr/>
        </p:nvGrpSpPr>
        <p:grpSpPr>
          <a:xfrm>
            <a:off x="654470" y="5260809"/>
            <a:ext cx="5394498" cy="3078474"/>
            <a:chOff x="0" y="0"/>
            <a:chExt cx="1420773" cy="81079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20773" cy="810792"/>
            </a:xfrm>
            <a:custGeom>
              <a:avLst/>
              <a:gdLst/>
              <a:ahLst/>
              <a:cxnLst/>
              <a:rect l="l" t="t" r="r" b="b"/>
              <a:pathLst>
                <a:path w="1420773" h="810792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37599"/>
                  </a:lnTo>
                  <a:cubicBezTo>
                    <a:pt x="1420773" y="778022"/>
                    <a:pt x="1388004" y="810792"/>
                    <a:pt x="1347581" y="810792"/>
                  </a:cubicBezTo>
                  <a:lnTo>
                    <a:pt x="73193" y="810792"/>
                  </a:lnTo>
                  <a:cubicBezTo>
                    <a:pt x="32769" y="810792"/>
                    <a:pt x="0" y="778022"/>
                    <a:pt x="0" y="737599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1420773" cy="886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Freeform 30"/>
          <p:cNvSpPr/>
          <p:nvPr/>
        </p:nvSpPr>
        <p:spPr>
          <a:xfrm>
            <a:off x="2515068" y="6256399"/>
            <a:ext cx="1718617" cy="1893793"/>
          </a:xfrm>
          <a:custGeom>
            <a:avLst/>
            <a:gdLst/>
            <a:ahLst/>
            <a:cxnLst/>
            <a:rect l="l" t="t" r="r" b="b"/>
            <a:pathLst>
              <a:path w="1718617" h="1893793">
                <a:moveTo>
                  <a:pt x="0" y="0"/>
                </a:moveTo>
                <a:lnTo>
                  <a:pt x="1718617" y="0"/>
                </a:lnTo>
                <a:lnTo>
                  <a:pt x="1718617" y="1893793"/>
                </a:lnTo>
                <a:lnTo>
                  <a:pt x="0" y="18937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8321728" y="6196596"/>
            <a:ext cx="2013399" cy="2013399"/>
          </a:xfrm>
          <a:custGeom>
            <a:avLst/>
            <a:gdLst/>
            <a:ahLst/>
            <a:cxnLst/>
            <a:rect l="l" t="t" r="r" b="b"/>
            <a:pathLst>
              <a:path w="2013399" h="2013399">
                <a:moveTo>
                  <a:pt x="0" y="0"/>
                </a:moveTo>
                <a:lnTo>
                  <a:pt x="2013399" y="0"/>
                </a:lnTo>
                <a:lnTo>
                  <a:pt x="2013399" y="2013399"/>
                </a:lnTo>
                <a:lnTo>
                  <a:pt x="0" y="201339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4536645" y="6256399"/>
            <a:ext cx="1609028" cy="2082885"/>
          </a:xfrm>
          <a:custGeom>
            <a:avLst/>
            <a:gdLst/>
            <a:ahLst/>
            <a:cxnLst/>
            <a:rect l="l" t="t" r="r" b="b"/>
            <a:pathLst>
              <a:path w="1609028" h="2082885">
                <a:moveTo>
                  <a:pt x="0" y="0"/>
                </a:moveTo>
                <a:lnTo>
                  <a:pt x="1609029" y="0"/>
                </a:lnTo>
                <a:lnTo>
                  <a:pt x="1609029" y="2082885"/>
                </a:lnTo>
                <a:lnTo>
                  <a:pt x="0" y="20828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2397578" y="2798521"/>
            <a:ext cx="1953596" cy="1953596"/>
          </a:xfrm>
          <a:custGeom>
            <a:avLst/>
            <a:gdLst/>
            <a:ahLst/>
            <a:cxnLst/>
            <a:rect l="l" t="t" r="r" b="b"/>
            <a:pathLst>
              <a:path w="1953596" h="1953596">
                <a:moveTo>
                  <a:pt x="0" y="0"/>
                </a:moveTo>
                <a:lnTo>
                  <a:pt x="1953596" y="0"/>
                </a:lnTo>
                <a:lnTo>
                  <a:pt x="1953596" y="1953596"/>
                </a:lnTo>
                <a:lnTo>
                  <a:pt x="0" y="195359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453489" y="2031133"/>
            <a:ext cx="379646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Responsibility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639593" y="2031133"/>
            <a:ext cx="300881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836753" y="2031133"/>
            <a:ext cx="300881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Pets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47312" y="5458204"/>
            <a:ext cx="3008814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Full Belly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554474" y="5458204"/>
            <a:ext cx="539449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Supplies and Home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2321963" y="5458204"/>
            <a:ext cx="5658168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Training and Support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79498"/>
            <a:ext cx="18558293" cy="8082915"/>
            <a:chOff x="0" y="0"/>
            <a:chExt cx="4887781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87781" cy="2128834"/>
            </a:xfrm>
            <a:custGeom>
              <a:avLst/>
              <a:gdLst/>
              <a:ahLst/>
              <a:cxnLst/>
              <a:rect l="l" t="t" r="r" b="b"/>
              <a:pathLst>
                <a:path w="4887781" h="2128834">
                  <a:moveTo>
                    <a:pt x="0" y="0"/>
                  </a:moveTo>
                  <a:lnTo>
                    <a:pt x="4887781" y="0"/>
                  </a:lnTo>
                  <a:lnTo>
                    <a:pt x="4887781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87781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02070" y="2001277"/>
            <a:ext cx="4034019" cy="5870925"/>
            <a:chOff x="0" y="0"/>
            <a:chExt cx="1062458" cy="154625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785909" y="1930510"/>
            <a:ext cx="4034019" cy="5870925"/>
            <a:chOff x="0" y="0"/>
            <a:chExt cx="1062458" cy="1546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979342" y="1930510"/>
            <a:ext cx="4034019" cy="5870925"/>
            <a:chOff x="0" y="0"/>
            <a:chExt cx="1062458" cy="15462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382626" y="1930510"/>
            <a:ext cx="4034019" cy="5870925"/>
            <a:chOff x="0" y="0"/>
            <a:chExt cx="1062458" cy="154625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62458" cy="1546252"/>
            </a:xfrm>
            <a:custGeom>
              <a:avLst/>
              <a:gdLst/>
              <a:ahLst/>
              <a:cxnLst/>
              <a:rect l="l" t="t" r="r" b="b"/>
              <a:pathLst>
                <a:path w="1062458" h="1546252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448375"/>
                  </a:lnTo>
                  <a:cubicBezTo>
                    <a:pt x="1062458" y="1474333"/>
                    <a:pt x="1052146" y="1499229"/>
                    <a:pt x="1033790" y="1517584"/>
                  </a:cubicBezTo>
                  <a:cubicBezTo>
                    <a:pt x="1015435" y="1535940"/>
                    <a:pt x="990539" y="1546252"/>
                    <a:pt x="964581" y="1546252"/>
                  </a:cubicBezTo>
                  <a:lnTo>
                    <a:pt x="97877" y="1546252"/>
                  </a:lnTo>
                  <a:cubicBezTo>
                    <a:pt x="71918" y="1546252"/>
                    <a:pt x="47023" y="1535940"/>
                    <a:pt x="28668" y="1517584"/>
                  </a:cubicBezTo>
                  <a:cubicBezTo>
                    <a:pt x="10312" y="1499229"/>
                    <a:pt x="0" y="1474333"/>
                    <a:pt x="0" y="1448375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62458" cy="1622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1165569" y="3833174"/>
            <a:ext cx="2251076" cy="2914014"/>
          </a:xfrm>
          <a:custGeom>
            <a:avLst/>
            <a:gdLst/>
            <a:ahLst/>
            <a:cxnLst/>
            <a:rect l="l" t="t" r="r" b="b"/>
            <a:pathLst>
              <a:path w="2251076" h="2914014">
                <a:moveTo>
                  <a:pt x="0" y="0"/>
                </a:moveTo>
                <a:lnTo>
                  <a:pt x="2251076" y="0"/>
                </a:lnTo>
                <a:lnTo>
                  <a:pt x="2251076" y="2914014"/>
                </a:lnTo>
                <a:lnTo>
                  <a:pt x="0" y="29140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12605687" y="5420875"/>
            <a:ext cx="4761121" cy="476112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822803" y="5637991"/>
            <a:ext cx="4326888" cy="432688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-1274950">
            <a:off x="13345666" y="6080660"/>
            <a:ext cx="2576948" cy="2051894"/>
          </a:xfrm>
          <a:custGeom>
            <a:avLst/>
            <a:gdLst/>
            <a:ahLst/>
            <a:cxnLst/>
            <a:rect l="l" t="t" r="r" b="b"/>
            <a:pathLst>
              <a:path w="2576948" h="2051894">
                <a:moveTo>
                  <a:pt x="0" y="0"/>
                </a:moveTo>
                <a:lnTo>
                  <a:pt x="2576948" y="0"/>
                </a:lnTo>
                <a:lnTo>
                  <a:pt x="2576948" y="2051894"/>
                </a:lnTo>
                <a:lnTo>
                  <a:pt x="0" y="20518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9985993" y="4936739"/>
            <a:ext cx="1884819" cy="2132752"/>
          </a:xfrm>
          <a:custGeom>
            <a:avLst/>
            <a:gdLst/>
            <a:ahLst/>
            <a:cxnLst/>
            <a:rect l="l" t="t" r="r" b="b"/>
            <a:pathLst>
              <a:path w="1884819" h="2132752">
                <a:moveTo>
                  <a:pt x="0" y="0"/>
                </a:moveTo>
                <a:lnTo>
                  <a:pt x="1884819" y="0"/>
                </a:lnTo>
                <a:lnTo>
                  <a:pt x="1884819" y="2132752"/>
                </a:lnTo>
                <a:lnTo>
                  <a:pt x="0" y="21327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 rot="-9712624">
            <a:off x="15103919" y="3761438"/>
            <a:ext cx="2050338" cy="1824801"/>
          </a:xfrm>
          <a:custGeom>
            <a:avLst/>
            <a:gdLst/>
            <a:ahLst/>
            <a:cxnLst/>
            <a:rect l="l" t="t" r="r" b="b"/>
            <a:pathLst>
              <a:path w="2050338" h="1824801">
                <a:moveTo>
                  <a:pt x="0" y="0"/>
                </a:moveTo>
                <a:lnTo>
                  <a:pt x="2050337" y="0"/>
                </a:lnTo>
                <a:lnTo>
                  <a:pt x="2050337" y="1824801"/>
                </a:lnTo>
                <a:lnTo>
                  <a:pt x="0" y="182480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1" name="Group 31"/>
          <p:cNvGrpSpPr/>
          <p:nvPr/>
        </p:nvGrpSpPr>
        <p:grpSpPr>
          <a:xfrm>
            <a:off x="2514781" y="3670725"/>
            <a:ext cx="2012711" cy="2012711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2744321" y="3980301"/>
            <a:ext cx="1480541" cy="1393559"/>
          </a:xfrm>
          <a:custGeom>
            <a:avLst/>
            <a:gdLst/>
            <a:ahLst/>
            <a:cxnLst/>
            <a:rect l="l" t="t" r="r" b="b"/>
            <a:pathLst>
              <a:path w="1480541" h="1393559">
                <a:moveTo>
                  <a:pt x="0" y="0"/>
                </a:moveTo>
                <a:lnTo>
                  <a:pt x="1480541" y="0"/>
                </a:lnTo>
                <a:lnTo>
                  <a:pt x="1480541" y="1393559"/>
                </a:lnTo>
                <a:lnTo>
                  <a:pt x="0" y="13935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5" name="Group 35"/>
          <p:cNvGrpSpPr/>
          <p:nvPr/>
        </p:nvGrpSpPr>
        <p:grpSpPr>
          <a:xfrm>
            <a:off x="2514781" y="5683436"/>
            <a:ext cx="2012711" cy="201271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502070" y="3670725"/>
            <a:ext cx="2012711" cy="2012711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2817411" y="5969186"/>
            <a:ext cx="1407451" cy="1375784"/>
          </a:xfrm>
          <a:custGeom>
            <a:avLst/>
            <a:gdLst/>
            <a:ahLst/>
            <a:cxnLst/>
            <a:rect l="l" t="t" r="r" b="b"/>
            <a:pathLst>
              <a:path w="1407451" h="1375784">
                <a:moveTo>
                  <a:pt x="0" y="0"/>
                </a:moveTo>
                <a:lnTo>
                  <a:pt x="1407451" y="0"/>
                </a:lnTo>
                <a:lnTo>
                  <a:pt x="1407451" y="1375784"/>
                </a:lnTo>
                <a:lnTo>
                  <a:pt x="0" y="13757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2" name="Group 42"/>
          <p:cNvGrpSpPr/>
          <p:nvPr/>
        </p:nvGrpSpPr>
        <p:grpSpPr>
          <a:xfrm>
            <a:off x="506368" y="5683436"/>
            <a:ext cx="2012711" cy="2012711"/>
            <a:chOff x="0" y="0"/>
            <a:chExt cx="812800" cy="8128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 rot="8100000">
            <a:off x="935252" y="6124499"/>
            <a:ext cx="1146347" cy="1130585"/>
          </a:xfrm>
          <a:custGeom>
            <a:avLst/>
            <a:gdLst/>
            <a:ahLst/>
            <a:cxnLst/>
            <a:rect l="l" t="t" r="r" b="b"/>
            <a:pathLst>
              <a:path w="1146347" h="1130585">
                <a:moveTo>
                  <a:pt x="0" y="0"/>
                </a:moveTo>
                <a:lnTo>
                  <a:pt x="1146347" y="0"/>
                </a:lnTo>
                <a:lnTo>
                  <a:pt x="1146347" y="1130585"/>
                </a:lnTo>
                <a:lnTo>
                  <a:pt x="0" y="113058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Freeform 46"/>
          <p:cNvSpPr/>
          <p:nvPr/>
        </p:nvSpPr>
        <p:spPr>
          <a:xfrm>
            <a:off x="5981913" y="4136187"/>
            <a:ext cx="2558256" cy="2553604"/>
          </a:xfrm>
          <a:custGeom>
            <a:avLst/>
            <a:gdLst/>
            <a:ahLst/>
            <a:cxnLst/>
            <a:rect l="l" t="t" r="r" b="b"/>
            <a:pathLst>
              <a:path w="2558256" h="2553604">
                <a:moveTo>
                  <a:pt x="0" y="0"/>
                </a:moveTo>
                <a:lnTo>
                  <a:pt x="2558256" y="0"/>
                </a:lnTo>
                <a:lnTo>
                  <a:pt x="2558256" y="2553605"/>
                </a:lnTo>
                <a:lnTo>
                  <a:pt x="0" y="2553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7" name="TextBox 47"/>
          <p:cNvSpPr txBox="1"/>
          <p:nvPr/>
        </p:nvSpPr>
        <p:spPr>
          <a:xfrm>
            <a:off x="502070" y="455701"/>
            <a:ext cx="663717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Responsibility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774853" y="2054164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Keep Daily Records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663099" y="2054164"/>
            <a:ext cx="295229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Lab Draw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461037" y="2054164"/>
            <a:ext cx="3955608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In-Clinic Visit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054820" y="2054164"/>
            <a:ext cx="3488452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Medication Changes</a:t>
            </a:r>
          </a:p>
        </p:txBody>
      </p:sp>
      <p:sp>
        <p:nvSpPr>
          <p:cNvPr id="52" name="TextBox 52"/>
          <p:cNvSpPr txBox="1"/>
          <p:nvPr/>
        </p:nvSpPr>
        <p:spPr>
          <a:xfrm rot="-861840">
            <a:off x="13233540" y="7924088"/>
            <a:ext cx="3922880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Communication is KEY!</a:t>
            </a:r>
          </a:p>
        </p:txBody>
      </p:sp>
      <p:sp>
        <p:nvSpPr>
          <p:cNvPr id="53" name="Freeform 53"/>
          <p:cNvSpPr/>
          <p:nvPr/>
        </p:nvSpPr>
        <p:spPr>
          <a:xfrm>
            <a:off x="797495" y="3989565"/>
            <a:ext cx="1345811" cy="1375030"/>
          </a:xfrm>
          <a:custGeom>
            <a:avLst/>
            <a:gdLst/>
            <a:ahLst/>
            <a:cxnLst/>
            <a:rect l="l" t="t" r="r" b="b"/>
            <a:pathLst>
              <a:path w="1345811" h="1375030">
                <a:moveTo>
                  <a:pt x="0" y="0"/>
                </a:moveTo>
                <a:lnTo>
                  <a:pt x="1345811" y="0"/>
                </a:lnTo>
                <a:lnTo>
                  <a:pt x="1345811" y="1375030"/>
                </a:lnTo>
                <a:lnTo>
                  <a:pt x="0" y="137503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63598"/>
            <a:ext cx="18526494" cy="8067016"/>
            <a:chOff x="0" y="0"/>
            <a:chExt cx="4879406" cy="2124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24646"/>
            </a:xfrm>
            <a:custGeom>
              <a:avLst/>
              <a:gdLst/>
              <a:ahLst/>
              <a:cxnLst/>
              <a:rect l="l" t="t" r="r" b="b"/>
              <a:pathLst>
                <a:path w="4879406" h="2124646">
                  <a:moveTo>
                    <a:pt x="0" y="0"/>
                  </a:moveTo>
                  <a:lnTo>
                    <a:pt x="4879406" y="0"/>
                  </a:lnTo>
                  <a:lnTo>
                    <a:pt x="4879406" y="2124646"/>
                  </a:lnTo>
                  <a:lnTo>
                    <a:pt x="0" y="2124646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0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-20" y="86482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742283" y="1930510"/>
            <a:ext cx="5668667" cy="7870072"/>
            <a:chOff x="0" y="0"/>
            <a:chExt cx="1492982" cy="207277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92982" cy="2072776"/>
            </a:xfrm>
            <a:custGeom>
              <a:avLst/>
              <a:gdLst/>
              <a:ahLst/>
              <a:cxnLst/>
              <a:rect l="l" t="t" r="r" b="b"/>
              <a:pathLst>
                <a:path w="1492982" h="2072776">
                  <a:moveTo>
                    <a:pt x="69653" y="0"/>
                  </a:moveTo>
                  <a:lnTo>
                    <a:pt x="1423329" y="0"/>
                  </a:lnTo>
                  <a:cubicBezTo>
                    <a:pt x="1461798" y="0"/>
                    <a:pt x="1492982" y="31185"/>
                    <a:pt x="1492982" y="69653"/>
                  </a:cubicBezTo>
                  <a:lnTo>
                    <a:pt x="1492982" y="2003123"/>
                  </a:lnTo>
                  <a:cubicBezTo>
                    <a:pt x="1492982" y="2021597"/>
                    <a:pt x="1485644" y="2039313"/>
                    <a:pt x="1472581" y="2052375"/>
                  </a:cubicBezTo>
                  <a:cubicBezTo>
                    <a:pt x="1459519" y="2065438"/>
                    <a:pt x="1441803" y="2072776"/>
                    <a:pt x="1423329" y="2072776"/>
                  </a:cubicBezTo>
                  <a:lnTo>
                    <a:pt x="69653" y="2072776"/>
                  </a:lnTo>
                  <a:cubicBezTo>
                    <a:pt x="51180" y="2072776"/>
                    <a:pt x="33463" y="2065438"/>
                    <a:pt x="20401" y="2052375"/>
                  </a:cubicBezTo>
                  <a:cubicBezTo>
                    <a:pt x="7338" y="2039313"/>
                    <a:pt x="0" y="2021597"/>
                    <a:pt x="0" y="2003123"/>
                  </a:cubicBezTo>
                  <a:lnTo>
                    <a:pt x="0" y="69653"/>
                  </a:lnTo>
                  <a:cubicBezTo>
                    <a:pt x="0" y="51180"/>
                    <a:pt x="7338" y="33463"/>
                    <a:pt x="20401" y="20401"/>
                  </a:cubicBezTo>
                  <a:cubicBezTo>
                    <a:pt x="33463" y="7338"/>
                    <a:pt x="51180" y="0"/>
                    <a:pt x="69653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492982" cy="214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853736" y="1930510"/>
            <a:ext cx="5668667" cy="7870072"/>
            <a:chOff x="0" y="0"/>
            <a:chExt cx="1492982" cy="2072776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92982" cy="2072776"/>
            </a:xfrm>
            <a:custGeom>
              <a:avLst/>
              <a:gdLst/>
              <a:ahLst/>
              <a:cxnLst/>
              <a:rect l="l" t="t" r="r" b="b"/>
              <a:pathLst>
                <a:path w="1492982" h="2072776">
                  <a:moveTo>
                    <a:pt x="69653" y="0"/>
                  </a:moveTo>
                  <a:lnTo>
                    <a:pt x="1423329" y="0"/>
                  </a:lnTo>
                  <a:cubicBezTo>
                    <a:pt x="1461798" y="0"/>
                    <a:pt x="1492982" y="31185"/>
                    <a:pt x="1492982" y="69653"/>
                  </a:cubicBezTo>
                  <a:lnTo>
                    <a:pt x="1492982" y="2003123"/>
                  </a:lnTo>
                  <a:cubicBezTo>
                    <a:pt x="1492982" y="2021597"/>
                    <a:pt x="1485644" y="2039313"/>
                    <a:pt x="1472581" y="2052375"/>
                  </a:cubicBezTo>
                  <a:cubicBezTo>
                    <a:pt x="1459519" y="2065438"/>
                    <a:pt x="1441803" y="2072776"/>
                    <a:pt x="1423329" y="2072776"/>
                  </a:cubicBezTo>
                  <a:lnTo>
                    <a:pt x="69653" y="2072776"/>
                  </a:lnTo>
                  <a:cubicBezTo>
                    <a:pt x="51180" y="2072776"/>
                    <a:pt x="33463" y="2065438"/>
                    <a:pt x="20401" y="2052375"/>
                  </a:cubicBezTo>
                  <a:cubicBezTo>
                    <a:pt x="7338" y="2039313"/>
                    <a:pt x="0" y="2021597"/>
                    <a:pt x="0" y="2003123"/>
                  </a:cubicBezTo>
                  <a:lnTo>
                    <a:pt x="0" y="69653"/>
                  </a:lnTo>
                  <a:cubicBezTo>
                    <a:pt x="0" y="51180"/>
                    <a:pt x="7338" y="33463"/>
                    <a:pt x="20401" y="20401"/>
                  </a:cubicBezTo>
                  <a:cubicBezTo>
                    <a:pt x="33463" y="7338"/>
                    <a:pt x="51180" y="0"/>
                    <a:pt x="69653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1492982" cy="21489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209893" y="2462620"/>
            <a:ext cx="5246370" cy="52463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9813" r="-3583" b="-45561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065051" y="5304402"/>
            <a:ext cx="2860091" cy="2761288"/>
          </a:xfrm>
          <a:custGeom>
            <a:avLst/>
            <a:gdLst/>
            <a:ahLst/>
            <a:cxnLst/>
            <a:rect l="l" t="t" r="r" b="b"/>
            <a:pathLst>
              <a:path w="2860091" h="2761288">
                <a:moveTo>
                  <a:pt x="0" y="0"/>
                </a:moveTo>
                <a:lnTo>
                  <a:pt x="2860091" y="0"/>
                </a:lnTo>
                <a:lnTo>
                  <a:pt x="2860091" y="2761288"/>
                </a:lnTo>
                <a:lnTo>
                  <a:pt x="0" y="2761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6853736" y="3259455"/>
            <a:ext cx="5668667" cy="451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Machine not supported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Manual with support</a:t>
            </a:r>
          </a:p>
          <a:p>
            <a:pPr marL="1813560" lvl="2" indent="-604520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Out of pocket for shipping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9688070" y="8289773"/>
            <a:ext cx="8237073" cy="1684585"/>
            <a:chOff x="0" y="0"/>
            <a:chExt cx="2169435" cy="44367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169435" cy="443677"/>
            </a:xfrm>
            <a:custGeom>
              <a:avLst/>
              <a:gdLst/>
              <a:ahLst/>
              <a:cxnLst/>
              <a:rect l="l" t="t" r="r" b="b"/>
              <a:pathLst>
                <a:path w="2169435" h="443677">
                  <a:moveTo>
                    <a:pt x="47934" y="0"/>
                  </a:moveTo>
                  <a:lnTo>
                    <a:pt x="2121501" y="0"/>
                  </a:lnTo>
                  <a:cubicBezTo>
                    <a:pt x="2147974" y="0"/>
                    <a:pt x="2169435" y="21461"/>
                    <a:pt x="2169435" y="47934"/>
                  </a:cubicBezTo>
                  <a:lnTo>
                    <a:pt x="2169435" y="395742"/>
                  </a:lnTo>
                  <a:cubicBezTo>
                    <a:pt x="2169435" y="408455"/>
                    <a:pt x="2164385" y="420648"/>
                    <a:pt x="2155395" y="429637"/>
                  </a:cubicBezTo>
                  <a:cubicBezTo>
                    <a:pt x="2146406" y="438627"/>
                    <a:pt x="2134214" y="443677"/>
                    <a:pt x="2121501" y="443677"/>
                  </a:cubicBezTo>
                  <a:lnTo>
                    <a:pt x="47934" y="443677"/>
                  </a:lnTo>
                  <a:cubicBezTo>
                    <a:pt x="35221" y="443677"/>
                    <a:pt x="23029" y="438627"/>
                    <a:pt x="14040" y="429637"/>
                  </a:cubicBezTo>
                  <a:cubicBezTo>
                    <a:pt x="5050" y="420648"/>
                    <a:pt x="0" y="408455"/>
                    <a:pt x="0" y="395742"/>
                  </a:cubicBezTo>
                  <a:lnTo>
                    <a:pt x="0" y="47934"/>
                  </a:lnTo>
                  <a:cubicBezTo>
                    <a:pt x="0" y="35221"/>
                    <a:pt x="5050" y="23029"/>
                    <a:pt x="14040" y="14040"/>
                  </a:cubicBezTo>
                  <a:cubicBezTo>
                    <a:pt x="23029" y="5050"/>
                    <a:pt x="35221" y="0"/>
                    <a:pt x="47934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2169435" cy="5198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0339491" y="7913007"/>
            <a:ext cx="1686786" cy="1908668"/>
          </a:xfrm>
          <a:custGeom>
            <a:avLst/>
            <a:gdLst/>
            <a:ahLst/>
            <a:cxnLst/>
            <a:rect l="l" t="t" r="r" b="b"/>
            <a:pathLst>
              <a:path w="1686786" h="1908668">
                <a:moveTo>
                  <a:pt x="0" y="0"/>
                </a:moveTo>
                <a:lnTo>
                  <a:pt x="1686786" y="0"/>
                </a:lnTo>
                <a:lnTo>
                  <a:pt x="1686786" y="1908669"/>
                </a:lnTo>
                <a:lnTo>
                  <a:pt x="0" y="19086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502070" y="455701"/>
            <a:ext cx="355819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Travel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832391" y="1982560"/>
            <a:ext cx="3488452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USA Travel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853736" y="1982560"/>
            <a:ext cx="5668667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International Travel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42283" y="3259455"/>
            <a:ext cx="5668667" cy="5998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Free Shipping in Mainland US</a:t>
            </a:r>
          </a:p>
          <a:p>
            <a:pPr marL="1813560" lvl="2" indent="-604520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Out of pocket for HI and AK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Travel Case for machine</a:t>
            </a:r>
          </a:p>
          <a:p>
            <a:pPr marL="1813560" lvl="2" indent="-604520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check out from NKC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2026277" y="8280531"/>
            <a:ext cx="5429986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Must be seen once a month in clinic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95398"/>
            <a:ext cx="18510594" cy="8098815"/>
            <a:chOff x="0" y="0"/>
            <a:chExt cx="4875218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218" cy="2133021"/>
            </a:xfrm>
            <a:custGeom>
              <a:avLst/>
              <a:gdLst/>
              <a:ahLst/>
              <a:cxnLst/>
              <a:rect l="l" t="t" r="r" b="b"/>
              <a:pathLst>
                <a:path w="4875218" h="2133021">
                  <a:moveTo>
                    <a:pt x="0" y="0"/>
                  </a:moveTo>
                  <a:lnTo>
                    <a:pt x="4875218" y="0"/>
                  </a:lnTo>
                  <a:lnTo>
                    <a:pt x="4875218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5218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-20" y="86482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832683" y="1809187"/>
            <a:ext cx="6294402" cy="7971314"/>
            <a:chOff x="0" y="0"/>
            <a:chExt cx="1657785" cy="209944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57785" cy="2099441"/>
            </a:xfrm>
            <a:custGeom>
              <a:avLst/>
              <a:gdLst/>
              <a:ahLst/>
              <a:cxnLst/>
              <a:rect l="l" t="t" r="r" b="b"/>
              <a:pathLst>
                <a:path w="1657785" h="2099441">
                  <a:moveTo>
                    <a:pt x="62728" y="0"/>
                  </a:moveTo>
                  <a:lnTo>
                    <a:pt x="1595057" y="0"/>
                  </a:lnTo>
                  <a:cubicBezTo>
                    <a:pt x="1629701" y="0"/>
                    <a:pt x="1657785" y="28084"/>
                    <a:pt x="1657785" y="62728"/>
                  </a:cubicBezTo>
                  <a:lnTo>
                    <a:pt x="1657785" y="2036712"/>
                  </a:lnTo>
                  <a:cubicBezTo>
                    <a:pt x="1657785" y="2071356"/>
                    <a:pt x="1629701" y="2099441"/>
                    <a:pt x="1595057" y="2099441"/>
                  </a:cubicBezTo>
                  <a:lnTo>
                    <a:pt x="62728" y="2099441"/>
                  </a:lnTo>
                  <a:cubicBezTo>
                    <a:pt x="28084" y="2099441"/>
                    <a:pt x="0" y="2071356"/>
                    <a:pt x="0" y="2036712"/>
                  </a:cubicBezTo>
                  <a:lnTo>
                    <a:pt x="0" y="62728"/>
                  </a:lnTo>
                  <a:cubicBezTo>
                    <a:pt x="0" y="28084"/>
                    <a:pt x="28084" y="0"/>
                    <a:pt x="6272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657785" cy="2175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69458" y="2530535"/>
            <a:ext cx="5246370" cy="524637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15525" r="-4892" b="-41812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51396" y="1798320"/>
            <a:ext cx="4988741" cy="3534326"/>
            <a:chOff x="0" y="0"/>
            <a:chExt cx="1313907" cy="9679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13907" cy="967918"/>
            </a:xfrm>
            <a:custGeom>
              <a:avLst/>
              <a:gdLst/>
              <a:ahLst/>
              <a:cxnLst/>
              <a:rect l="l" t="t" r="r" b="b"/>
              <a:pathLst>
                <a:path w="1313907" h="967918">
                  <a:moveTo>
                    <a:pt x="79146" y="0"/>
                  </a:moveTo>
                  <a:lnTo>
                    <a:pt x="1234761" y="0"/>
                  </a:lnTo>
                  <a:cubicBezTo>
                    <a:pt x="1278472" y="0"/>
                    <a:pt x="1313907" y="35435"/>
                    <a:pt x="1313907" y="79146"/>
                  </a:cubicBezTo>
                  <a:lnTo>
                    <a:pt x="1313907" y="888772"/>
                  </a:lnTo>
                  <a:cubicBezTo>
                    <a:pt x="1313907" y="932483"/>
                    <a:pt x="1278472" y="967918"/>
                    <a:pt x="1234761" y="967918"/>
                  </a:cubicBezTo>
                  <a:lnTo>
                    <a:pt x="79146" y="967918"/>
                  </a:lnTo>
                  <a:cubicBezTo>
                    <a:pt x="35435" y="967918"/>
                    <a:pt x="0" y="932483"/>
                    <a:pt x="0" y="888772"/>
                  </a:cubicBezTo>
                  <a:lnTo>
                    <a:pt x="0" y="79146"/>
                  </a:lnTo>
                  <a:cubicBezTo>
                    <a:pt x="0" y="35435"/>
                    <a:pt x="35435" y="0"/>
                    <a:pt x="7914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313907" cy="10441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551396" y="5610889"/>
            <a:ext cx="4988741" cy="4169612"/>
            <a:chOff x="0" y="0"/>
            <a:chExt cx="1313907" cy="10497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13907" cy="1049720"/>
            </a:xfrm>
            <a:custGeom>
              <a:avLst/>
              <a:gdLst/>
              <a:ahLst/>
              <a:cxnLst/>
              <a:rect l="l" t="t" r="r" b="b"/>
              <a:pathLst>
                <a:path w="1313907" h="1049720">
                  <a:moveTo>
                    <a:pt x="79146" y="0"/>
                  </a:moveTo>
                  <a:lnTo>
                    <a:pt x="1234761" y="0"/>
                  </a:lnTo>
                  <a:cubicBezTo>
                    <a:pt x="1278472" y="0"/>
                    <a:pt x="1313907" y="35435"/>
                    <a:pt x="1313907" y="79146"/>
                  </a:cubicBezTo>
                  <a:lnTo>
                    <a:pt x="1313907" y="970575"/>
                  </a:lnTo>
                  <a:cubicBezTo>
                    <a:pt x="1313907" y="991565"/>
                    <a:pt x="1305569" y="1011696"/>
                    <a:pt x="1290726" y="1026539"/>
                  </a:cubicBezTo>
                  <a:cubicBezTo>
                    <a:pt x="1275883" y="1041382"/>
                    <a:pt x="1255752" y="1049720"/>
                    <a:pt x="1234761" y="1049720"/>
                  </a:cubicBezTo>
                  <a:lnTo>
                    <a:pt x="79146" y="1049720"/>
                  </a:lnTo>
                  <a:cubicBezTo>
                    <a:pt x="35435" y="1049720"/>
                    <a:pt x="0" y="1014286"/>
                    <a:pt x="0" y="970575"/>
                  </a:cubicBezTo>
                  <a:lnTo>
                    <a:pt x="0" y="79146"/>
                  </a:lnTo>
                  <a:cubicBezTo>
                    <a:pt x="0" y="35435"/>
                    <a:pt x="35435" y="0"/>
                    <a:pt x="7914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313907" cy="1125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16132501" y="2793490"/>
            <a:ext cx="1918917" cy="2185296"/>
          </a:xfrm>
          <a:custGeom>
            <a:avLst/>
            <a:gdLst/>
            <a:ahLst/>
            <a:cxnLst/>
            <a:rect l="l" t="t" r="r" b="b"/>
            <a:pathLst>
              <a:path w="1918917" h="2185296">
                <a:moveTo>
                  <a:pt x="0" y="0"/>
                </a:moveTo>
                <a:lnTo>
                  <a:pt x="1918917" y="0"/>
                </a:lnTo>
                <a:lnTo>
                  <a:pt x="1918917" y="2185296"/>
                </a:lnTo>
                <a:lnTo>
                  <a:pt x="0" y="21852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16162983" y="6216792"/>
            <a:ext cx="1814684" cy="2498704"/>
          </a:xfrm>
          <a:custGeom>
            <a:avLst/>
            <a:gdLst/>
            <a:ahLst/>
            <a:cxnLst/>
            <a:rect l="l" t="t" r="r" b="b"/>
            <a:pathLst>
              <a:path w="1814684" h="2498704">
                <a:moveTo>
                  <a:pt x="0" y="0"/>
                </a:moveTo>
                <a:lnTo>
                  <a:pt x="1814684" y="0"/>
                </a:lnTo>
                <a:lnTo>
                  <a:pt x="1814684" y="2498704"/>
                </a:lnTo>
                <a:lnTo>
                  <a:pt x="0" y="24987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5367525" y="1685783"/>
            <a:ext cx="1296606" cy="1296606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02070" y="455701"/>
            <a:ext cx="355819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Pets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739306" y="1798320"/>
            <a:ext cx="4674806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Infection free area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67525" y="1803857"/>
            <a:ext cx="1296606" cy="800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024127" y="2897822"/>
            <a:ext cx="611432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 animals in the room during connect and disconnect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765495" y="2112190"/>
            <a:ext cx="3612777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Cats like to play with the bubbles in the tubing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790076" y="5810945"/>
            <a:ext cx="3684381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Dogs, rabbits, and guinea pigs may chew electrical cords</a:t>
            </a:r>
          </a:p>
        </p:txBody>
      </p:sp>
      <p:sp>
        <p:nvSpPr>
          <p:cNvPr id="31" name="Freeform 31"/>
          <p:cNvSpPr/>
          <p:nvPr/>
        </p:nvSpPr>
        <p:spPr>
          <a:xfrm>
            <a:off x="6304917" y="4860690"/>
            <a:ext cx="5678166" cy="4385792"/>
          </a:xfrm>
          <a:custGeom>
            <a:avLst/>
            <a:gdLst/>
            <a:ahLst/>
            <a:cxnLst/>
            <a:rect l="l" t="t" r="r" b="b"/>
            <a:pathLst>
              <a:path w="5678166" h="4385792">
                <a:moveTo>
                  <a:pt x="0" y="0"/>
                </a:moveTo>
                <a:lnTo>
                  <a:pt x="5678166" y="0"/>
                </a:lnTo>
                <a:lnTo>
                  <a:pt x="5678166" y="4385791"/>
                </a:lnTo>
                <a:lnTo>
                  <a:pt x="0" y="43857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514350" y="6028884"/>
            <a:ext cx="3269365" cy="1315332"/>
            <a:chOff x="0" y="0"/>
            <a:chExt cx="86106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1067" cy="346425"/>
            </a:xfrm>
            <a:custGeom>
              <a:avLst/>
              <a:gdLst/>
              <a:ahLst/>
              <a:cxnLst/>
              <a:rect l="l" t="t" r="r" b="b"/>
              <a:pathLst>
                <a:path w="861067" h="346425">
                  <a:moveTo>
                    <a:pt x="120769" y="0"/>
                  </a:moveTo>
                  <a:lnTo>
                    <a:pt x="740298" y="0"/>
                  </a:lnTo>
                  <a:cubicBezTo>
                    <a:pt x="806997" y="0"/>
                    <a:pt x="861067" y="54070"/>
                    <a:pt x="861067" y="120769"/>
                  </a:cubicBezTo>
                  <a:lnTo>
                    <a:pt x="861067" y="225656"/>
                  </a:lnTo>
                  <a:cubicBezTo>
                    <a:pt x="861067" y="292355"/>
                    <a:pt x="806997" y="346425"/>
                    <a:pt x="740298" y="346425"/>
                  </a:cubicBezTo>
                  <a:lnTo>
                    <a:pt x="120769" y="346425"/>
                  </a:lnTo>
                  <a:cubicBezTo>
                    <a:pt x="54070" y="346425"/>
                    <a:pt x="0" y="292355"/>
                    <a:pt x="0" y="225656"/>
                  </a:cubicBezTo>
                  <a:lnTo>
                    <a:pt x="0" y="120769"/>
                  </a:lnTo>
                  <a:cubicBezTo>
                    <a:pt x="0" y="54070"/>
                    <a:pt x="54070" y="0"/>
                    <a:pt x="120769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610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047750" y="6914268"/>
            <a:ext cx="3086100" cy="1315332"/>
            <a:chOff x="0" y="0"/>
            <a:chExt cx="812800" cy="346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46425"/>
            </a:xfrm>
            <a:custGeom>
              <a:avLst/>
              <a:gdLst/>
              <a:ahLst/>
              <a:cxnLst/>
              <a:rect l="l" t="t" r="r" b="b"/>
              <a:pathLst>
                <a:path w="812800" h="34642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18484"/>
                  </a:lnTo>
                  <a:cubicBezTo>
                    <a:pt x="812800" y="252416"/>
                    <a:pt x="799321" y="284958"/>
                    <a:pt x="775327" y="308952"/>
                  </a:cubicBezTo>
                  <a:cubicBezTo>
                    <a:pt x="751333" y="332945"/>
                    <a:pt x="718791" y="346425"/>
                    <a:pt x="684859" y="346425"/>
                  </a:cubicBezTo>
                  <a:lnTo>
                    <a:pt x="127941" y="346425"/>
                  </a:lnTo>
                  <a:cubicBezTo>
                    <a:pt x="94009" y="346425"/>
                    <a:pt x="61467" y="332945"/>
                    <a:pt x="37473" y="308952"/>
                  </a:cubicBezTo>
                  <a:cubicBezTo>
                    <a:pt x="13479" y="284958"/>
                    <a:pt x="0" y="252416"/>
                    <a:pt x="0" y="21848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933134" y="7942968"/>
            <a:ext cx="16634743" cy="1315332"/>
            <a:chOff x="0" y="0"/>
            <a:chExt cx="4381167" cy="346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81167" cy="346425"/>
            </a:xfrm>
            <a:custGeom>
              <a:avLst/>
              <a:gdLst/>
              <a:ahLst/>
              <a:cxnLst/>
              <a:rect l="l" t="t" r="r" b="b"/>
              <a:pathLst>
                <a:path w="4381167" h="346425">
                  <a:moveTo>
                    <a:pt x="23736" y="0"/>
                  </a:moveTo>
                  <a:lnTo>
                    <a:pt x="4357431" y="0"/>
                  </a:lnTo>
                  <a:cubicBezTo>
                    <a:pt x="4370540" y="0"/>
                    <a:pt x="4381167" y="10627"/>
                    <a:pt x="4381167" y="23736"/>
                  </a:cubicBezTo>
                  <a:lnTo>
                    <a:pt x="4381167" y="322689"/>
                  </a:lnTo>
                  <a:cubicBezTo>
                    <a:pt x="4381167" y="328984"/>
                    <a:pt x="4378666" y="335021"/>
                    <a:pt x="4374215" y="339473"/>
                  </a:cubicBezTo>
                  <a:cubicBezTo>
                    <a:pt x="4369764" y="343924"/>
                    <a:pt x="4363726" y="346425"/>
                    <a:pt x="4357431" y="346425"/>
                  </a:cubicBezTo>
                  <a:lnTo>
                    <a:pt x="23736" y="346425"/>
                  </a:lnTo>
                  <a:cubicBezTo>
                    <a:pt x="17441" y="346425"/>
                    <a:pt x="11403" y="343924"/>
                    <a:pt x="6952" y="339473"/>
                  </a:cubicBezTo>
                  <a:cubicBezTo>
                    <a:pt x="2501" y="335021"/>
                    <a:pt x="0" y="328984"/>
                    <a:pt x="0" y="322689"/>
                  </a:cubicBezTo>
                  <a:lnTo>
                    <a:pt x="0" y="23736"/>
                  </a:lnTo>
                  <a:cubicBezTo>
                    <a:pt x="0" y="17441"/>
                    <a:pt x="2501" y="11403"/>
                    <a:pt x="6952" y="6952"/>
                  </a:cubicBezTo>
                  <a:cubicBezTo>
                    <a:pt x="11403" y="2501"/>
                    <a:pt x="17441" y="0"/>
                    <a:pt x="2373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3811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0" y="7344216"/>
            <a:ext cx="1933134" cy="945618"/>
            <a:chOff x="0" y="0"/>
            <a:chExt cx="509138" cy="24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8" cy="249052"/>
            </a:xfrm>
            <a:custGeom>
              <a:avLst/>
              <a:gdLst/>
              <a:ahLst/>
              <a:cxnLst/>
              <a:rect l="l" t="t" r="r" b="b"/>
              <a:pathLst>
                <a:path w="509138" h="249052">
                  <a:moveTo>
                    <a:pt x="0" y="0"/>
                  </a:moveTo>
                  <a:lnTo>
                    <a:pt x="509138" y="0"/>
                  </a:lnTo>
                  <a:lnTo>
                    <a:pt x="509138" y="249052"/>
                  </a:lnTo>
                  <a:lnTo>
                    <a:pt x="0" y="249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509138" cy="32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2533651" y="6653899"/>
            <a:ext cx="19050" cy="192749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245930" y="7496604"/>
            <a:ext cx="1441275" cy="1441275"/>
          </a:xfrm>
          <a:custGeom>
            <a:avLst/>
            <a:gdLst/>
            <a:ahLst/>
            <a:cxnLst/>
            <a:rect l="l" t="t" r="r" b="b"/>
            <a:pathLst>
              <a:path w="1441275" h="1441275">
                <a:moveTo>
                  <a:pt x="0" y="0"/>
                </a:moveTo>
                <a:lnTo>
                  <a:pt x="1441275" y="0"/>
                </a:lnTo>
                <a:lnTo>
                  <a:pt x="1441275" y="1441275"/>
                </a:lnTo>
                <a:lnTo>
                  <a:pt x="0" y="1441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3462956" y="2573015"/>
            <a:ext cx="11943918" cy="4237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How Kidneys Work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Peritoneal Dialysis (PD)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Why choose PD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Considerations for PD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Training and Support</a:t>
            </a:r>
          </a:p>
        </p:txBody>
      </p:sp>
      <p:sp>
        <p:nvSpPr>
          <p:cNvPr id="20" name="Freeform 20"/>
          <p:cNvSpPr/>
          <p:nvPr/>
        </p:nvSpPr>
        <p:spPr>
          <a:xfrm>
            <a:off x="13689486" y="2118786"/>
            <a:ext cx="5114389" cy="5225429"/>
          </a:xfrm>
          <a:custGeom>
            <a:avLst/>
            <a:gdLst/>
            <a:ahLst/>
            <a:cxnLst/>
            <a:rect l="l" t="t" r="r" b="b"/>
            <a:pathLst>
              <a:path w="5114389" h="5225429">
                <a:moveTo>
                  <a:pt x="0" y="0"/>
                </a:moveTo>
                <a:lnTo>
                  <a:pt x="5114389" y="0"/>
                </a:lnTo>
                <a:lnTo>
                  <a:pt x="5114389" y="5225430"/>
                </a:lnTo>
                <a:lnTo>
                  <a:pt x="0" y="52254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0" y="973268"/>
            <a:ext cx="1161954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We Will Learn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17538" y="7969591"/>
            <a:ext cx="10202334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your next step?</a:t>
            </a:r>
          </a:p>
        </p:txBody>
      </p:sp>
      <p:sp>
        <p:nvSpPr>
          <p:cNvPr id="23" name="AutoShape 23"/>
          <p:cNvSpPr/>
          <p:nvPr/>
        </p:nvSpPr>
        <p:spPr>
          <a:xfrm>
            <a:off x="2533651" y="8562346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 flipV="1">
            <a:off x="0" y="6653899"/>
            <a:ext cx="2533651" cy="326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904638">
            <a:off x="2104301" y="6799559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926659" y="7055884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1" y="0"/>
                </a:lnTo>
                <a:lnTo>
                  <a:pt x="3144531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795" y="-79498"/>
            <a:ext cx="18590092" cy="8082915"/>
            <a:chOff x="0" y="0"/>
            <a:chExt cx="4896156" cy="21288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6156" cy="2128834"/>
            </a:xfrm>
            <a:custGeom>
              <a:avLst/>
              <a:gdLst/>
              <a:ahLst/>
              <a:cxnLst/>
              <a:rect l="l" t="t" r="r" b="b"/>
              <a:pathLst>
                <a:path w="4896156" h="2128834">
                  <a:moveTo>
                    <a:pt x="0" y="0"/>
                  </a:moveTo>
                  <a:lnTo>
                    <a:pt x="4896156" y="0"/>
                  </a:lnTo>
                  <a:lnTo>
                    <a:pt x="4896156" y="2128834"/>
                  </a:lnTo>
                  <a:lnTo>
                    <a:pt x="0" y="2128834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6156" cy="2205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397221" y="2195754"/>
            <a:ext cx="5523712" cy="5449037"/>
            <a:chOff x="0" y="0"/>
            <a:chExt cx="1454805" cy="143513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54805" cy="1435137"/>
            </a:xfrm>
            <a:custGeom>
              <a:avLst/>
              <a:gdLst/>
              <a:ahLst/>
              <a:cxnLst/>
              <a:rect l="l" t="t" r="r" b="b"/>
              <a:pathLst>
                <a:path w="1454805" h="1435137">
                  <a:moveTo>
                    <a:pt x="71481" y="0"/>
                  </a:moveTo>
                  <a:lnTo>
                    <a:pt x="1383324" y="0"/>
                  </a:lnTo>
                  <a:cubicBezTo>
                    <a:pt x="1422802" y="0"/>
                    <a:pt x="1454805" y="32003"/>
                    <a:pt x="1454805" y="71481"/>
                  </a:cubicBezTo>
                  <a:lnTo>
                    <a:pt x="1454805" y="1363657"/>
                  </a:lnTo>
                  <a:cubicBezTo>
                    <a:pt x="1454805" y="1403134"/>
                    <a:pt x="1422802" y="1435137"/>
                    <a:pt x="1383324" y="1435137"/>
                  </a:cubicBezTo>
                  <a:lnTo>
                    <a:pt x="71481" y="1435137"/>
                  </a:lnTo>
                  <a:cubicBezTo>
                    <a:pt x="32003" y="1435137"/>
                    <a:pt x="0" y="1403134"/>
                    <a:pt x="0" y="1363657"/>
                  </a:cubicBezTo>
                  <a:lnTo>
                    <a:pt x="0" y="71481"/>
                  </a:lnTo>
                  <a:cubicBezTo>
                    <a:pt x="0" y="32003"/>
                    <a:pt x="32003" y="0"/>
                    <a:pt x="71481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454805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369390" y="2195754"/>
            <a:ext cx="5523712" cy="5449037"/>
            <a:chOff x="0" y="0"/>
            <a:chExt cx="1454805" cy="14351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4805" cy="1435137"/>
            </a:xfrm>
            <a:custGeom>
              <a:avLst/>
              <a:gdLst/>
              <a:ahLst/>
              <a:cxnLst/>
              <a:rect l="l" t="t" r="r" b="b"/>
              <a:pathLst>
                <a:path w="1454805" h="1435137">
                  <a:moveTo>
                    <a:pt x="71481" y="0"/>
                  </a:moveTo>
                  <a:lnTo>
                    <a:pt x="1383324" y="0"/>
                  </a:lnTo>
                  <a:cubicBezTo>
                    <a:pt x="1422802" y="0"/>
                    <a:pt x="1454805" y="32003"/>
                    <a:pt x="1454805" y="71481"/>
                  </a:cubicBezTo>
                  <a:lnTo>
                    <a:pt x="1454805" y="1363657"/>
                  </a:lnTo>
                  <a:cubicBezTo>
                    <a:pt x="1454805" y="1403134"/>
                    <a:pt x="1422802" y="1435137"/>
                    <a:pt x="1383324" y="1435137"/>
                  </a:cubicBezTo>
                  <a:lnTo>
                    <a:pt x="71481" y="1435137"/>
                  </a:lnTo>
                  <a:cubicBezTo>
                    <a:pt x="32003" y="1435137"/>
                    <a:pt x="0" y="1403134"/>
                    <a:pt x="0" y="1363657"/>
                  </a:cubicBezTo>
                  <a:lnTo>
                    <a:pt x="0" y="71481"/>
                  </a:lnTo>
                  <a:cubicBezTo>
                    <a:pt x="0" y="32003"/>
                    <a:pt x="32003" y="0"/>
                    <a:pt x="71481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454805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1558" y="2195754"/>
            <a:ext cx="5523712" cy="5449037"/>
            <a:chOff x="0" y="0"/>
            <a:chExt cx="1454805" cy="143513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454805" cy="1435137"/>
            </a:xfrm>
            <a:custGeom>
              <a:avLst/>
              <a:gdLst/>
              <a:ahLst/>
              <a:cxnLst/>
              <a:rect l="l" t="t" r="r" b="b"/>
              <a:pathLst>
                <a:path w="1454805" h="1435137">
                  <a:moveTo>
                    <a:pt x="71481" y="0"/>
                  </a:moveTo>
                  <a:lnTo>
                    <a:pt x="1383324" y="0"/>
                  </a:lnTo>
                  <a:cubicBezTo>
                    <a:pt x="1422802" y="0"/>
                    <a:pt x="1454805" y="32003"/>
                    <a:pt x="1454805" y="71481"/>
                  </a:cubicBezTo>
                  <a:lnTo>
                    <a:pt x="1454805" y="1363657"/>
                  </a:lnTo>
                  <a:cubicBezTo>
                    <a:pt x="1454805" y="1403134"/>
                    <a:pt x="1422802" y="1435137"/>
                    <a:pt x="1383324" y="1435137"/>
                  </a:cubicBezTo>
                  <a:lnTo>
                    <a:pt x="71481" y="1435137"/>
                  </a:lnTo>
                  <a:cubicBezTo>
                    <a:pt x="32003" y="1435137"/>
                    <a:pt x="0" y="1403134"/>
                    <a:pt x="0" y="1363657"/>
                  </a:cubicBezTo>
                  <a:lnTo>
                    <a:pt x="0" y="71481"/>
                  </a:lnTo>
                  <a:cubicBezTo>
                    <a:pt x="0" y="32003"/>
                    <a:pt x="32003" y="0"/>
                    <a:pt x="71481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454805" cy="15113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12682488" y="2223480"/>
            <a:ext cx="504569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Dietitian can help you eat around feeling full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3583770" y="4688615"/>
            <a:ext cx="2451993" cy="2451993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  <a:ln w="38100" cap="sq">
              <a:solidFill>
                <a:srgbClr val="6C6F7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3744888" y="4851585"/>
            <a:ext cx="2126052" cy="2126052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44340"/>
            </a:solidFill>
            <a:ln w="38100" cap="sq">
              <a:solidFill>
                <a:srgbClr val="6C6F7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13928708" y="4759279"/>
            <a:ext cx="2185621" cy="2275883"/>
          </a:xfrm>
          <a:custGeom>
            <a:avLst/>
            <a:gdLst/>
            <a:ahLst/>
            <a:cxnLst/>
            <a:rect l="l" t="t" r="r" b="b"/>
            <a:pathLst>
              <a:path w="2185621" h="2275883">
                <a:moveTo>
                  <a:pt x="0" y="0"/>
                </a:moveTo>
                <a:lnTo>
                  <a:pt x="2185621" y="0"/>
                </a:lnTo>
                <a:lnTo>
                  <a:pt x="2185621" y="2275883"/>
                </a:lnTo>
                <a:lnTo>
                  <a:pt x="0" y="22758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4335455" y="5704385"/>
            <a:ext cx="823622" cy="848281"/>
          </a:xfrm>
          <a:custGeom>
            <a:avLst/>
            <a:gdLst/>
            <a:ahLst/>
            <a:cxnLst/>
            <a:rect l="l" t="t" r="r" b="b"/>
            <a:pathLst>
              <a:path w="823622" h="848281">
                <a:moveTo>
                  <a:pt x="0" y="0"/>
                </a:moveTo>
                <a:lnTo>
                  <a:pt x="823621" y="0"/>
                </a:lnTo>
                <a:lnTo>
                  <a:pt x="823621" y="848280"/>
                </a:lnTo>
                <a:lnTo>
                  <a:pt x="0" y="848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 rot="-7415444">
            <a:off x="13753110" y="5758500"/>
            <a:ext cx="823622" cy="848281"/>
          </a:xfrm>
          <a:custGeom>
            <a:avLst/>
            <a:gdLst/>
            <a:ahLst/>
            <a:cxnLst/>
            <a:rect l="l" t="t" r="r" b="b"/>
            <a:pathLst>
              <a:path w="823622" h="848281">
                <a:moveTo>
                  <a:pt x="0" y="0"/>
                </a:moveTo>
                <a:lnTo>
                  <a:pt x="823621" y="0"/>
                </a:lnTo>
                <a:lnTo>
                  <a:pt x="823621" y="848281"/>
                </a:lnTo>
                <a:lnTo>
                  <a:pt x="0" y="84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 rot="4565017">
            <a:off x="13885370" y="6206116"/>
            <a:ext cx="823622" cy="848281"/>
          </a:xfrm>
          <a:custGeom>
            <a:avLst/>
            <a:gdLst/>
            <a:ahLst/>
            <a:cxnLst/>
            <a:rect l="l" t="t" r="r" b="b"/>
            <a:pathLst>
              <a:path w="823622" h="848281">
                <a:moveTo>
                  <a:pt x="0" y="0"/>
                </a:moveTo>
                <a:lnTo>
                  <a:pt x="823621" y="0"/>
                </a:lnTo>
                <a:lnTo>
                  <a:pt x="823621" y="848281"/>
                </a:lnTo>
                <a:lnTo>
                  <a:pt x="0" y="84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 rot="-5660300">
            <a:off x="14339446" y="6110781"/>
            <a:ext cx="823622" cy="848281"/>
          </a:xfrm>
          <a:custGeom>
            <a:avLst/>
            <a:gdLst/>
            <a:ahLst/>
            <a:cxnLst/>
            <a:rect l="l" t="t" r="r" b="b"/>
            <a:pathLst>
              <a:path w="823622" h="848281">
                <a:moveTo>
                  <a:pt x="0" y="0"/>
                </a:moveTo>
                <a:lnTo>
                  <a:pt x="823622" y="0"/>
                </a:lnTo>
                <a:lnTo>
                  <a:pt x="823622" y="848281"/>
                </a:lnTo>
                <a:lnTo>
                  <a:pt x="0" y="8482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532603" y="2223480"/>
            <a:ext cx="514162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Extra solution in your belly can feel full</a:t>
            </a:r>
          </a:p>
        </p:txBody>
      </p:sp>
      <p:sp>
        <p:nvSpPr>
          <p:cNvPr id="31" name="Freeform 31"/>
          <p:cNvSpPr/>
          <p:nvPr/>
        </p:nvSpPr>
        <p:spPr>
          <a:xfrm>
            <a:off x="-6923" y="4215923"/>
            <a:ext cx="4480838" cy="3727045"/>
          </a:xfrm>
          <a:custGeom>
            <a:avLst/>
            <a:gdLst/>
            <a:ahLst/>
            <a:cxnLst/>
            <a:rect l="l" t="t" r="r" b="b"/>
            <a:pathLst>
              <a:path w="4480838" h="3727045">
                <a:moveTo>
                  <a:pt x="0" y="0"/>
                </a:moveTo>
                <a:lnTo>
                  <a:pt x="4480838" y="0"/>
                </a:lnTo>
                <a:lnTo>
                  <a:pt x="4480838" y="3727045"/>
                </a:lnTo>
                <a:lnTo>
                  <a:pt x="0" y="37270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19303" b="-1078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5462509" y="5490622"/>
            <a:ext cx="2503529" cy="2459718"/>
          </a:xfrm>
          <a:custGeom>
            <a:avLst/>
            <a:gdLst/>
            <a:ahLst/>
            <a:cxnLst/>
            <a:rect l="l" t="t" r="r" b="b"/>
            <a:pathLst>
              <a:path w="2503529" h="2459718">
                <a:moveTo>
                  <a:pt x="0" y="0"/>
                </a:moveTo>
                <a:lnTo>
                  <a:pt x="2503529" y="0"/>
                </a:lnTo>
                <a:lnTo>
                  <a:pt x="2503529" y="2459718"/>
                </a:lnTo>
                <a:lnTo>
                  <a:pt x="0" y="2459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15870940" y="6707099"/>
            <a:ext cx="541075" cy="541075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502070" y="455701"/>
            <a:ext cx="978775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Feeling Full Quickly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16323879" y="6707099"/>
            <a:ext cx="541075" cy="541075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6670672" y="2223480"/>
            <a:ext cx="494665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Your body will adjust and feel better over time</a:t>
            </a:r>
          </a:p>
        </p:txBody>
      </p:sp>
      <p:sp>
        <p:nvSpPr>
          <p:cNvPr id="41" name="Freeform 41"/>
          <p:cNvSpPr/>
          <p:nvPr/>
        </p:nvSpPr>
        <p:spPr>
          <a:xfrm>
            <a:off x="7529493" y="4383222"/>
            <a:ext cx="2998699" cy="3881810"/>
          </a:xfrm>
          <a:custGeom>
            <a:avLst/>
            <a:gdLst/>
            <a:ahLst/>
            <a:cxnLst/>
            <a:rect l="l" t="t" r="r" b="b"/>
            <a:pathLst>
              <a:path w="2998699" h="3881810">
                <a:moveTo>
                  <a:pt x="0" y="0"/>
                </a:moveTo>
                <a:lnTo>
                  <a:pt x="2998698" y="0"/>
                </a:lnTo>
                <a:lnTo>
                  <a:pt x="2998698" y="3881811"/>
                </a:lnTo>
                <a:lnTo>
                  <a:pt x="0" y="388181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95398"/>
            <a:ext cx="18526494" cy="8098815"/>
            <a:chOff x="0" y="0"/>
            <a:chExt cx="4879406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33021"/>
            </a:xfrm>
            <a:custGeom>
              <a:avLst/>
              <a:gdLst/>
              <a:ahLst/>
              <a:cxnLst/>
              <a:rect l="l" t="t" r="r" b="b"/>
              <a:pathLst>
                <a:path w="4879406" h="2133021">
                  <a:moveTo>
                    <a:pt x="0" y="0"/>
                  </a:moveTo>
                  <a:lnTo>
                    <a:pt x="4879406" y="0"/>
                  </a:lnTo>
                  <a:lnTo>
                    <a:pt x="4879406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1655985" y="1334926"/>
            <a:ext cx="6848696" cy="5790626"/>
            <a:chOff x="8733" y="-83599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8733" y="-83599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23937" y="0"/>
                  </a:moveTo>
                  <a:lnTo>
                    <a:pt x="788863" y="0"/>
                  </a:lnTo>
                  <a:cubicBezTo>
                    <a:pt x="802083" y="0"/>
                    <a:pt x="812800" y="10717"/>
                    <a:pt x="812800" y="23937"/>
                  </a:cubicBezTo>
                  <a:lnTo>
                    <a:pt x="812800" y="788863"/>
                  </a:lnTo>
                  <a:cubicBezTo>
                    <a:pt x="812800" y="802083"/>
                    <a:pt x="802083" y="812800"/>
                    <a:pt x="788863" y="812800"/>
                  </a:cubicBezTo>
                  <a:lnTo>
                    <a:pt x="23937" y="812800"/>
                  </a:lnTo>
                  <a:cubicBezTo>
                    <a:pt x="10717" y="812800"/>
                    <a:pt x="0" y="802083"/>
                    <a:pt x="0" y="788863"/>
                  </a:cubicBezTo>
                  <a:lnTo>
                    <a:pt x="0" y="23937"/>
                  </a:lnTo>
                  <a:cubicBezTo>
                    <a:pt x="0" y="10717"/>
                    <a:pt x="10717" y="0"/>
                    <a:pt x="23937" y="0"/>
                  </a:cubicBezTo>
                  <a:close/>
                </a:path>
              </a:pathLst>
            </a:custGeom>
            <a:blipFill>
              <a:blip r:embed="rId2"/>
              <a:stretch>
                <a:fillRect l="-25083" r="-25083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593669" y="5484912"/>
            <a:ext cx="4408024" cy="440802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395" y="0"/>
                  </a:moveTo>
                  <a:lnTo>
                    <a:pt x="772405" y="0"/>
                  </a:lnTo>
                  <a:cubicBezTo>
                    <a:pt x="783118" y="0"/>
                    <a:pt x="793393" y="4256"/>
                    <a:pt x="800968" y="11832"/>
                  </a:cubicBezTo>
                  <a:cubicBezTo>
                    <a:pt x="808544" y="19407"/>
                    <a:pt x="812800" y="29682"/>
                    <a:pt x="812800" y="40395"/>
                  </a:cubicBezTo>
                  <a:lnTo>
                    <a:pt x="812800" y="772405"/>
                  </a:lnTo>
                  <a:cubicBezTo>
                    <a:pt x="812800" y="783118"/>
                    <a:pt x="808544" y="793393"/>
                    <a:pt x="800968" y="800968"/>
                  </a:cubicBezTo>
                  <a:cubicBezTo>
                    <a:pt x="793393" y="808544"/>
                    <a:pt x="783118" y="812800"/>
                    <a:pt x="772405" y="812800"/>
                  </a:cubicBezTo>
                  <a:lnTo>
                    <a:pt x="40395" y="812800"/>
                  </a:lnTo>
                  <a:cubicBezTo>
                    <a:pt x="29682" y="812800"/>
                    <a:pt x="19407" y="808544"/>
                    <a:pt x="11832" y="800968"/>
                  </a:cubicBezTo>
                  <a:cubicBezTo>
                    <a:pt x="4256" y="793393"/>
                    <a:pt x="0" y="783118"/>
                    <a:pt x="0" y="772405"/>
                  </a:cubicBezTo>
                  <a:lnTo>
                    <a:pt x="0" y="40395"/>
                  </a:lnTo>
                  <a:cubicBezTo>
                    <a:pt x="0" y="29682"/>
                    <a:pt x="4256" y="19407"/>
                    <a:pt x="11832" y="11832"/>
                  </a:cubicBezTo>
                  <a:cubicBezTo>
                    <a:pt x="19407" y="4256"/>
                    <a:pt x="29682" y="0"/>
                    <a:pt x="40395" y="0"/>
                  </a:cubicBezTo>
                  <a:close/>
                </a:path>
              </a:pathLst>
            </a:custGeom>
            <a:blipFill>
              <a:blip r:embed="rId3"/>
              <a:stretch>
                <a:fillRect l="-6148" t="-27798" b="-31424"/>
              </a:stretch>
            </a:blipFill>
            <a:ln w="3810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826702" y="2089243"/>
            <a:ext cx="3350573" cy="5599681"/>
            <a:chOff x="0" y="0"/>
            <a:chExt cx="882455" cy="14748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409472" y="2089243"/>
            <a:ext cx="3350573" cy="5599681"/>
            <a:chOff x="0" y="0"/>
            <a:chExt cx="882455" cy="147481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7529" y="2089243"/>
            <a:ext cx="3350573" cy="5599681"/>
            <a:chOff x="0" y="0"/>
            <a:chExt cx="882455" cy="147481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82455" cy="1474813"/>
            </a:xfrm>
            <a:custGeom>
              <a:avLst/>
              <a:gdLst/>
              <a:ahLst/>
              <a:cxnLst/>
              <a:rect l="l" t="t" r="r" b="b"/>
              <a:pathLst>
                <a:path w="882455" h="1474813">
                  <a:moveTo>
                    <a:pt x="117842" y="0"/>
                  </a:moveTo>
                  <a:lnTo>
                    <a:pt x="764614" y="0"/>
                  </a:lnTo>
                  <a:cubicBezTo>
                    <a:pt x="829696" y="0"/>
                    <a:pt x="882455" y="52760"/>
                    <a:pt x="882455" y="117842"/>
                  </a:cubicBezTo>
                  <a:lnTo>
                    <a:pt x="882455" y="1356971"/>
                  </a:lnTo>
                  <a:cubicBezTo>
                    <a:pt x="882455" y="1422054"/>
                    <a:pt x="829696" y="1474813"/>
                    <a:pt x="764614" y="1474813"/>
                  </a:cubicBezTo>
                  <a:lnTo>
                    <a:pt x="117842" y="1474813"/>
                  </a:lnTo>
                  <a:cubicBezTo>
                    <a:pt x="52760" y="1474813"/>
                    <a:pt x="0" y="1422054"/>
                    <a:pt x="0" y="1356971"/>
                  </a:cubicBezTo>
                  <a:lnTo>
                    <a:pt x="0" y="117842"/>
                  </a:lnTo>
                  <a:cubicBezTo>
                    <a:pt x="0" y="52760"/>
                    <a:pt x="52760" y="0"/>
                    <a:pt x="117842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882455" cy="15510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7540594" y="5143500"/>
            <a:ext cx="3088330" cy="1949509"/>
          </a:xfrm>
          <a:custGeom>
            <a:avLst/>
            <a:gdLst/>
            <a:ahLst/>
            <a:cxnLst/>
            <a:rect l="l" t="t" r="r" b="b"/>
            <a:pathLst>
              <a:path w="3088330" h="1949509">
                <a:moveTo>
                  <a:pt x="0" y="0"/>
                </a:moveTo>
                <a:lnTo>
                  <a:pt x="3088330" y="0"/>
                </a:lnTo>
                <a:lnTo>
                  <a:pt x="3088330" y="1949509"/>
                </a:lnTo>
                <a:lnTo>
                  <a:pt x="0" y="19495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 rot="4555640">
            <a:off x="8729125" y="4538935"/>
            <a:ext cx="601445" cy="3302478"/>
            <a:chOff x="0" y="0"/>
            <a:chExt cx="158405" cy="86978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58405" cy="869788"/>
            </a:xfrm>
            <a:custGeom>
              <a:avLst/>
              <a:gdLst/>
              <a:ahLst/>
              <a:cxnLst/>
              <a:rect l="l" t="t" r="r" b="b"/>
              <a:pathLst>
                <a:path w="158405" h="869788">
                  <a:moveTo>
                    <a:pt x="79203" y="0"/>
                  </a:moveTo>
                  <a:lnTo>
                    <a:pt x="79203" y="0"/>
                  </a:lnTo>
                  <a:cubicBezTo>
                    <a:pt x="122945" y="0"/>
                    <a:pt x="158405" y="35460"/>
                    <a:pt x="158405" y="79203"/>
                  </a:cubicBezTo>
                  <a:lnTo>
                    <a:pt x="158405" y="790586"/>
                  </a:lnTo>
                  <a:cubicBezTo>
                    <a:pt x="158405" y="834328"/>
                    <a:pt x="122945" y="869788"/>
                    <a:pt x="79203" y="869788"/>
                  </a:cubicBezTo>
                  <a:lnTo>
                    <a:pt x="79203" y="869788"/>
                  </a:lnTo>
                  <a:cubicBezTo>
                    <a:pt x="35460" y="869788"/>
                    <a:pt x="0" y="834328"/>
                    <a:pt x="0" y="790586"/>
                  </a:cubicBezTo>
                  <a:lnTo>
                    <a:pt x="0" y="79203"/>
                  </a:lnTo>
                  <a:cubicBezTo>
                    <a:pt x="0" y="35460"/>
                    <a:pt x="35460" y="0"/>
                    <a:pt x="7920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76200"/>
              <a:ext cx="158405" cy="9459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4415269" y="5119532"/>
            <a:ext cx="2308159" cy="1973476"/>
          </a:xfrm>
          <a:custGeom>
            <a:avLst/>
            <a:gdLst/>
            <a:ahLst/>
            <a:cxnLst/>
            <a:rect l="l" t="t" r="r" b="b"/>
            <a:pathLst>
              <a:path w="2308159" h="1973476">
                <a:moveTo>
                  <a:pt x="0" y="0"/>
                </a:moveTo>
                <a:lnTo>
                  <a:pt x="2308159" y="0"/>
                </a:lnTo>
                <a:lnTo>
                  <a:pt x="2308159" y="1973477"/>
                </a:lnTo>
                <a:lnTo>
                  <a:pt x="0" y="19734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893936" y="5119532"/>
            <a:ext cx="1791282" cy="2026911"/>
          </a:xfrm>
          <a:custGeom>
            <a:avLst/>
            <a:gdLst/>
            <a:ahLst/>
            <a:cxnLst/>
            <a:rect l="l" t="t" r="r" b="b"/>
            <a:pathLst>
              <a:path w="1791282" h="2026911">
                <a:moveTo>
                  <a:pt x="0" y="0"/>
                </a:moveTo>
                <a:lnTo>
                  <a:pt x="1791282" y="0"/>
                </a:lnTo>
                <a:lnTo>
                  <a:pt x="1791282" y="2026911"/>
                </a:lnTo>
                <a:lnTo>
                  <a:pt x="0" y="20269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502070" y="455701"/>
            <a:ext cx="978775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Storage and Supplies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22274" y="206307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Ordered every month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842607" y="2063074"/>
            <a:ext cx="3338265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Delivered inside your home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409472" y="2063074"/>
            <a:ext cx="3338265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Manual supplies can be delivered anywhere</a:t>
            </a:r>
          </a:p>
        </p:txBody>
      </p:sp>
      <p:sp>
        <p:nvSpPr>
          <p:cNvPr id="32" name="TextBox 32"/>
          <p:cNvSpPr txBox="1"/>
          <p:nvPr/>
        </p:nvSpPr>
        <p:spPr>
          <a:xfrm rot="-890636">
            <a:off x="7333931" y="5779014"/>
            <a:ext cx="3338265" cy="688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</a:pPr>
            <a:r>
              <a:rPr lang="en-US" sz="3599">
                <a:solidFill>
                  <a:srgbClr val="6C6F70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Free Shipping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502070" y="3756619"/>
            <a:ext cx="2765880" cy="1327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1st delivery is a LOT!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398" y="-95398"/>
            <a:ext cx="18526494" cy="8098815"/>
            <a:chOff x="0" y="0"/>
            <a:chExt cx="4879406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9406" cy="2133021"/>
            </a:xfrm>
            <a:custGeom>
              <a:avLst/>
              <a:gdLst/>
              <a:ahLst/>
              <a:cxnLst/>
              <a:rect l="l" t="t" r="r" b="b"/>
              <a:pathLst>
                <a:path w="4879406" h="2133021">
                  <a:moveTo>
                    <a:pt x="0" y="0"/>
                  </a:moveTo>
                  <a:lnTo>
                    <a:pt x="4879406" y="0"/>
                  </a:lnTo>
                  <a:lnTo>
                    <a:pt x="4879406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9406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8362" y="1741531"/>
            <a:ext cx="8760024" cy="6059904"/>
            <a:chOff x="0" y="0"/>
            <a:chExt cx="2307167" cy="159602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307167" cy="1596024"/>
            </a:xfrm>
            <a:custGeom>
              <a:avLst/>
              <a:gdLst/>
              <a:ahLst/>
              <a:cxnLst/>
              <a:rect l="l" t="t" r="r" b="b"/>
              <a:pathLst>
                <a:path w="2307167" h="1596024">
                  <a:moveTo>
                    <a:pt x="45073" y="0"/>
                  </a:moveTo>
                  <a:lnTo>
                    <a:pt x="2262094" y="0"/>
                  </a:lnTo>
                  <a:cubicBezTo>
                    <a:pt x="2286987" y="0"/>
                    <a:pt x="2307167" y="20180"/>
                    <a:pt x="2307167" y="45073"/>
                  </a:cubicBezTo>
                  <a:lnTo>
                    <a:pt x="2307167" y="1550951"/>
                  </a:lnTo>
                  <a:cubicBezTo>
                    <a:pt x="2307167" y="1562905"/>
                    <a:pt x="2302418" y="1574370"/>
                    <a:pt x="2293965" y="1582823"/>
                  </a:cubicBezTo>
                  <a:cubicBezTo>
                    <a:pt x="2285512" y="1591275"/>
                    <a:pt x="2274048" y="1596024"/>
                    <a:pt x="2262094" y="1596024"/>
                  </a:cubicBezTo>
                  <a:lnTo>
                    <a:pt x="45073" y="1596024"/>
                  </a:lnTo>
                  <a:cubicBezTo>
                    <a:pt x="33119" y="1596024"/>
                    <a:pt x="21654" y="1591275"/>
                    <a:pt x="13201" y="1582823"/>
                  </a:cubicBezTo>
                  <a:cubicBezTo>
                    <a:pt x="4749" y="1574370"/>
                    <a:pt x="0" y="1562905"/>
                    <a:pt x="0" y="1550951"/>
                  </a:cubicBezTo>
                  <a:lnTo>
                    <a:pt x="0" y="45073"/>
                  </a:lnTo>
                  <a:cubicBezTo>
                    <a:pt x="0" y="33119"/>
                    <a:pt x="4749" y="21654"/>
                    <a:pt x="13201" y="13201"/>
                  </a:cubicBezTo>
                  <a:cubicBezTo>
                    <a:pt x="21654" y="4749"/>
                    <a:pt x="33119" y="0"/>
                    <a:pt x="45073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2307167" cy="1672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218410" y="1741531"/>
            <a:ext cx="8804580" cy="6059904"/>
            <a:chOff x="0" y="0"/>
            <a:chExt cx="2318902" cy="159602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18902" cy="1596024"/>
            </a:xfrm>
            <a:custGeom>
              <a:avLst/>
              <a:gdLst/>
              <a:ahLst/>
              <a:cxnLst/>
              <a:rect l="l" t="t" r="r" b="b"/>
              <a:pathLst>
                <a:path w="2318902" h="1596024">
                  <a:moveTo>
                    <a:pt x="44845" y="0"/>
                  </a:moveTo>
                  <a:lnTo>
                    <a:pt x="2274057" y="0"/>
                  </a:lnTo>
                  <a:cubicBezTo>
                    <a:pt x="2298824" y="0"/>
                    <a:pt x="2318902" y="20078"/>
                    <a:pt x="2318902" y="44845"/>
                  </a:cubicBezTo>
                  <a:lnTo>
                    <a:pt x="2318902" y="1551180"/>
                  </a:lnTo>
                  <a:cubicBezTo>
                    <a:pt x="2318902" y="1575946"/>
                    <a:pt x="2298824" y="1596024"/>
                    <a:pt x="2274057" y="1596024"/>
                  </a:cubicBezTo>
                  <a:lnTo>
                    <a:pt x="44845" y="1596024"/>
                  </a:lnTo>
                  <a:cubicBezTo>
                    <a:pt x="20078" y="1596024"/>
                    <a:pt x="0" y="1575946"/>
                    <a:pt x="0" y="1551180"/>
                  </a:cubicBezTo>
                  <a:lnTo>
                    <a:pt x="0" y="44845"/>
                  </a:lnTo>
                  <a:cubicBezTo>
                    <a:pt x="0" y="20078"/>
                    <a:pt x="20078" y="0"/>
                    <a:pt x="44845" y="0"/>
                  </a:cubicBezTo>
                  <a:close/>
                </a:path>
              </a:pathLst>
            </a:custGeom>
            <a:solidFill>
              <a:srgbClr val="FFFFFF">
                <a:alpha val="24706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318902" cy="1672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502070" y="455701"/>
            <a:ext cx="881499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Home Environment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02070" y="2715354"/>
            <a:ext cx="4036022" cy="4907361"/>
            <a:chOff x="0" y="0"/>
            <a:chExt cx="1062985" cy="129247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062985" cy="1292474"/>
            </a:xfrm>
            <a:custGeom>
              <a:avLst/>
              <a:gdLst/>
              <a:ahLst/>
              <a:cxnLst/>
              <a:rect l="l" t="t" r="r" b="b"/>
              <a:pathLst>
                <a:path w="1062985" h="1292474">
                  <a:moveTo>
                    <a:pt x="97828" y="0"/>
                  </a:moveTo>
                  <a:lnTo>
                    <a:pt x="965157" y="0"/>
                  </a:lnTo>
                  <a:cubicBezTo>
                    <a:pt x="1019186" y="0"/>
                    <a:pt x="1062985" y="43799"/>
                    <a:pt x="1062985" y="97828"/>
                  </a:cubicBezTo>
                  <a:lnTo>
                    <a:pt x="1062985" y="1194645"/>
                  </a:lnTo>
                  <a:cubicBezTo>
                    <a:pt x="1062985" y="1248675"/>
                    <a:pt x="1019186" y="1292474"/>
                    <a:pt x="965157" y="1292474"/>
                  </a:cubicBezTo>
                  <a:lnTo>
                    <a:pt x="97828" y="1292474"/>
                  </a:lnTo>
                  <a:cubicBezTo>
                    <a:pt x="43799" y="1292474"/>
                    <a:pt x="0" y="1248675"/>
                    <a:pt x="0" y="1194645"/>
                  </a:cubicBezTo>
                  <a:lnTo>
                    <a:pt x="0" y="97828"/>
                  </a:lnTo>
                  <a:cubicBezTo>
                    <a:pt x="0" y="43799"/>
                    <a:pt x="43799" y="0"/>
                    <a:pt x="97828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76200"/>
              <a:ext cx="1062985" cy="1368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771522" y="2715354"/>
            <a:ext cx="4034019" cy="4907361"/>
            <a:chOff x="0" y="0"/>
            <a:chExt cx="1062458" cy="129247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62458" cy="1292474"/>
            </a:xfrm>
            <a:custGeom>
              <a:avLst/>
              <a:gdLst/>
              <a:ahLst/>
              <a:cxnLst/>
              <a:rect l="l" t="t" r="r" b="b"/>
              <a:pathLst>
                <a:path w="1062458" h="1292474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194597"/>
                  </a:lnTo>
                  <a:cubicBezTo>
                    <a:pt x="1062458" y="1220555"/>
                    <a:pt x="1052146" y="1245451"/>
                    <a:pt x="1033790" y="1263806"/>
                  </a:cubicBezTo>
                  <a:cubicBezTo>
                    <a:pt x="1015435" y="1282162"/>
                    <a:pt x="990539" y="1292474"/>
                    <a:pt x="964581" y="1292474"/>
                  </a:cubicBezTo>
                  <a:lnTo>
                    <a:pt x="97877" y="1292474"/>
                  </a:lnTo>
                  <a:cubicBezTo>
                    <a:pt x="71918" y="1292474"/>
                    <a:pt x="47023" y="1282162"/>
                    <a:pt x="28668" y="1263806"/>
                  </a:cubicBezTo>
                  <a:cubicBezTo>
                    <a:pt x="10312" y="1245451"/>
                    <a:pt x="0" y="1220555"/>
                    <a:pt x="0" y="1194597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76200"/>
              <a:ext cx="1062458" cy="1368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484978" y="2625995"/>
            <a:ext cx="4034019" cy="5086081"/>
            <a:chOff x="0" y="0"/>
            <a:chExt cx="1062458" cy="133954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62458" cy="1339544"/>
            </a:xfrm>
            <a:custGeom>
              <a:avLst/>
              <a:gdLst/>
              <a:ahLst/>
              <a:cxnLst/>
              <a:rect l="l" t="t" r="r" b="b"/>
              <a:pathLst>
                <a:path w="1062458" h="1339544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241667"/>
                  </a:lnTo>
                  <a:cubicBezTo>
                    <a:pt x="1062458" y="1267625"/>
                    <a:pt x="1052146" y="1292521"/>
                    <a:pt x="1033790" y="1310876"/>
                  </a:cubicBezTo>
                  <a:cubicBezTo>
                    <a:pt x="1015435" y="1329232"/>
                    <a:pt x="990539" y="1339544"/>
                    <a:pt x="964581" y="1339544"/>
                  </a:cubicBezTo>
                  <a:lnTo>
                    <a:pt x="97877" y="1339544"/>
                  </a:lnTo>
                  <a:cubicBezTo>
                    <a:pt x="71918" y="1339544"/>
                    <a:pt x="47023" y="1329232"/>
                    <a:pt x="28668" y="1310876"/>
                  </a:cubicBezTo>
                  <a:cubicBezTo>
                    <a:pt x="10312" y="1292521"/>
                    <a:pt x="0" y="1267625"/>
                    <a:pt x="0" y="1241667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76200"/>
              <a:ext cx="1062458" cy="1415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3722557" y="2715354"/>
            <a:ext cx="4034019" cy="5086081"/>
            <a:chOff x="0" y="0"/>
            <a:chExt cx="1062458" cy="133954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62458" cy="1339544"/>
            </a:xfrm>
            <a:custGeom>
              <a:avLst/>
              <a:gdLst/>
              <a:ahLst/>
              <a:cxnLst/>
              <a:rect l="l" t="t" r="r" b="b"/>
              <a:pathLst>
                <a:path w="1062458" h="1339544">
                  <a:moveTo>
                    <a:pt x="97877" y="0"/>
                  </a:moveTo>
                  <a:lnTo>
                    <a:pt x="964581" y="0"/>
                  </a:lnTo>
                  <a:cubicBezTo>
                    <a:pt x="1018637" y="0"/>
                    <a:pt x="1062458" y="43821"/>
                    <a:pt x="1062458" y="97877"/>
                  </a:cubicBezTo>
                  <a:lnTo>
                    <a:pt x="1062458" y="1241667"/>
                  </a:lnTo>
                  <a:cubicBezTo>
                    <a:pt x="1062458" y="1267625"/>
                    <a:pt x="1052146" y="1292521"/>
                    <a:pt x="1033790" y="1310876"/>
                  </a:cubicBezTo>
                  <a:cubicBezTo>
                    <a:pt x="1015435" y="1329232"/>
                    <a:pt x="990539" y="1339544"/>
                    <a:pt x="964581" y="1339544"/>
                  </a:cubicBezTo>
                  <a:lnTo>
                    <a:pt x="97877" y="1339544"/>
                  </a:lnTo>
                  <a:cubicBezTo>
                    <a:pt x="71918" y="1339544"/>
                    <a:pt x="47023" y="1329232"/>
                    <a:pt x="28668" y="1310876"/>
                  </a:cubicBezTo>
                  <a:cubicBezTo>
                    <a:pt x="10312" y="1292521"/>
                    <a:pt x="0" y="1267625"/>
                    <a:pt x="0" y="1241667"/>
                  </a:cubicBezTo>
                  <a:lnTo>
                    <a:pt x="0" y="97877"/>
                  </a:lnTo>
                  <a:cubicBezTo>
                    <a:pt x="0" y="71918"/>
                    <a:pt x="10312" y="47023"/>
                    <a:pt x="28668" y="28668"/>
                  </a:cubicBezTo>
                  <a:cubicBezTo>
                    <a:pt x="47023" y="10312"/>
                    <a:pt x="71918" y="0"/>
                    <a:pt x="97877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062458" cy="1415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282024" y="6323424"/>
            <a:ext cx="2210296" cy="1619544"/>
          </a:xfrm>
          <a:custGeom>
            <a:avLst/>
            <a:gdLst/>
            <a:ahLst/>
            <a:cxnLst/>
            <a:rect l="l" t="t" r="r" b="b"/>
            <a:pathLst>
              <a:path w="2210296" h="1619544">
                <a:moveTo>
                  <a:pt x="0" y="0"/>
                </a:moveTo>
                <a:lnTo>
                  <a:pt x="2210296" y="0"/>
                </a:lnTo>
                <a:lnTo>
                  <a:pt x="2210296" y="1619544"/>
                </a:lnTo>
                <a:lnTo>
                  <a:pt x="0" y="16195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10721353" y="6298084"/>
            <a:ext cx="1225439" cy="1644884"/>
          </a:xfrm>
          <a:custGeom>
            <a:avLst/>
            <a:gdLst/>
            <a:ahLst/>
            <a:cxnLst/>
            <a:rect l="l" t="t" r="r" b="b"/>
            <a:pathLst>
              <a:path w="1225439" h="1644884">
                <a:moveTo>
                  <a:pt x="0" y="0"/>
                </a:moveTo>
                <a:lnTo>
                  <a:pt x="1225439" y="0"/>
                </a:lnTo>
                <a:lnTo>
                  <a:pt x="1225439" y="1644884"/>
                </a:lnTo>
                <a:lnTo>
                  <a:pt x="0" y="16448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5330266" y="6759842"/>
            <a:ext cx="3192621" cy="1041593"/>
          </a:xfrm>
          <a:custGeom>
            <a:avLst/>
            <a:gdLst/>
            <a:ahLst/>
            <a:cxnLst/>
            <a:rect l="l" t="t" r="r" b="b"/>
            <a:pathLst>
              <a:path w="3192621" h="1041593">
                <a:moveTo>
                  <a:pt x="0" y="0"/>
                </a:moveTo>
                <a:lnTo>
                  <a:pt x="3192620" y="0"/>
                </a:lnTo>
                <a:lnTo>
                  <a:pt x="3192620" y="1041593"/>
                </a:lnTo>
                <a:lnTo>
                  <a:pt x="0" y="10415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14587471" y="6267271"/>
            <a:ext cx="2037625" cy="1706511"/>
          </a:xfrm>
          <a:custGeom>
            <a:avLst/>
            <a:gdLst/>
            <a:ahLst/>
            <a:cxnLst/>
            <a:rect l="l" t="t" r="r" b="b"/>
            <a:pathLst>
              <a:path w="2037625" h="1706511">
                <a:moveTo>
                  <a:pt x="0" y="0"/>
                </a:moveTo>
                <a:lnTo>
                  <a:pt x="2037625" y="0"/>
                </a:lnTo>
                <a:lnTo>
                  <a:pt x="2037625" y="1706511"/>
                </a:lnTo>
                <a:lnTo>
                  <a:pt x="0" y="17065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32"/>
          <p:cNvSpPr txBox="1"/>
          <p:nvPr/>
        </p:nvSpPr>
        <p:spPr>
          <a:xfrm>
            <a:off x="146441" y="2850617"/>
            <a:ext cx="4391650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Storage space for a month supply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~ 7 ft x 4 ft x 4ft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218410" y="2850617"/>
            <a:ext cx="4300587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Low air flow</a:t>
            </a:r>
          </a:p>
          <a:p>
            <a:pPr marL="1813560" lvl="2" indent="-604520" algn="l">
              <a:lnSpc>
                <a:spcPts val="5880"/>
              </a:lnSpc>
              <a:buFont typeface="Arial"/>
              <a:buChar char="⚬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turn off fan/AC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Good lighting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538091" y="2850617"/>
            <a:ext cx="4205200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Store in area without rats, mice, or bugs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414089" y="2850617"/>
            <a:ext cx="4300587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Easy to clean surfaces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Pets can be kept away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02070" y="1768585"/>
            <a:ext cx="581359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Storage and Supplies 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018386" y="1768585"/>
            <a:ext cx="4704172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Area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43096" y="-127197"/>
            <a:ext cx="18574193" cy="8130614"/>
            <a:chOff x="0" y="0"/>
            <a:chExt cx="4891968" cy="21413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91968" cy="2141396"/>
            </a:xfrm>
            <a:custGeom>
              <a:avLst/>
              <a:gdLst/>
              <a:ahLst/>
              <a:cxnLst/>
              <a:rect l="l" t="t" r="r" b="b"/>
              <a:pathLst>
                <a:path w="4891968" h="2141396">
                  <a:moveTo>
                    <a:pt x="0" y="0"/>
                  </a:moveTo>
                  <a:lnTo>
                    <a:pt x="4891968" y="0"/>
                  </a:lnTo>
                  <a:lnTo>
                    <a:pt x="4891968" y="2141396"/>
                  </a:lnTo>
                  <a:lnTo>
                    <a:pt x="0" y="2141396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91968" cy="2217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373731" y="1930510"/>
            <a:ext cx="4008381" cy="7617415"/>
            <a:chOff x="0" y="0"/>
            <a:chExt cx="1055705" cy="20062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55705" cy="2006233"/>
            </a:xfrm>
            <a:custGeom>
              <a:avLst/>
              <a:gdLst/>
              <a:ahLst/>
              <a:cxnLst/>
              <a:rect l="l" t="t" r="r" b="b"/>
              <a:pathLst>
                <a:path w="1055705" h="2006233">
                  <a:moveTo>
                    <a:pt x="98503" y="0"/>
                  </a:moveTo>
                  <a:lnTo>
                    <a:pt x="957202" y="0"/>
                  </a:lnTo>
                  <a:cubicBezTo>
                    <a:pt x="983327" y="0"/>
                    <a:pt x="1008382" y="10378"/>
                    <a:pt x="1026854" y="28851"/>
                  </a:cubicBezTo>
                  <a:cubicBezTo>
                    <a:pt x="1045327" y="47324"/>
                    <a:pt x="1055705" y="72378"/>
                    <a:pt x="1055705" y="98503"/>
                  </a:cubicBezTo>
                  <a:lnTo>
                    <a:pt x="1055705" y="1907730"/>
                  </a:lnTo>
                  <a:cubicBezTo>
                    <a:pt x="1055705" y="1962131"/>
                    <a:pt x="1011604" y="2006233"/>
                    <a:pt x="957202" y="2006233"/>
                  </a:cubicBezTo>
                  <a:lnTo>
                    <a:pt x="98503" y="2006233"/>
                  </a:lnTo>
                  <a:cubicBezTo>
                    <a:pt x="72378" y="2006233"/>
                    <a:pt x="47324" y="1995855"/>
                    <a:pt x="28851" y="1977382"/>
                  </a:cubicBezTo>
                  <a:cubicBezTo>
                    <a:pt x="10378" y="1958909"/>
                    <a:pt x="0" y="1933854"/>
                    <a:pt x="0" y="1907730"/>
                  </a:cubicBezTo>
                  <a:lnTo>
                    <a:pt x="0" y="98503"/>
                  </a:lnTo>
                  <a:cubicBezTo>
                    <a:pt x="0" y="72378"/>
                    <a:pt x="10378" y="47324"/>
                    <a:pt x="28851" y="28851"/>
                  </a:cubicBezTo>
                  <a:cubicBezTo>
                    <a:pt x="47324" y="10378"/>
                    <a:pt x="72378" y="0"/>
                    <a:pt x="9850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05570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66037" y="1930510"/>
            <a:ext cx="4174730" cy="7617415"/>
            <a:chOff x="0" y="0"/>
            <a:chExt cx="1099517" cy="20062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99517" cy="2006233"/>
            </a:xfrm>
            <a:custGeom>
              <a:avLst/>
              <a:gdLst/>
              <a:ahLst/>
              <a:cxnLst/>
              <a:rect l="l" t="t" r="r" b="b"/>
              <a:pathLst>
                <a:path w="1099517" h="2006233">
                  <a:moveTo>
                    <a:pt x="94578" y="0"/>
                  </a:moveTo>
                  <a:lnTo>
                    <a:pt x="1004939" y="0"/>
                  </a:lnTo>
                  <a:cubicBezTo>
                    <a:pt x="1030023" y="0"/>
                    <a:pt x="1054079" y="9964"/>
                    <a:pt x="1071816" y="27701"/>
                  </a:cubicBezTo>
                  <a:cubicBezTo>
                    <a:pt x="1089553" y="45438"/>
                    <a:pt x="1099517" y="69494"/>
                    <a:pt x="1099517" y="94578"/>
                  </a:cubicBezTo>
                  <a:lnTo>
                    <a:pt x="1099517" y="1911655"/>
                  </a:lnTo>
                  <a:cubicBezTo>
                    <a:pt x="1099517" y="1963889"/>
                    <a:pt x="1057173" y="2006233"/>
                    <a:pt x="1004939" y="2006233"/>
                  </a:cubicBezTo>
                  <a:lnTo>
                    <a:pt x="94578" y="2006233"/>
                  </a:lnTo>
                  <a:cubicBezTo>
                    <a:pt x="42344" y="2006233"/>
                    <a:pt x="0" y="1963889"/>
                    <a:pt x="0" y="1911655"/>
                  </a:cubicBezTo>
                  <a:lnTo>
                    <a:pt x="0" y="94578"/>
                  </a:lnTo>
                  <a:cubicBezTo>
                    <a:pt x="0" y="42344"/>
                    <a:pt x="42344" y="0"/>
                    <a:pt x="9457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09951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748576" y="1930510"/>
            <a:ext cx="4174730" cy="7617415"/>
            <a:chOff x="0" y="0"/>
            <a:chExt cx="1099517" cy="20062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99517" cy="2006233"/>
            </a:xfrm>
            <a:custGeom>
              <a:avLst/>
              <a:gdLst/>
              <a:ahLst/>
              <a:cxnLst/>
              <a:rect l="l" t="t" r="r" b="b"/>
              <a:pathLst>
                <a:path w="1099517" h="2006233">
                  <a:moveTo>
                    <a:pt x="94578" y="0"/>
                  </a:moveTo>
                  <a:lnTo>
                    <a:pt x="1004939" y="0"/>
                  </a:lnTo>
                  <a:cubicBezTo>
                    <a:pt x="1030023" y="0"/>
                    <a:pt x="1054079" y="9964"/>
                    <a:pt x="1071816" y="27701"/>
                  </a:cubicBezTo>
                  <a:cubicBezTo>
                    <a:pt x="1089553" y="45438"/>
                    <a:pt x="1099517" y="69494"/>
                    <a:pt x="1099517" y="94578"/>
                  </a:cubicBezTo>
                  <a:lnTo>
                    <a:pt x="1099517" y="1911655"/>
                  </a:lnTo>
                  <a:cubicBezTo>
                    <a:pt x="1099517" y="1963889"/>
                    <a:pt x="1057173" y="2006233"/>
                    <a:pt x="1004939" y="2006233"/>
                  </a:cubicBezTo>
                  <a:lnTo>
                    <a:pt x="94578" y="2006233"/>
                  </a:lnTo>
                  <a:cubicBezTo>
                    <a:pt x="42344" y="2006233"/>
                    <a:pt x="0" y="1963889"/>
                    <a:pt x="0" y="1911655"/>
                  </a:cubicBezTo>
                  <a:lnTo>
                    <a:pt x="0" y="94578"/>
                  </a:lnTo>
                  <a:cubicBezTo>
                    <a:pt x="0" y="42344"/>
                    <a:pt x="42344" y="0"/>
                    <a:pt x="9457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099517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783667" y="1930510"/>
            <a:ext cx="4127105" cy="7617415"/>
            <a:chOff x="0" y="0"/>
            <a:chExt cx="1086974" cy="20062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86974" cy="2006233"/>
            </a:xfrm>
            <a:custGeom>
              <a:avLst/>
              <a:gdLst/>
              <a:ahLst/>
              <a:cxnLst/>
              <a:rect l="l" t="t" r="r" b="b"/>
              <a:pathLst>
                <a:path w="1086974" h="2006233">
                  <a:moveTo>
                    <a:pt x="95669" y="0"/>
                  </a:moveTo>
                  <a:lnTo>
                    <a:pt x="991305" y="0"/>
                  </a:lnTo>
                  <a:cubicBezTo>
                    <a:pt x="1016678" y="0"/>
                    <a:pt x="1041012" y="10079"/>
                    <a:pt x="1058953" y="28021"/>
                  </a:cubicBezTo>
                  <a:cubicBezTo>
                    <a:pt x="1076895" y="45962"/>
                    <a:pt x="1086974" y="70296"/>
                    <a:pt x="1086974" y="95669"/>
                  </a:cubicBezTo>
                  <a:lnTo>
                    <a:pt x="1086974" y="1910563"/>
                  </a:lnTo>
                  <a:cubicBezTo>
                    <a:pt x="1086974" y="1963400"/>
                    <a:pt x="1044141" y="2006233"/>
                    <a:pt x="991305" y="2006233"/>
                  </a:cubicBezTo>
                  <a:lnTo>
                    <a:pt x="95669" y="2006233"/>
                  </a:lnTo>
                  <a:cubicBezTo>
                    <a:pt x="42833" y="2006233"/>
                    <a:pt x="0" y="1963400"/>
                    <a:pt x="0" y="1910563"/>
                  </a:cubicBezTo>
                  <a:lnTo>
                    <a:pt x="0" y="95669"/>
                  </a:lnTo>
                  <a:cubicBezTo>
                    <a:pt x="0" y="42833"/>
                    <a:pt x="42833" y="0"/>
                    <a:pt x="9566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086974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896048" y="6151472"/>
            <a:ext cx="3250164" cy="3703891"/>
          </a:xfrm>
          <a:custGeom>
            <a:avLst/>
            <a:gdLst/>
            <a:ahLst/>
            <a:cxnLst/>
            <a:rect l="l" t="t" r="r" b="b"/>
            <a:pathLst>
              <a:path w="3250164" h="3703891">
                <a:moveTo>
                  <a:pt x="0" y="0"/>
                </a:moveTo>
                <a:lnTo>
                  <a:pt x="3250164" y="0"/>
                </a:lnTo>
                <a:lnTo>
                  <a:pt x="3250164" y="3703891"/>
                </a:lnTo>
                <a:lnTo>
                  <a:pt x="0" y="37038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2" name="Group 22"/>
          <p:cNvGrpSpPr/>
          <p:nvPr/>
        </p:nvGrpSpPr>
        <p:grpSpPr>
          <a:xfrm>
            <a:off x="4558076" y="5684238"/>
            <a:ext cx="4517461" cy="4517461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25095" r="-25438" b="-35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113805" y="5684238"/>
            <a:ext cx="4517461" cy="4517461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6562" r="-2343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3732887" y="5780577"/>
            <a:ext cx="2012711" cy="201271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936099" y="5730419"/>
            <a:ext cx="2012711" cy="201271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3732887" y="7842652"/>
            <a:ext cx="2012711" cy="201271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5898060" y="7842652"/>
            <a:ext cx="2012711" cy="201271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4101445" y="5951773"/>
            <a:ext cx="1364475" cy="1570002"/>
          </a:xfrm>
          <a:custGeom>
            <a:avLst/>
            <a:gdLst/>
            <a:ahLst/>
            <a:cxnLst/>
            <a:rect l="l" t="t" r="r" b="b"/>
            <a:pathLst>
              <a:path w="1364475" h="1570002">
                <a:moveTo>
                  <a:pt x="0" y="0"/>
                </a:moveTo>
                <a:lnTo>
                  <a:pt x="1364475" y="0"/>
                </a:lnTo>
                <a:lnTo>
                  <a:pt x="1364475" y="1570003"/>
                </a:lnTo>
                <a:lnTo>
                  <a:pt x="0" y="15700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6155174" y="6191442"/>
            <a:ext cx="1586054" cy="1190982"/>
          </a:xfrm>
          <a:custGeom>
            <a:avLst/>
            <a:gdLst/>
            <a:ahLst/>
            <a:cxnLst/>
            <a:rect l="l" t="t" r="r" b="b"/>
            <a:pathLst>
              <a:path w="1586054" h="1190982">
                <a:moveTo>
                  <a:pt x="0" y="0"/>
                </a:moveTo>
                <a:lnTo>
                  <a:pt x="1586053" y="0"/>
                </a:lnTo>
                <a:lnTo>
                  <a:pt x="1586053" y="1190982"/>
                </a:lnTo>
                <a:lnTo>
                  <a:pt x="0" y="11909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3945301" y="8087746"/>
            <a:ext cx="1520619" cy="1522522"/>
          </a:xfrm>
          <a:custGeom>
            <a:avLst/>
            <a:gdLst/>
            <a:ahLst/>
            <a:cxnLst/>
            <a:rect l="l" t="t" r="r" b="b"/>
            <a:pathLst>
              <a:path w="1520619" h="1522522">
                <a:moveTo>
                  <a:pt x="0" y="0"/>
                </a:moveTo>
                <a:lnTo>
                  <a:pt x="1520619" y="0"/>
                </a:lnTo>
                <a:lnTo>
                  <a:pt x="1520619" y="1522522"/>
                </a:lnTo>
                <a:lnTo>
                  <a:pt x="0" y="152252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41"/>
          <p:cNvSpPr/>
          <p:nvPr/>
        </p:nvSpPr>
        <p:spPr>
          <a:xfrm>
            <a:off x="16250424" y="8087746"/>
            <a:ext cx="1266413" cy="1516662"/>
          </a:xfrm>
          <a:custGeom>
            <a:avLst/>
            <a:gdLst/>
            <a:ahLst/>
            <a:cxnLst/>
            <a:rect l="l" t="t" r="r" b="b"/>
            <a:pathLst>
              <a:path w="1266413" h="1516662">
                <a:moveTo>
                  <a:pt x="0" y="0"/>
                </a:moveTo>
                <a:lnTo>
                  <a:pt x="1266413" y="0"/>
                </a:lnTo>
                <a:lnTo>
                  <a:pt x="1266413" y="1516663"/>
                </a:lnTo>
                <a:lnTo>
                  <a:pt x="0" y="151666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TextBox 42"/>
          <p:cNvSpPr txBox="1"/>
          <p:nvPr/>
        </p:nvSpPr>
        <p:spPr>
          <a:xfrm>
            <a:off x="9144000" y="1908383"/>
            <a:ext cx="4296767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 during training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Hands on learning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02070" y="455701"/>
            <a:ext cx="4554451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Training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8113" y="1908383"/>
            <a:ext cx="4261838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4-5 half days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1-5 times a week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At your pace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570125" y="1908383"/>
            <a:ext cx="4088100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 to 1 with PD nurse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31267" y="1860903"/>
            <a:ext cx="4157688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Partner or caregiver training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Additional support  </a:t>
            </a:r>
          </a:p>
        </p:txBody>
      </p:sp>
      <p:grpSp>
        <p:nvGrpSpPr>
          <p:cNvPr id="47" name="Group 47"/>
          <p:cNvGrpSpPr/>
          <p:nvPr/>
        </p:nvGrpSpPr>
        <p:grpSpPr>
          <a:xfrm>
            <a:off x="1407457" y="7673711"/>
            <a:ext cx="970465" cy="329706"/>
            <a:chOff x="0" y="0"/>
            <a:chExt cx="255596" cy="86836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255596" cy="86836"/>
            </a:xfrm>
            <a:custGeom>
              <a:avLst/>
              <a:gdLst/>
              <a:ahLst/>
              <a:cxnLst/>
              <a:rect l="l" t="t" r="r" b="b"/>
              <a:pathLst>
                <a:path w="255596" h="86836">
                  <a:moveTo>
                    <a:pt x="43418" y="0"/>
                  </a:moveTo>
                  <a:lnTo>
                    <a:pt x="212178" y="0"/>
                  </a:lnTo>
                  <a:cubicBezTo>
                    <a:pt x="236157" y="0"/>
                    <a:pt x="255596" y="19439"/>
                    <a:pt x="255596" y="43418"/>
                  </a:cubicBezTo>
                  <a:lnTo>
                    <a:pt x="255596" y="43418"/>
                  </a:lnTo>
                  <a:cubicBezTo>
                    <a:pt x="255596" y="54933"/>
                    <a:pt x="251021" y="65977"/>
                    <a:pt x="242879" y="74119"/>
                  </a:cubicBezTo>
                  <a:cubicBezTo>
                    <a:pt x="234736" y="82262"/>
                    <a:pt x="223693" y="86836"/>
                    <a:pt x="212178" y="86836"/>
                  </a:cubicBezTo>
                  <a:lnTo>
                    <a:pt x="43418" y="86836"/>
                  </a:lnTo>
                  <a:cubicBezTo>
                    <a:pt x="31903" y="86836"/>
                    <a:pt x="20859" y="82262"/>
                    <a:pt x="12717" y="74119"/>
                  </a:cubicBezTo>
                  <a:cubicBezTo>
                    <a:pt x="4574" y="65977"/>
                    <a:pt x="0" y="54933"/>
                    <a:pt x="0" y="43418"/>
                  </a:cubicBezTo>
                  <a:lnTo>
                    <a:pt x="0" y="43418"/>
                  </a:lnTo>
                  <a:cubicBezTo>
                    <a:pt x="0" y="31903"/>
                    <a:pt x="4574" y="20859"/>
                    <a:pt x="12717" y="12717"/>
                  </a:cubicBezTo>
                  <a:cubicBezTo>
                    <a:pt x="20859" y="4574"/>
                    <a:pt x="31903" y="0"/>
                    <a:pt x="43418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0" y="-76200"/>
              <a:ext cx="255596" cy="16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50"/>
          <p:cNvGrpSpPr/>
          <p:nvPr/>
        </p:nvGrpSpPr>
        <p:grpSpPr>
          <a:xfrm>
            <a:off x="1808830" y="8146292"/>
            <a:ext cx="970465" cy="329706"/>
            <a:chOff x="0" y="0"/>
            <a:chExt cx="255596" cy="86836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55596" cy="86836"/>
            </a:xfrm>
            <a:custGeom>
              <a:avLst/>
              <a:gdLst/>
              <a:ahLst/>
              <a:cxnLst/>
              <a:rect l="l" t="t" r="r" b="b"/>
              <a:pathLst>
                <a:path w="255596" h="86836">
                  <a:moveTo>
                    <a:pt x="43418" y="0"/>
                  </a:moveTo>
                  <a:lnTo>
                    <a:pt x="212178" y="0"/>
                  </a:lnTo>
                  <a:cubicBezTo>
                    <a:pt x="236157" y="0"/>
                    <a:pt x="255596" y="19439"/>
                    <a:pt x="255596" y="43418"/>
                  </a:cubicBezTo>
                  <a:lnTo>
                    <a:pt x="255596" y="43418"/>
                  </a:lnTo>
                  <a:cubicBezTo>
                    <a:pt x="255596" y="54933"/>
                    <a:pt x="251021" y="65977"/>
                    <a:pt x="242879" y="74119"/>
                  </a:cubicBezTo>
                  <a:cubicBezTo>
                    <a:pt x="234736" y="82262"/>
                    <a:pt x="223693" y="86836"/>
                    <a:pt x="212178" y="86836"/>
                  </a:cubicBezTo>
                  <a:lnTo>
                    <a:pt x="43418" y="86836"/>
                  </a:lnTo>
                  <a:cubicBezTo>
                    <a:pt x="31903" y="86836"/>
                    <a:pt x="20859" y="82262"/>
                    <a:pt x="12717" y="74119"/>
                  </a:cubicBezTo>
                  <a:cubicBezTo>
                    <a:pt x="4574" y="65977"/>
                    <a:pt x="0" y="54933"/>
                    <a:pt x="0" y="43418"/>
                  </a:cubicBezTo>
                  <a:lnTo>
                    <a:pt x="0" y="43418"/>
                  </a:lnTo>
                  <a:cubicBezTo>
                    <a:pt x="0" y="31903"/>
                    <a:pt x="4574" y="20859"/>
                    <a:pt x="12717" y="12717"/>
                  </a:cubicBezTo>
                  <a:cubicBezTo>
                    <a:pt x="20859" y="4574"/>
                    <a:pt x="31903" y="0"/>
                    <a:pt x="43418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0" y="-76200"/>
              <a:ext cx="255596" cy="1630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297" y="-95398"/>
            <a:ext cx="18510594" cy="8098815"/>
            <a:chOff x="0" y="0"/>
            <a:chExt cx="4875218" cy="213302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75218" cy="2133021"/>
            </a:xfrm>
            <a:custGeom>
              <a:avLst/>
              <a:gdLst/>
              <a:ahLst/>
              <a:cxnLst/>
              <a:rect l="l" t="t" r="r" b="b"/>
              <a:pathLst>
                <a:path w="4875218" h="2133021">
                  <a:moveTo>
                    <a:pt x="0" y="0"/>
                  </a:moveTo>
                  <a:lnTo>
                    <a:pt x="4875218" y="0"/>
                  </a:lnTo>
                  <a:lnTo>
                    <a:pt x="4875218" y="2133021"/>
                  </a:lnTo>
                  <a:lnTo>
                    <a:pt x="0" y="2133021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75218" cy="22092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453798" y="5260809"/>
            <a:ext cx="5394498" cy="3126099"/>
            <a:chOff x="0" y="0"/>
            <a:chExt cx="1420773" cy="82333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02070" y="5260809"/>
            <a:ext cx="5394498" cy="3126099"/>
            <a:chOff x="0" y="0"/>
            <a:chExt cx="1420773" cy="82333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477934" y="5260809"/>
            <a:ext cx="5394498" cy="3126099"/>
            <a:chOff x="0" y="0"/>
            <a:chExt cx="1420773" cy="8233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2070" y="1930510"/>
            <a:ext cx="5394498" cy="3126099"/>
            <a:chOff x="0" y="0"/>
            <a:chExt cx="1420773" cy="82333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46751" y="1930510"/>
            <a:ext cx="5394498" cy="3126099"/>
            <a:chOff x="0" y="0"/>
            <a:chExt cx="1420773" cy="82333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393699" y="1930510"/>
            <a:ext cx="5394498" cy="3126099"/>
            <a:chOff x="0" y="0"/>
            <a:chExt cx="1420773" cy="82333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20773" cy="823335"/>
            </a:xfrm>
            <a:custGeom>
              <a:avLst/>
              <a:gdLst/>
              <a:ahLst/>
              <a:cxnLst/>
              <a:rect l="l" t="t" r="r" b="b"/>
              <a:pathLst>
                <a:path w="1420773" h="823335">
                  <a:moveTo>
                    <a:pt x="73193" y="0"/>
                  </a:moveTo>
                  <a:lnTo>
                    <a:pt x="1347581" y="0"/>
                  </a:lnTo>
                  <a:cubicBezTo>
                    <a:pt x="1388004" y="0"/>
                    <a:pt x="1420773" y="32769"/>
                    <a:pt x="1420773" y="73193"/>
                  </a:cubicBezTo>
                  <a:lnTo>
                    <a:pt x="1420773" y="750142"/>
                  </a:lnTo>
                  <a:cubicBezTo>
                    <a:pt x="1420773" y="790565"/>
                    <a:pt x="1388004" y="823335"/>
                    <a:pt x="1347581" y="823335"/>
                  </a:cubicBezTo>
                  <a:lnTo>
                    <a:pt x="73193" y="823335"/>
                  </a:lnTo>
                  <a:cubicBezTo>
                    <a:pt x="32769" y="823335"/>
                    <a:pt x="0" y="790565"/>
                    <a:pt x="0" y="750142"/>
                  </a:cubicBezTo>
                  <a:lnTo>
                    <a:pt x="0" y="73193"/>
                  </a:lnTo>
                  <a:cubicBezTo>
                    <a:pt x="0" y="32769"/>
                    <a:pt x="32769" y="0"/>
                    <a:pt x="7319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1420773" cy="899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9779" y="2138521"/>
            <a:ext cx="2710076" cy="2710076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t="-25187" b="-2518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29"/>
          <p:cNvGrpSpPr/>
          <p:nvPr/>
        </p:nvGrpSpPr>
        <p:grpSpPr>
          <a:xfrm rot="781771">
            <a:off x="6126600" y="2138521"/>
            <a:ext cx="2710076" cy="271007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37785" r="-13862" b="-1099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2069849" y="2138521"/>
            <a:ext cx="2710076" cy="271007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1324" r="-18675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2013060" y="5440427"/>
            <a:ext cx="2766865" cy="2766865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396" r="-1396" b="-4582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6122483" y="5498062"/>
            <a:ext cx="2714193" cy="2714193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56722" y="5440427"/>
            <a:ext cx="2697249" cy="269724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502070" y="455701"/>
            <a:ext cx="7577576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Support for PD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968272" y="2111553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PD nurse by phone 24 hrs/day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984715" y="2111553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Dietitian Support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4894225" y="2111553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Social Worker Support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968272" y="5600849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clinic visit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953532" y="5600849"/>
            <a:ext cx="28877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Occasional home visit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4900480" y="5632149"/>
            <a:ext cx="2887717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Monthly Kidney Doctor visit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8494" y="-158996"/>
            <a:ext cx="18653690" cy="8162413"/>
            <a:chOff x="0" y="0"/>
            <a:chExt cx="4912906" cy="21497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12906" cy="2149771"/>
            </a:xfrm>
            <a:custGeom>
              <a:avLst/>
              <a:gdLst/>
              <a:ahLst/>
              <a:cxnLst/>
              <a:rect l="l" t="t" r="r" b="b"/>
              <a:pathLst>
                <a:path w="4912906" h="2149771">
                  <a:moveTo>
                    <a:pt x="0" y="0"/>
                  </a:moveTo>
                  <a:lnTo>
                    <a:pt x="4912906" y="0"/>
                  </a:lnTo>
                  <a:lnTo>
                    <a:pt x="4912906" y="2149771"/>
                  </a:lnTo>
                  <a:lnTo>
                    <a:pt x="0" y="2149771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12906" cy="2225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587754" y="1930510"/>
            <a:ext cx="17112492" cy="1361245"/>
            <a:chOff x="0" y="0"/>
            <a:chExt cx="4506994" cy="35851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502070" y="455701"/>
            <a:ext cx="10741593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is Your Next Step?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587754" y="3595660"/>
            <a:ext cx="17112492" cy="1361245"/>
            <a:chOff x="0" y="0"/>
            <a:chExt cx="4506994" cy="35851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1689483"/>
            <a:ext cx="2710076" cy="2710076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87754" y="5261705"/>
            <a:ext cx="17112492" cy="1361245"/>
            <a:chOff x="0" y="0"/>
            <a:chExt cx="4506994" cy="35851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587754" y="6927750"/>
            <a:ext cx="17112492" cy="1361245"/>
            <a:chOff x="0" y="0"/>
            <a:chExt cx="4506994" cy="358517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4562051" y="3044521"/>
            <a:ext cx="2766865" cy="276686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396" r="-1396" b="-4582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28700" y="4666259"/>
            <a:ext cx="2710076" cy="271007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t="-2052" b="-39457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587754" y="8577677"/>
            <a:ext cx="17112492" cy="1361245"/>
            <a:chOff x="0" y="0"/>
            <a:chExt cx="4506994" cy="358517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506994" cy="358517"/>
            </a:xfrm>
            <a:custGeom>
              <a:avLst/>
              <a:gdLst/>
              <a:ahLst/>
              <a:cxnLst/>
              <a:rect l="l" t="t" r="r" b="b"/>
              <a:pathLst>
                <a:path w="4506994" h="358517">
                  <a:moveTo>
                    <a:pt x="23073" y="0"/>
                  </a:moveTo>
                  <a:lnTo>
                    <a:pt x="4483921" y="0"/>
                  </a:lnTo>
                  <a:cubicBezTo>
                    <a:pt x="4496664" y="0"/>
                    <a:pt x="4506994" y="10330"/>
                    <a:pt x="4506994" y="23073"/>
                  </a:cubicBezTo>
                  <a:lnTo>
                    <a:pt x="4506994" y="335444"/>
                  </a:lnTo>
                  <a:cubicBezTo>
                    <a:pt x="4506994" y="341564"/>
                    <a:pt x="4504563" y="347432"/>
                    <a:pt x="4500236" y="351759"/>
                  </a:cubicBezTo>
                  <a:cubicBezTo>
                    <a:pt x="4495909" y="356086"/>
                    <a:pt x="4490040" y="358517"/>
                    <a:pt x="4483921" y="358517"/>
                  </a:cubicBezTo>
                  <a:lnTo>
                    <a:pt x="23073" y="358517"/>
                  </a:lnTo>
                  <a:cubicBezTo>
                    <a:pt x="16954" y="358517"/>
                    <a:pt x="11085" y="356086"/>
                    <a:pt x="6758" y="351759"/>
                  </a:cubicBezTo>
                  <a:cubicBezTo>
                    <a:pt x="2431" y="347432"/>
                    <a:pt x="0" y="341564"/>
                    <a:pt x="0" y="335444"/>
                  </a:cubicBezTo>
                  <a:lnTo>
                    <a:pt x="0" y="23073"/>
                  </a:lnTo>
                  <a:cubicBezTo>
                    <a:pt x="0" y="10330"/>
                    <a:pt x="10330" y="0"/>
                    <a:pt x="23073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76200"/>
              <a:ext cx="4506994" cy="434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28700" y="7540359"/>
            <a:ext cx="2710076" cy="2710076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25136" r="-25136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4562051" y="6260462"/>
            <a:ext cx="2697249" cy="2697249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25000" r="-25000"/>
              </a:stretch>
            </a:blip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349951" y="1962829"/>
            <a:ext cx="1296606" cy="1296606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349951" y="3627979"/>
            <a:ext cx="1296606" cy="1296606"/>
            <a:chOff x="0" y="0"/>
            <a:chExt cx="812800" cy="81280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4349951" y="5290280"/>
            <a:ext cx="1296606" cy="1296606"/>
            <a:chOff x="0" y="0"/>
            <a:chExt cx="812800" cy="8128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349951" y="6952011"/>
            <a:ext cx="1296606" cy="1296606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4349951" y="8622891"/>
            <a:ext cx="1296606" cy="1296606"/>
            <a:chOff x="0" y="0"/>
            <a:chExt cx="812800" cy="812800"/>
          </a:xfrm>
        </p:grpSpPr>
        <p:sp>
          <p:nvSpPr>
            <p:cNvPr id="48" name="Freeform 4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867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0" name="TextBox 50"/>
          <p:cNvSpPr txBox="1"/>
          <p:nvPr/>
        </p:nvSpPr>
        <p:spPr>
          <a:xfrm>
            <a:off x="6079561" y="2131072"/>
            <a:ext cx="7097189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Talk to your support person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6079561" y="3796222"/>
            <a:ext cx="689441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Talk to your kidney doctor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079561" y="5458523"/>
            <a:ext cx="689441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Meet with surgeon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6079561" y="7203975"/>
            <a:ext cx="6894413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PD catheter surgery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6079560" y="8791134"/>
            <a:ext cx="8840621" cy="704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Meet your Peritoneal Dialysis team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4349951" y="2057730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1.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349951" y="3811209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2.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4349951" y="5433692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3.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4349951" y="7175400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4.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4315480" y="8704898"/>
            <a:ext cx="1296606" cy="916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5.</a:t>
            </a:r>
          </a:p>
        </p:txBody>
      </p:sp>
      <p:sp>
        <p:nvSpPr>
          <p:cNvPr id="60" name="Freeform 60"/>
          <p:cNvSpPr/>
          <p:nvPr/>
        </p:nvSpPr>
        <p:spPr>
          <a:xfrm rot="1904638">
            <a:off x="11604485" y="788105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1" name="Freeform 61"/>
          <p:cNvSpPr/>
          <p:nvPr/>
        </p:nvSpPr>
        <p:spPr>
          <a:xfrm>
            <a:off x="13943603" y="755800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75558" y="-88444"/>
            <a:ext cx="18722757" cy="8154806"/>
            <a:chOff x="0" y="0"/>
            <a:chExt cx="4931096" cy="214776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31096" cy="2147768"/>
            </a:xfrm>
            <a:custGeom>
              <a:avLst/>
              <a:gdLst/>
              <a:ahLst/>
              <a:cxnLst/>
              <a:rect l="l" t="t" r="r" b="b"/>
              <a:pathLst>
                <a:path w="4931096" h="2147768">
                  <a:moveTo>
                    <a:pt x="0" y="0"/>
                  </a:moveTo>
                  <a:lnTo>
                    <a:pt x="4931096" y="0"/>
                  </a:lnTo>
                  <a:lnTo>
                    <a:pt x="4931096" y="2147768"/>
                  </a:lnTo>
                  <a:lnTo>
                    <a:pt x="0" y="2147768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31096" cy="22239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71242" y="2448077"/>
            <a:ext cx="4191294" cy="3658644"/>
            <a:chOff x="0" y="0"/>
            <a:chExt cx="1103880" cy="9635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 flipV="1">
            <a:off x="20" y="8610159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813279" y="2448077"/>
            <a:ext cx="4191294" cy="3658644"/>
            <a:chOff x="0" y="0"/>
            <a:chExt cx="1103880" cy="9635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55317" y="2448077"/>
            <a:ext cx="4191294" cy="3658644"/>
            <a:chOff x="0" y="0"/>
            <a:chExt cx="1103880" cy="96359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874457" y="2448077"/>
            <a:ext cx="4191294" cy="3658644"/>
            <a:chOff x="0" y="0"/>
            <a:chExt cx="1103880" cy="96359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271242" y="6320980"/>
            <a:ext cx="4191294" cy="3658644"/>
            <a:chOff x="0" y="0"/>
            <a:chExt cx="1103880" cy="96359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4813279" y="6320980"/>
            <a:ext cx="4191294" cy="3658644"/>
            <a:chOff x="0" y="0"/>
            <a:chExt cx="1103880" cy="96359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9356999" y="6320980"/>
            <a:ext cx="4191294" cy="3658644"/>
            <a:chOff x="0" y="0"/>
            <a:chExt cx="1103880" cy="96359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3874457" y="6320980"/>
            <a:ext cx="4191294" cy="3658644"/>
            <a:chOff x="0" y="0"/>
            <a:chExt cx="1103880" cy="96359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03880" cy="963594"/>
            </a:xfrm>
            <a:custGeom>
              <a:avLst/>
              <a:gdLst/>
              <a:ahLst/>
              <a:cxnLst/>
              <a:rect l="l" t="t" r="r" b="b"/>
              <a:pathLst>
                <a:path w="1103880" h="963594">
                  <a:moveTo>
                    <a:pt x="94204" y="0"/>
                  </a:moveTo>
                  <a:lnTo>
                    <a:pt x="1009676" y="0"/>
                  </a:lnTo>
                  <a:cubicBezTo>
                    <a:pt x="1061703" y="0"/>
                    <a:pt x="1103880" y="42177"/>
                    <a:pt x="1103880" y="94204"/>
                  </a:cubicBezTo>
                  <a:lnTo>
                    <a:pt x="1103880" y="869389"/>
                  </a:lnTo>
                  <a:cubicBezTo>
                    <a:pt x="1103880" y="921417"/>
                    <a:pt x="1061703" y="963594"/>
                    <a:pt x="1009676" y="963594"/>
                  </a:cubicBezTo>
                  <a:lnTo>
                    <a:pt x="94204" y="963594"/>
                  </a:lnTo>
                  <a:cubicBezTo>
                    <a:pt x="42177" y="963594"/>
                    <a:pt x="0" y="921417"/>
                    <a:pt x="0" y="869389"/>
                  </a:cubicBezTo>
                  <a:lnTo>
                    <a:pt x="0" y="94204"/>
                  </a:lnTo>
                  <a:cubicBezTo>
                    <a:pt x="0" y="42177"/>
                    <a:pt x="42177" y="0"/>
                    <a:pt x="94204" y="0"/>
                  </a:cubicBezTo>
                  <a:close/>
                </a:path>
              </a:pathLst>
            </a:custGeom>
            <a:solidFill>
              <a:srgbClr val="9C5A8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76200"/>
              <a:ext cx="1103880" cy="10397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1385845" y="4277399"/>
            <a:ext cx="1574929" cy="1574929"/>
          </a:xfrm>
          <a:custGeom>
            <a:avLst/>
            <a:gdLst/>
            <a:ahLst/>
            <a:cxnLst/>
            <a:rect l="l" t="t" r="r" b="b"/>
            <a:pathLst>
              <a:path w="1574929" h="1574929">
                <a:moveTo>
                  <a:pt x="0" y="0"/>
                </a:moveTo>
                <a:lnTo>
                  <a:pt x="1574929" y="0"/>
                </a:lnTo>
                <a:lnTo>
                  <a:pt x="1574929" y="1574929"/>
                </a:lnTo>
                <a:lnTo>
                  <a:pt x="0" y="1574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10376918" y="4419092"/>
            <a:ext cx="2151456" cy="1484505"/>
          </a:xfrm>
          <a:custGeom>
            <a:avLst/>
            <a:gdLst/>
            <a:ahLst/>
            <a:cxnLst/>
            <a:rect l="l" t="t" r="r" b="b"/>
            <a:pathLst>
              <a:path w="2151456" h="1484505">
                <a:moveTo>
                  <a:pt x="0" y="0"/>
                </a:moveTo>
                <a:lnTo>
                  <a:pt x="2151456" y="0"/>
                </a:lnTo>
                <a:lnTo>
                  <a:pt x="2151456" y="1484505"/>
                </a:lnTo>
                <a:lnTo>
                  <a:pt x="0" y="148450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15289073" y="4649261"/>
            <a:ext cx="1362063" cy="1362063"/>
          </a:xfrm>
          <a:custGeom>
            <a:avLst/>
            <a:gdLst/>
            <a:ahLst/>
            <a:cxnLst/>
            <a:rect l="l" t="t" r="r" b="b"/>
            <a:pathLst>
              <a:path w="1362063" h="1362063">
                <a:moveTo>
                  <a:pt x="0" y="0"/>
                </a:moveTo>
                <a:lnTo>
                  <a:pt x="1362063" y="0"/>
                </a:lnTo>
                <a:lnTo>
                  <a:pt x="1362063" y="1362063"/>
                </a:lnTo>
                <a:lnTo>
                  <a:pt x="0" y="13620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Freeform 36"/>
          <p:cNvSpPr/>
          <p:nvPr/>
        </p:nvSpPr>
        <p:spPr>
          <a:xfrm>
            <a:off x="1530185" y="8509626"/>
            <a:ext cx="1286249" cy="1469998"/>
          </a:xfrm>
          <a:custGeom>
            <a:avLst/>
            <a:gdLst/>
            <a:ahLst/>
            <a:cxnLst/>
            <a:rect l="l" t="t" r="r" b="b"/>
            <a:pathLst>
              <a:path w="1286249" h="1469998">
                <a:moveTo>
                  <a:pt x="0" y="0"/>
                </a:moveTo>
                <a:lnTo>
                  <a:pt x="1286248" y="0"/>
                </a:lnTo>
                <a:lnTo>
                  <a:pt x="1286248" y="1469998"/>
                </a:lnTo>
                <a:lnTo>
                  <a:pt x="0" y="14699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15210992" y="8066362"/>
            <a:ext cx="1518225" cy="1757713"/>
          </a:xfrm>
          <a:custGeom>
            <a:avLst/>
            <a:gdLst/>
            <a:ahLst/>
            <a:cxnLst/>
            <a:rect l="l" t="t" r="r" b="b"/>
            <a:pathLst>
              <a:path w="1518225" h="1757713">
                <a:moveTo>
                  <a:pt x="0" y="0"/>
                </a:moveTo>
                <a:lnTo>
                  <a:pt x="1518225" y="0"/>
                </a:lnTo>
                <a:lnTo>
                  <a:pt x="1518225" y="1757714"/>
                </a:lnTo>
                <a:lnTo>
                  <a:pt x="0" y="17577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38"/>
          <p:cNvSpPr txBox="1"/>
          <p:nvPr/>
        </p:nvSpPr>
        <p:spPr>
          <a:xfrm>
            <a:off x="502070" y="455701"/>
            <a:ext cx="13937409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Frequently Asked Questions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97756" y="246056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miss a day of PD?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5239794" y="2460564"/>
            <a:ext cx="3338265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How long can I do PD?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437006" y="2460564"/>
            <a:ext cx="403128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swim or be in the water?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3899036" y="2460564"/>
            <a:ext cx="4166716" cy="1460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dirty="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Does it cost more to do PD?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71242" y="6316539"/>
            <a:ext cx="4189613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move </a:t>
            </a:r>
          </a:p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while connected?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813279" y="6309470"/>
            <a:ext cx="4189613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do heavy lifting?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437006" y="6309470"/>
            <a:ext cx="403128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do PD with Diabetes?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4170099" y="6309470"/>
            <a:ext cx="3624591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Can I do PD by myself?</a:t>
            </a:r>
          </a:p>
        </p:txBody>
      </p:sp>
      <p:sp>
        <p:nvSpPr>
          <p:cNvPr id="47" name="Freeform 47"/>
          <p:cNvSpPr/>
          <p:nvPr/>
        </p:nvSpPr>
        <p:spPr>
          <a:xfrm>
            <a:off x="10891217" y="7927013"/>
            <a:ext cx="1260945" cy="1910523"/>
          </a:xfrm>
          <a:custGeom>
            <a:avLst/>
            <a:gdLst/>
            <a:ahLst/>
            <a:cxnLst/>
            <a:rect l="l" t="t" r="r" b="b"/>
            <a:pathLst>
              <a:path w="1260945" h="1910523">
                <a:moveTo>
                  <a:pt x="0" y="0"/>
                </a:moveTo>
                <a:lnTo>
                  <a:pt x="1260945" y="0"/>
                </a:lnTo>
                <a:lnTo>
                  <a:pt x="1260945" y="1910522"/>
                </a:lnTo>
                <a:lnTo>
                  <a:pt x="0" y="191052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Freeform 48"/>
          <p:cNvSpPr/>
          <p:nvPr/>
        </p:nvSpPr>
        <p:spPr>
          <a:xfrm>
            <a:off x="5837522" y="7998815"/>
            <a:ext cx="1852602" cy="1766919"/>
          </a:xfrm>
          <a:custGeom>
            <a:avLst/>
            <a:gdLst/>
            <a:ahLst/>
            <a:cxnLst/>
            <a:rect l="l" t="t" r="r" b="b"/>
            <a:pathLst>
              <a:path w="1852602" h="1766919">
                <a:moveTo>
                  <a:pt x="0" y="0"/>
                </a:moveTo>
                <a:lnTo>
                  <a:pt x="1852602" y="0"/>
                </a:lnTo>
                <a:lnTo>
                  <a:pt x="1852602" y="1766918"/>
                </a:lnTo>
                <a:lnTo>
                  <a:pt x="0" y="176691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9" name="TextBox 49"/>
          <p:cNvSpPr txBox="1"/>
          <p:nvPr/>
        </p:nvSpPr>
        <p:spPr>
          <a:xfrm>
            <a:off x="5780504" y="8967538"/>
            <a:ext cx="1909620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9C5A8D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30 lbs</a:t>
            </a:r>
          </a:p>
        </p:txBody>
      </p:sp>
      <p:sp>
        <p:nvSpPr>
          <p:cNvPr id="50" name="Freeform 50"/>
          <p:cNvSpPr/>
          <p:nvPr/>
        </p:nvSpPr>
        <p:spPr>
          <a:xfrm>
            <a:off x="5910649" y="4001709"/>
            <a:ext cx="1994873" cy="2038184"/>
          </a:xfrm>
          <a:custGeom>
            <a:avLst/>
            <a:gdLst/>
            <a:ahLst/>
            <a:cxnLst/>
            <a:rect l="l" t="t" r="r" b="b"/>
            <a:pathLst>
              <a:path w="1994873" h="2038184">
                <a:moveTo>
                  <a:pt x="0" y="0"/>
                </a:moveTo>
                <a:lnTo>
                  <a:pt x="1994873" y="0"/>
                </a:lnTo>
                <a:lnTo>
                  <a:pt x="1994873" y="2038184"/>
                </a:lnTo>
                <a:lnTo>
                  <a:pt x="0" y="203818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7958" y="0"/>
            <a:ext cx="18908084" cy="8003417"/>
            <a:chOff x="0" y="0"/>
            <a:chExt cx="4979907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907" cy="2107896"/>
            </a:xfrm>
            <a:custGeom>
              <a:avLst/>
              <a:gdLst/>
              <a:ahLst/>
              <a:cxnLst/>
              <a:rect l="l" t="t" r="r" b="b"/>
              <a:pathLst>
                <a:path w="4979907" h="2107896">
                  <a:moveTo>
                    <a:pt x="0" y="0"/>
                  </a:moveTo>
                  <a:lnTo>
                    <a:pt x="4979907" y="0"/>
                  </a:lnTo>
                  <a:lnTo>
                    <a:pt x="4979907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79907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353435" y="5996233"/>
            <a:ext cx="3269365" cy="1315332"/>
            <a:chOff x="0" y="0"/>
            <a:chExt cx="86106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1067" cy="346425"/>
            </a:xfrm>
            <a:custGeom>
              <a:avLst/>
              <a:gdLst/>
              <a:ahLst/>
              <a:cxnLst/>
              <a:rect l="l" t="t" r="r" b="b"/>
              <a:pathLst>
                <a:path w="861067" h="346425">
                  <a:moveTo>
                    <a:pt x="120769" y="0"/>
                  </a:moveTo>
                  <a:lnTo>
                    <a:pt x="740298" y="0"/>
                  </a:lnTo>
                  <a:cubicBezTo>
                    <a:pt x="806997" y="0"/>
                    <a:pt x="861067" y="54070"/>
                    <a:pt x="861067" y="120769"/>
                  </a:cubicBezTo>
                  <a:lnTo>
                    <a:pt x="861067" y="225656"/>
                  </a:lnTo>
                  <a:cubicBezTo>
                    <a:pt x="861067" y="292355"/>
                    <a:pt x="806997" y="346425"/>
                    <a:pt x="740298" y="346425"/>
                  </a:cubicBezTo>
                  <a:lnTo>
                    <a:pt x="120769" y="346425"/>
                  </a:lnTo>
                  <a:cubicBezTo>
                    <a:pt x="54070" y="346425"/>
                    <a:pt x="0" y="292355"/>
                    <a:pt x="0" y="225656"/>
                  </a:cubicBezTo>
                  <a:lnTo>
                    <a:pt x="0" y="120769"/>
                  </a:lnTo>
                  <a:cubicBezTo>
                    <a:pt x="0" y="54070"/>
                    <a:pt x="54070" y="0"/>
                    <a:pt x="120769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6106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14338630" y="6881617"/>
            <a:ext cx="3086100" cy="1315332"/>
            <a:chOff x="0" y="0"/>
            <a:chExt cx="812800" cy="3464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346425"/>
            </a:xfrm>
            <a:custGeom>
              <a:avLst/>
              <a:gdLst/>
              <a:ahLst/>
              <a:cxnLst/>
              <a:rect l="l" t="t" r="r" b="b"/>
              <a:pathLst>
                <a:path w="812800" h="346425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218484"/>
                  </a:lnTo>
                  <a:cubicBezTo>
                    <a:pt x="812800" y="252416"/>
                    <a:pt x="799321" y="284958"/>
                    <a:pt x="775327" y="308952"/>
                  </a:cubicBezTo>
                  <a:cubicBezTo>
                    <a:pt x="751333" y="332945"/>
                    <a:pt x="718791" y="346425"/>
                    <a:pt x="684859" y="346425"/>
                  </a:cubicBezTo>
                  <a:lnTo>
                    <a:pt x="127941" y="346425"/>
                  </a:lnTo>
                  <a:cubicBezTo>
                    <a:pt x="94009" y="346425"/>
                    <a:pt x="61467" y="332945"/>
                    <a:pt x="37473" y="308952"/>
                  </a:cubicBezTo>
                  <a:cubicBezTo>
                    <a:pt x="13479" y="284958"/>
                    <a:pt x="0" y="252416"/>
                    <a:pt x="0" y="218484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540586" y="7939210"/>
            <a:ext cx="17079931" cy="1315332"/>
            <a:chOff x="0" y="0"/>
            <a:chExt cx="4498418" cy="34642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498418" cy="346425"/>
            </a:xfrm>
            <a:custGeom>
              <a:avLst/>
              <a:gdLst/>
              <a:ahLst/>
              <a:cxnLst/>
              <a:rect l="l" t="t" r="r" b="b"/>
              <a:pathLst>
                <a:path w="4498418" h="346425">
                  <a:moveTo>
                    <a:pt x="23117" y="0"/>
                  </a:moveTo>
                  <a:lnTo>
                    <a:pt x="4475301" y="0"/>
                  </a:lnTo>
                  <a:cubicBezTo>
                    <a:pt x="4481432" y="0"/>
                    <a:pt x="4487312" y="2436"/>
                    <a:pt x="4491647" y="6771"/>
                  </a:cubicBezTo>
                  <a:cubicBezTo>
                    <a:pt x="4495983" y="11106"/>
                    <a:pt x="4498418" y="16986"/>
                    <a:pt x="4498418" y="23117"/>
                  </a:cubicBezTo>
                  <a:lnTo>
                    <a:pt x="4498418" y="323308"/>
                  </a:lnTo>
                  <a:cubicBezTo>
                    <a:pt x="4498418" y="329439"/>
                    <a:pt x="4495983" y="335319"/>
                    <a:pt x="4491647" y="339654"/>
                  </a:cubicBezTo>
                  <a:cubicBezTo>
                    <a:pt x="4487312" y="343989"/>
                    <a:pt x="4481432" y="346425"/>
                    <a:pt x="4475301" y="346425"/>
                  </a:cubicBezTo>
                  <a:lnTo>
                    <a:pt x="23117" y="346425"/>
                  </a:lnTo>
                  <a:cubicBezTo>
                    <a:pt x="16986" y="346425"/>
                    <a:pt x="11106" y="343989"/>
                    <a:pt x="6771" y="339654"/>
                  </a:cubicBezTo>
                  <a:cubicBezTo>
                    <a:pt x="2436" y="335319"/>
                    <a:pt x="0" y="329439"/>
                    <a:pt x="0" y="323308"/>
                  </a:cubicBezTo>
                  <a:lnTo>
                    <a:pt x="0" y="23117"/>
                  </a:lnTo>
                  <a:cubicBezTo>
                    <a:pt x="0" y="16986"/>
                    <a:pt x="2436" y="11106"/>
                    <a:pt x="6771" y="6771"/>
                  </a:cubicBezTo>
                  <a:cubicBezTo>
                    <a:pt x="11106" y="2436"/>
                    <a:pt x="16986" y="0"/>
                    <a:pt x="23117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449841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539345" y="7311565"/>
            <a:ext cx="1933134" cy="945618"/>
            <a:chOff x="0" y="0"/>
            <a:chExt cx="509138" cy="2490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09138" cy="249052"/>
            </a:xfrm>
            <a:custGeom>
              <a:avLst/>
              <a:gdLst/>
              <a:ahLst/>
              <a:cxnLst/>
              <a:rect l="l" t="t" r="r" b="b"/>
              <a:pathLst>
                <a:path w="509138" h="249052">
                  <a:moveTo>
                    <a:pt x="0" y="0"/>
                  </a:moveTo>
                  <a:lnTo>
                    <a:pt x="509138" y="0"/>
                  </a:lnTo>
                  <a:lnTo>
                    <a:pt x="509138" y="249052"/>
                  </a:lnTo>
                  <a:lnTo>
                    <a:pt x="0" y="2490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509138" cy="3252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H="1">
            <a:off x="16001576" y="6634661"/>
            <a:ext cx="19050" cy="1927497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6668767" y="7390781"/>
            <a:ext cx="1441275" cy="1441275"/>
          </a:xfrm>
          <a:custGeom>
            <a:avLst/>
            <a:gdLst/>
            <a:ahLst/>
            <a:cxnLst/>
            <a:rect l="l" t="t" r="r" b="b"/>
            <a:pathLst>
              <a:path w="1441275" h="1441275">
                <a:moveTo>
                  <a:pt x="0" y="0"/>
                </a:moveTo>
                <a:lnTo>
                  <a:pt x="1441275" y="0"/>
                </a:lnTo>
                <a:lnTo>
                  <a:pt x="1441275" y="1441275"/>
                </a:lnTo>
                <a:lnTo>
                  <a:pt x="0" y="14412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-177958" y="2448077"/>
            <a:ext cx="5114389" cy="5225429"/>
          </a:xfrm>
          <a:custGeom>
            <a:avLst/>
            <a:gdLst/>
            <a:ahLst/>
            <a:cxnLst/>
            <a:rect l="l" t="t" r="r" b="b"/>
            <a:pathLst>
              <a:path w="5114389" h="5225429">
                <a:moveTo>
                  <a:pt x="5114389" y="0"/>
                </a:moveTo>
                <a:lnTo>
                  <a:pt x="0" y="0"/>
                </a:lnTo>
                <a:lnTo>
                  <a:pt x="0" y="5225429"/>
                </a:lnTo>
                <a:lnTo>
                  <a:pt x="5114389" y="5225429"/>
                </a:lnTo>
                <a:lnTo>
                  <a:pt x="5114389" y="0"/>
                </a:lnTo>
                <a:close/>
              </a:path>
            </a:pathLst>
          </a:custGeom>
          <a:blipFill>
            <a:blip r:embed="rId3">
              <a:alphaModFix amt="2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-1335565" y="535118"/>
            <a:ext cx="1161954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Questions?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4176" y="7863768"/>
            <a:ext cx="10202334" cy="121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59"/>
              </a:lnSpc>
            </a:pPr>
            <a:r>
              <a:rPr lang="en-US" sz="6399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What is your next step?</a:t>
            </a:r>
          </a:p>
        </p:txBody>
      </p:sp>
      <p:sp>
        <p:nvSpPr>
          <p:cNvPr id="22" name="AutoShape 22"/>
          <p:cNvSpPr/>
          <p:nvPr/>
        </p:nvSpPr>
        <p:spPr>
          <a:xfrm>
            <a:off x="9509336" y="8543108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 flipV="1">
            <a:off x="15992475" y="6618335"/>
            <a:ext cx="2533651" cy="32651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2342697" y="6885081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 rot="1904638">
            <a:off x="9934896" y="7011999"/>
            <a:ext cx="3144530" cy="1544750"/>
          </a:xfrm>
          <a:custGeom>
            <a:avLst/>
            <a:gdLst/>
            <a:ahLst/>
            <a:cxnLst/>
            <a:rect l="l" t="t" r="r" b="b"/>
            <a:pathLst>
              <a:path w="3144530" h="1544750">
                <a:moveTo>
                  <a:pt x="0" y="0"/>
                </a:moveTo>
                <a:lnTo>
                  <a:pt x="3144530" y="0"/>
                </a:lnTo>
                <a:lnTo>
                  <a:pt x="3144530" y="1544750"/>
                </a:lnTo>
                <a:lnTo>
                  <a:pt x="0" y="154475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6686550"/>
            <a:chOff x="0" y="0"/>
            <a:chExt cx="4816593" cy="17610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61067"/>
            </a:xfrm>
            <a:custGeom>
              <a:avLst/>
              <a:gdLst/>
              <a:ahLst/>
              <a:cxnLst/>
              <a:rect l="l" t="t" r="r" b="b"/>
              <a:pathLst>
                <a:path w="4816592" h="1761067">
                  <a:moveTo>
                    <a:pt x="0" y="0"/>
                  </a:moveTo>
                  <a:lnTo>
                    <a:pt x="4816592" y="0"/>
                  </a:lnTo>
                  <a:lnTo>
                    <a:pt x="4816592" y="1761067"/>
                  </a:lnTo>
                  <a:lnTo>
                    <a:pt x="0" y="1761067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18372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0467397" y="8371446"/>
            <a:ext cx="7419731" cy="1550724"/>
          </a:xfrm>
          <a:custGeom>
            <a:avLst/>
            <a:gdLst/>
            <a:ahLst/>
            <a:cxnLst/>
            <a:rect l="l" t="t" r="r" b="b"/>
            <a:pathLst>
              <a:path w="7419731" h="1550724">
                <a:moveTo>
                  <a:pt x="0" y="0"/>
                </a:moveTo>
                <a:lnTo>
                  <a:pt x="7419730" y="0"/>
                </a:lnTo>
                <a:lnTo>
                  <a:pt x="7419730" y="1550724"/>
                </a:lnTo>
                <a:lnTo>
                  <a:pt x="0" y="1550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0" y="6028884"/>
            <a:ext cx="18373815" cy="1315332"/>
            <a:chOff x="0" y="0"/>
            <a:chExt cx="4839194" cy="34642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39194" cy="346425"/>
            </a:xfrm>
            <a:custGeom>
              <a:avLst/>
              <a:gdLst/>
              <a:ahLst/>
              <a:cxnLst/>
              <a:rect l="l" t="t" r="r" b="b"/>
              <a:pathLst>
                <a:path w="4839194" h="346425">
                  <a:moveTo>
                    <a:pt x="0" y="0"/>
                  </a:moveTo>
                  <a:lnTo>
                    <a:pt x="4839194" y="0"/>
                  </a:lnTo>
                  <a:lnTo>
                    <a:pt x="4839194" y="346425"/>
                  </a:lnTo>
                  <a:lnTo>
                    <a:pt x="0" y="346425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839194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>
            <a:off x="0" y="6705600"/>
            <a:ext cx="18199106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0" y="0"/>
            <a:ext cx="4897012" cy="3264675"/>
          </a:xfrm>
          <a:custGeom>
            <a:avLst/>
            <a:gdLst/>
            <a:ahLst/>
            <a:cxnLst/>
            <a:rect l="l" t="t" r="r" b="b"/>
            <a:pathLst>
              <a:path w="4897012" h="3264675">
                <a:moveTo>
                  <a:pt x="0" y="0"/>
                </a:moveTo>
                <a:lnTo>
                  <a:pt x="4897012" y="0"/>
                </a:lnTo>
                <a:lnTo>
                  <a:pt x="4897012" y="3264675"/>
                </a:lnTo>
                <a:lnTo>
                  <a:pt x="0" y="32646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4897012" y="0"/>
            <a:ext cx="4019256" cy="6028884"/>
          </a:xfrm>
          <a:custGeom>
            <a:avLst/>
            <a:gdLst/>
            <a:ahLst/>
            <a:cxnLst/>
            <a:rect l="l" t="t" r="r" b="b"/>
            <a:pathLst>
              <a:path w="4019256" h="6028884">
                <a:moveTo>
                  <a:pt x="0" y="0"/>
                </a:moveTo>
                <a:lnTo>
                  <a:pt x="4019256" y="0"/>
                </a:lnTo>
                <a:lnTo>
                  <a:pt x="4019256" y="6028884"/>
                </a:lnTo>
                <a:lnTo>
                  <a:pt x="0" y="6028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30625" y="2677126"/>
            <a:ext cx="5027637" cy="3351758"/>
          </a:xfrm>
          <a:custGeom>
            <a:avLst/>
            <a:gdLst/>
            <a:ahLst/>
            <a:cxnLst/>
            <a:rect l="l" t="t" r="r" b="b"/>
            <a:pathLst>
              <a:path w="5027637" h="3351758">
                <a:moveTo>
                  <a:pt x="0" y="0"/>
                </a:moveTo>
                <a:lnTo>
                  <a:pt x="5027637" y="0"/>
                </a:lnTo>
                <a:lnTo>
                  <a:pt x="5027637" y="3351758"/>
                </a:lnTo>
                <a:lnTo>
                  <a:pt x="0" y="33517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8916268" y="2521555"/>
            <a:ext cx="5260994" cy="3507329"/>
          </a:xfrm>
          <a:custGeom>
            <a:avLst/>
            <a:gdLst/>
            <a:ahLst/>
            <a:cxnLst/>
            <a:rect l="l" t="t" r="r" b="b"/>
            <a:pathLst>
              <a:path w="5260994" h="3507329">
                <a:moveTo>
                  <a:pt x="0" y="0"/>
                </a:moveTo>
                <a:lnTo>
                  <a:pt x="5260994" y="0"/>
                </a:lnTo>
                <a:lnTo>
                  <a:pt x="5260994" y="3507329"/>
                </a:lnTo>
                <a:lnTo>
                  <a:pt x="0" y="350732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4063271" y="-308209"/>
            <a:ext cx="4224729" cy="6337093"/>
          </a:xfrm>
          <a:custGeom>
            <a:avLst/>
            <a:gdLst/>
            <a:ahLst/>
            <a:cxnLst/>
            <a:rect l="l" t="t" r="r" b="b"/>
            <a:pathLst>
              <a:path w="4224729" h="6337093">
                <a:moveTo>
                  <a:pt x="0" y="0"/>
                </a:moveTo>
                <a:lnTo>
                  <a:pt x="4224729" y="0"/>
                </a:lnTo>
                <a:lnTo>
                  <a:pt x="4224729" y="6337093"/>
                </a:lnTo>
                <a:lnTo>
                  <a:pt x="0" y="63370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8916268" y="0"/>
            <a:ext cx="5147003" cy="3196406"/>
          </a:xfrm>
          <a:custGeom>
            <a:avLst/>
            <a:gdLst/>
            <a:ahLst/>
            <a:cxnLst/>
            <a:rect l="l" t="t" r="r" b="b"/>
            <a:pathLst>
              <a:path w="5147003" h="3196406">
                <a:moveTo>
                  <a:pt x="0" y="0"/>
                </a:moveTo>
                <a:lnTo>
                  <a:pt x="5147003" y="0"/>
                </a:lnTo>
                <a:lnTo>
                  <a:pt x="5147003" y="3196406"/>
                </a:lnTo>
                <a:lnTo>
                  <a:pt x="0" y="319640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7349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88" y="-106166"/>
            <a:ext cx="18627015" cy="8109584"/>
            <a:chOff x="0" y="0"/>
            <a:chExt cx="4905881" cy="2135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881" cy="2135857"/>
            </a:xfrm>
            <a:custGeom>
              <a:avLst/>
              <a:gdLst/>
              <a:ahLst/>
              <a:cxnLst/>
              <a:rect l="l" t="t" r="r" b="b"/>
              <a:pathLst>
                <a:path w="4905881" h="2135857">
                  <a:moveTo>
                    <a:pt x="0" y="0"/>
                  </a:moveTo>
                  <a:lnTo>
                    <a:pt x="4905881" y="0"/>
                  </a:lnTo>
                  <a:lnTo>
                    <a:pt x="4905881" y="2135857"/>
                  </a:lnTo>
                  <a:lnTo>
                    <a:pt x="0" y="2135857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5881" cy="221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681346" y="2773672"/>
            <a:ext cx="5268878" cy="6806603"/>
            <a:chOff x="0" y="0"/>
            <a:chExt cx="1387688" cy="17926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12200" y="2773672"/>
            <a:ext cx="5010009" cy="6806603"/>
            <a:chOff x="0" y="0"/>
            <a:chExt cx="1319509" cy="17926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19509" cy="1792686"/>
            </a:xfrm>
            <a:custGeom>
              <a:avLst/>
              <a:gdLst/>
              <a:ahLst/>
              <a:cxnLst/>
              <a:rect l="l" t="t" r="r" b="b"/>
              <a:pathLst>
                <a:path w="1319509" h="1792686">
                  <a:moveTo>
                    <a:pt x="78810" y="0"/>
                  </a:moveTo>
                  <a:lnTo>
                    <a:pt x="1240699" y="0"/>
                  </a:lnTo>
                  <a:cubicBezTo>
                    <a:pt x="1261600" y="0"/>
                    <a:pt x="1281646" y="8303"/>
                    <a:pt x="1296426" y="23083"/>
                  </a:cubicBezTo>
                  <a:cubicBezTo>
                    <a:pt x="1311205" y="37863"/>
                    <a:pt x="1319509" y="57908"/>
                    <a:pt x="1319509" y="78810"/>
                  </a:cubicBezTo>
                  <a:lnTo>
                    <a:pt x="1319509" y="1713876"/>
                  </a:lnTo>
                  <a:cubicBezTo>
                    <a:pt x="1319509" y="1757401"/>
                    <a:pt x="1284224" y="1792686"/>
                    <a:pt x="1240699" y="1792686"/>
                  </a:cubicBezTo>
                  <a:lnTo>
                    <a:pt x="78810" y="1792686"/>
                  </a:lnTo>
                  <a:cubicBezTo>
                    <a:pt x="57908" y="1792686"/>
                    <a:pt x="37863" y="1784382"/>
                    <a:pt x="23083" y="1769603"/>
                  </a:cubicBezTo>
                  <a:cubicBezTo>
                    <a:pt x="8303" y="1754823"/>
                    <a:pt x="0" y="1734777"/>
                    <a:pt x="0" y="1713876"/>
                  </a:cubicBezTo>
                  <a:lnTo>
                    <a:pt x="0" y="78810"/>
                  </a:lnTo>
                  <a:cubicBezTo>
                    <a:pt x="0" y="57908"/>
                    <a:pt x="8303" y="37863"/>
                    <a:pt x="23083" y="23083"/>
                  </a:cubicBezTo>
                  <a:cubicBezTo>
                    <a:pt x="37863" y="8303"/>
                    <a:pt x="57908" y="0"/>
                    <a:pt x="78810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319509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2773672"/>
            <a:ext cx="5090671" cy="6806603"/>
            <a:chOff x="0" y="0"/>
            <a:chExt cx="1340753" cy="17926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0753" cy="1792686"/>
            </a:xfrm>
            <a:custGeom>
              <a:avLst/>
              <a:gdLst/>
              <a:ahLst/>
              <a:cxnLst/>
              <a:rect l="l" t="t" r="r" b="b"/>
              <a:pathLst>
                <a:path w="1340753" h="1792686">
                  <a:moveTo>
                    <a:pt x="77561" y="0"/>
                  </a:moveTo>
                  <a:lnTo>
                    <a:pt x="1263192" y="0"/>
                  </a:lnTo>
                  <a:cubicBezTo>
                    <a:pt x="1283762" y="0"/>
                    <a:pt x="1303490" y="8172"/>
                    <a:pt x="1318036" y="22717"/>
                  </a:cubicBezTo>
                  <a:cubicBezTo>
                    <a:pt x="1332581" y="37263"/>
                    <a:pt x="1340753" y="56991"/>
                    <a:pt x="1340753" y="77561"/>
                  </a:cubicBezTo>
                  <a:lnTo>
                    <a:pt x="1340753" y="1715124"/>
                  </a:lnTo>
                  <a:cubicBezTo>
                    <a:pt x="1340753" y="1735695"/>
                    <a:pt x="1332581" y="1755423"/>
                    <a:pt x="1318036" y="1769969"/>
                  </a:cubicBezTo>
                  <a:cubicBezTo>
                    <a:pt x="1303490" y="1784514"/>
                    <a:pt x="1283762" y="1792686"/>
                    <a:pt x="1263192" y="1792686"/>
                  </a:cubicBezTo>
                  <a:lnTo>
                    <a:pt x="77561" y="1792686"/>
                  </a:lnTo>
                  <a:cubicBezTo>
                    <a:pt x="56991" y="1792686"/>
                    <a:pt x="37263" y="1784514"/>
                    <a:pt x="22717" y="1769969"/>
                  </a:cubicBezTo>
                  <a:cubicBezTo>
                    <a:pt x="8172" y="1755423"/>
                    <a:pt x="0" y="1735695"/>
                    <a:pt x="0" y="1715124"/>
                  </a:cubicBezTo>
                  <a:lnTo>
                    <a:pt x="0" y="77561"/>
                  </a:lnTo>
                  <a:cubicBezTo>
                    <a:pt x="0" y="56991"/>
                    <a:pt x="8172" y="37263"/>
                    <a:pt x="22717" y="22717"/>
                  </a:cubicBezTo>
                  <a:cubicBezTo>
                    <a:pt x="37263" y="8172"/>
                    <a:pt x="56991" y="0"/>
                    <a:pt x="7756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340753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-86135">
            <a:off x="2047172" y="4353164"/>
            <a:ext cx="2723354" cy="5061069"/>
          </a:xfrm>
          <a:custGeom>
            <a:avLst/>
            <a:gdLst/>
            <a:ahLst/>
            <a:cxnLst/>
            <a:rect l="l" t="t" r="r" b="b"/>
            <a:pathLst>
              <a:path w="2723354" h="5061069">
                <a:moveTo>
                  <a:pt x="0" y="0"/>
                </a:moveTo>
                <a:lnTo>
                  <a:pt x="2723354" y="0"/>
                </a:lnTo>
                <a:lnTo>
                  <a:pt x="2723354" y="5061069"/>
                </a:lnTo>
                <a:lnTo>
                  <a:pt x="0" y="506106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64" t="-10972" r="-38382" b="-1172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AutoShape 19"/>
          <p:cNvSpPr/>
          <p:nvPr/>
        </p:nvSpPr>
        <p:spPr>
          <a:xfrm flipH="1">
            <a:off x="4145699" y="5062794"/>
            <a:ext cx="0" cy="2835336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549334" y="7331088"/>
            <a:ext cx="982399" cy="1134083"/>
          </a:xfrm>
          <a:custGeom>
            <a:avLst/>
            <a:gdLst/>
            <a:ahLst/>
            <a:cxnLst/>
            <a:rect l="l" t="t" r="r" b="b"/>
            <a:pathLst>
              <a:path w="982399" h="1134083">
                <a:moveTo>
                  <a:pt x="0" y="0"/>
                </a:moveTo>
                <a:lnTo>
                  <a:pt x="982399" y="0"/>
                </a:lnTo>
                <a:lnTo>
                  <a:pt x="982399" y="1134083"/>
                </a:lnTo>
                <a:lnTo>
                  <a:pt x="0" y="1134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437945" y="5850380"/>
            <a:ext cx="1205176" cy="1205176"/>
          </a:xfrm>
          <a:custGeom>
            <a:avLst/>
            <a:gdLst/>
            <a:ahLst/>
            <a:cxnLst/>
            <a:rect l="l" t="t" r="r" b="b"/>
            <a:pathLst>
              <a:path w="1205176" h="1205176">
                <a:moveTo>
                  <a:pt x="0" y="0"/>
                </a:moveTo>
                <a:lnTo>
                  <a:pt x="1205176" y="0"/>
                </a:lnTo>
                <a:lnTo>
                  <a:pt x="1205176" y="1205176"/>
                </a:lnTo>
                <a:lnTo>
                  <a:pt x="0" y="1205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AutoShape 22"/>
          <p:cNvSpPr/>
          <p:nvPr/>
        </p:nvSpPr>
        <p:spPr>
          <a:xfrm flipH="1" flipV="1">
            <a:off x="2054000" y="5850380"/>
            <a:ext cx="843512" cy="0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3" name="AutoShape 23"/>
          <p:cNvSpPr/>
          <p:nvPr/>
        </p:nvSpPr>
        <p:spPr>
          <a:xfrm>
            <a:off x="18414328" y="6581891"/>
            <a:ext cx="0" cy="199969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4" name="AutoShape 24"/>
          <p:cNvSpPr/>
          <p:nvPr/>
        </p:nvSpPr>
        <p:spPr>
          <a:xfrm>
            <a:off x="2878462" y="4320419"/>
            <a:ext cx="19050" cy="1577586"/>
          </a:xfrm>
          <a:prstGeom prst="line">
            <a:avLst/>
          </a:prstGeom>
          <a:ln w="952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7040893" y="6452968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0" y="0"/>
                </a:moveTo>
                <a:lnTo>
                  <a:pt x="2584311" y="0"/>
                </a:lnTo>
                <a:lnTo>
                  <a:pt x="2584311" y="3219392"/>
                </a:lnTo>
                <a:lnTo>
                  <a:pt x="0" y="321939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 flipH="1">
            <a:off x="9100820" y="6553204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2584311" y="0"/>
                </a:moveTo>
                <a:lnTo>
                  <a:pt x="0" y="0"/>
                </a:lnTo>
                <a:lnTo>
                  <a:pt x="0" y="3219392"/>
                </a:lnTo>
                <a:lnTo>
                  <a:pt x="2584311" y="3219392"/>
                </a:lnTo>
                <a:lnTo>
                  <a:pt x="2584311" y="0"/>
                </a:lnTo>
                <a:close/>
              </a:path>
            </a:pathLst>
          </a:custGeom>
          <a:blipFill>
            <a:blip r:embed="rId7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9144000" y="6673691"/>
            <a:ext cx="1276429" cy="1791479"/>
          </a:xfrm>
          <a:custGeom>
            <a:avLst/>
            <a:gdLst/>
            <a:ahLst/>
            <a:cxnLst/>
            <a:rect l="l" t="t" r="r" b="b"/>
            <a:pathLst>
              <a:path w="1276429" h="1791479">
                <a:moveTo>
                  <a:pt x="0" y="0"/>
                </a:moveTo>
                <a:lnTo>
                  <a:pt x="1276429" y="0"/>
                </a:lnTo>
                <a:lnTo>
                  <a:pt x="1276429" y="1791480"/>
                </a:lnTo>
                <a:lnTo>
                  <a:pt x="0" y="17914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TextBox 28"/>
          <p:cNvSpPr txBox="1"/>
          <p:nvPr/>
        </p:nvSpPr>
        <p:spPr>
          <a:xfrm>
            <a:off x="207511" y="973268"/>
            <a:ext cx="1016973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How Kidneys Work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99143" y="2778699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Waste and Water are filtered out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040893" y="2859405"/>
            <a:ext cx="4549784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Waste and Water build up and make you feel sick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135346" y="4981575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when kidneys stop working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813890" y="2859405"/>
            <a:ext cx="454978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removes waste and water </a:t>
            </a:r>
          </a:p>
        </p:txBody>
      </p:sp>
      <p:sp>
        <p:nvSpPr>
          <p:cNvPr id="33" name="Freeform 33"/>
          <p:cNvSpPr/>
          <p:nvPr/>
        </p:nvSpPr>
        <p:spPr>
          <a:xfrm>
            <a:off x="11590678" y="5432897"/>
            <a:ext cx="6383339" cy="4930464"/>
          </a:xfrm>
          <a:custGeom>
            <a:avLst/>
            <a:gdLst/>
            <a:ahLst/>
            <a:cxnLst/>
            <a:rect l="l" t="t" r="r" b="b"/>
            <a:pathLst>
              <a:path w="6383339" h="4930464">
                <a:moveTo>
                  <a:pt x="0" y="0"/>
                </a:moveTo>
                <a:lnTo>
                  <a:pt x="6383338" y="0"/>
                </a:lnTo>
                <a:lnTo>
                  <a:pt x="6383338" y="4930464"/>
                </a:lnTo>
                <a:lnTo>
                  <a:pt x="0" y="493046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TextBox 34"/>
          <p:cNvSpPr txBox="1"/>
          <p:nvPr/>
        </p:nvSpPr>
        <p:spPr>
          <a:xfrm>
            <a:off x="12874150" y="4211259"/>
            <a:ext cx="4330709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when kidneys stop working</a:t>
            </a:r>
          </a:p>
        </p:txBody>
      </p:sp>
      <p:sp>
        <p:nvSpPr>
          <p:cNvPr id="35" name="Freeform 35"/>
          <p:cNvSpPr/>
          <p:nvPr/>
        </p:nvSpPr>
        <p:spPr>
          <a:xfrm>
            <a:off x="13145021" y="6561109"/>
            <a:ext cx="1943761" cy="1501556"/>
          </a:xfrm>
          <a:custGeom>
            <a:avLst/>
            <a:gdLst/>
            <a:ahLst/>
            <a:cxnLst/>
            <a:rect l="l" t="t" r="r" b="b"/>
            <a:pathLst>
              <a:path w="1943761" h="1501556">
                <a:moveTo>
                  <a:pt x="0" y="0"/>
                </a:moveTo>
                <a:lnTo>
                  <a:pt x="1943761" y="0"/>
                </a:lnTo>
                <a:lnTo>
                  <a:pt x="1943761" y="1501555"/>
                </a:lnTo>
                <a:lnTo>
                  <a:pt x="0" y="15015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2688" y="-106166"/>
            <a:ext cx="18627015" cy="8109584"/>
            <a:chOff x="0" y="0"/>
            <a:chExt cx="4905881" cy="2135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05881" cy="2135857"/>
            </a:xfrm>
            <a:custGeom>
              <a:avLst/>
              <a:gdLst/>
              <a:ahLst/>
              <a:cxnLst/>
              <a:rect l="l" t="t" r="r" b="b"/>
              <a:pathLst>
                <a:path w="4905881" h="2135857">
                  <a:moveTo>
                    <a:pt x="0" y="0"/>
                  </a:moveTo>
                  <a:lnTo>
                    <a:pt x="4905881" y="0"/>
                  </a:lnTo>
                  <a:lnTo>
                    <a:pt x="4905881" y="2135857"/>
                  </a:lnTo>
                  <a:lnTo>
                    <a:pt x="0" y="2135857"/>
                  </a:lnTo>
                  <a:close/>
                </a:path>
              </a:pathLst>
            </a:custGeom>
            <a:solidFill>
              <a:srgbClr val="752864"/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905881" cy="22120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698483" y="7942968"/>
            <a:ext cx="19308811" cy="1315332"/>
            <a:chOff x="0" y="0"/>
            <a:chExt cx="5085448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085448" cy="346425"/>
            </a:xfrm>
            <a:custGeom>
              <a:avLst/>
              <a:gdLst/>
              <a:ahLst/>
              <a:cxnLst/>
              <a:rect l="l" t="t" r="r" b="b"/>
              <a:pathLst>
                <a:path w="5085448" h="346425">
                  <a:moveTo>
                    <a:pt x="20449" y="0"/>
                  </a:moveTo>
                  <a:lnTo>
                    <a:pt x="5064999" y="0"/>
                  </a:lnTo>
                  <a:cubicBezTo>
                    <a:pt x="5070423" y="0"/>
                    <a:pt x="5075624" y="2154"/>
                    <a:pt x="5079459" y="5989"/>
                  </a:cubicBezTo>
                  <a:cubicBezTo>
                    <a:pt x="5083294" y="9824"/>
                    <a:pt x="5085448" y="15025"/>
                    <a:pt x="5085448" y="20449"/>
                  </a:cubicBezTo>
                  <a:lnTo>
                    <a:pt x="5085448" y="325976"/>
                  </a:lnTo>
                  <a:cubicBezTo>
                    <a:pt x="5085448" y="331400"/>
                    <a:pt x="5083294" y="336601"/>
                    <a:pt x="5079459" y="340436"/>
                  </a:cubicBezTo>
                  <a:cubicBezTo>
                    <a:pt x="5075624" y="344270"/>
                    <a:pt x="5070423" y="346425"/>
                    <a:pt x="5064999" y="346425"/>
                  </a:cubicBezTo>
                  <a:lnTo>
                    <a:pt x="20449" y="346425"/>
                  </a:lnTo>
                  <a:cubicBezTo>
                    <a:pt x="15025" y="346425"/>
                    <a:pt x="9824" y="344270"/>
                    <a:pt x="5989" y="340436"/>
                  </a:cubicBezTo>
                  <a:cubicBezTo>
                    <a:pt x="2154" y="336601"/>
                    <a:pt x="0" y="331400"/>
                    <a:pt x="0" y="325976"/>
                  </a:cubicBezTo>
                  <a:lnTo>
                    <a:pt x="0" y="20449"/>
                  </a:lnTo>
                  <a:cubicBezTo>
                    <a:pt x="0" y="15025"/>
                    <a:pt x="2154" y="9824"/>
                    <a:pt x="5989" y="5989"/>
                  </a:cubicBezTo>
                  <a:cubicBezTo>
                    <a:pt x="9824" y="2154"/>
                    <a:pt x="15025" y="0"/>
                    <a:pt x="20449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085448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12512200" y="2731207"/>
            <a:ext cx="5268878" cy="6806603"/>
            <a:chOff x="0" y="0"/>
            <a:chExt cx="1387688" cy="179268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681346" y="2773672"/>
            <a:ext cx="5268878" cy="6806603"/>
            <a:chOff x="0" y="0"/>
            <a:chExt cx="1387688" cy="17926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387688" cy="1792686"/>
            </a:xfrm>
            <a:custGeom>
              <a:avLst/>
              <a:gdLst/>
              <a:ahLst/>
              <a:cxnLst/>
              <a:rect l="l" t="t" r="r" b="b"/>
              <a:pathLst>
                <a:path w="1387688" h="1792686">
                  <a:moveTo>
                    <a:pt x="74938" y="0"/>
                  </a:moveTo>
                  <a:lnTo>
                    <a:pt x="1312750" y="0"/>
                  </a:lnTo>
                  <a:cubicBezTo>
                    <a:pt x="1332625" y="0"/>
                    <a:pt x="1351686" y="7895"/>
                    <a:pt x="1365739" y="21949"/>
                  </a:cubicBezTo>
                  <a:cubicBezTo>
                    <a:pt x="1379793" y="36002"/>
                    <a:pt x="1387688" y="55063"/>
                    <a:pt x="1387688" y="74938"/>
                  </a:cubicBezTo>
                  <a:lnTo>
                    <a:pt x="1387688" y="1717748"/>
                  </a:lnTo>
                  <a:cubicBezTo>
                    <a:pt x="1387688" y="1737622"/>
                    <a:pt x="1379793" y="1756683"/>
                    <a:pt x="1365739" y="1770737"/>
                  </a:cubicBezTo>
                  <a:cubicBezTo>
                    <a:pt x="1351686" y="1784790"/>
                    <a:pt x="1332625" y="1792686"/>
                    <a:pt x="1312750" y="1792686"/>
                  </a:cubicBezTo>
                  <a:lnTo>
                    <a:pt x="74938" y="1792686"/>
                  </a:lnTo>
                  <a:cubicBezTo>
                    <a:pt x="55063" y="1792686"/>
                    <a:pt x="36002" y="1784790"/>
                    <a:pt x="21949" y="1770737"/>
                  </a:cubicBezTo>
                  <a:cubicBezTo>
                    <a:pt x="7895" y="1756683"/>
                    <a:pt x="0" y="1737622"/>
                    <a:pt x="0" y="1717748"/>
                  </a:cubicBezTo>
                  <a:lnTo>
                    <a:pt x="0" y="74938"/>
                  </a:lnTo>
                  <a:cubicBezTo>
                    <a:pt x="0" y="55063"/>
                    <a:pt x="7895" y="36002"/>
                    <a:pt x="21949" y="21949"/>
                  </a:cubicBezTo>
                  <a:cubicBezTo>
                    <a:pt x="36002" y="7895"/>
                    <a:pt x="55063" y="0"/>
                    <a:pt x="74938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387688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28700" y="2773672"/>
            <a:ext cx="5090671" cy="6806603"/>
            <a:chOff x="0" y="0"/>
            <a:chExt cx="1340753" cy="179268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340753" cy="1792686"/>
            </a:xfrm>
            <a:custGeom>
              <a:avLst/>
              <a:gdLst/>
              <a:ahLst/>
              <a:cxnLst/>
              <a:rect l="l" t="t" r="r" b="b"/>
              <a:pathLst>
                <a:path w="1340753" h="1792686">
                  <a:moveTo>
                    <a:pt x="77561" y="0"/>
                  </a:moveTo>
                  <a:lnTo>
                    <a:pt x="1263192" y="0"/>
                  </a:lnTo>
                  <a:cubicBezTo>
                    <a:pt x="1283762" y="0"/>
                    <a:pt x="1303490" y="8172"/>
                    <a:pt x="1318036" y="22717"/>
                  </a:cubicBezTo>
                  <a:cubicBezTo>
                    <a:pt x="1332581" y="37263"/>
                    <a:pt x="1340753" y="56991"/>
                    <a:pt x="1340753" y="77561"/>
                  </a:cubicBezTo>
                  <a:lnTo>
                    <a:pt x="1340753" y="1715124"/>
                  </a:lnTo>
                  <a:cubicBezTo>
                    <a:pt x="1340753" y="1735695"/>
                    <a:pt x="1332581" y="1755423"/>
                    <a:pt x="1318036" y="1769969"/>
                  </a:cubicBezTo>
                  <a:cubicBezTo>
                    <a:pt x="1303490" y="1784514"/>
                    <a:pt x="1283762" y="1792686"/>
                    <a:pt x="1263192" y="1792686"/>
                  </a:cubicBezTo>
                  <a:lnTo>
                    <a:pt x="77561" y="1792686"/>
                  </a:lnTo>
                  <a:cubicBezTo>
                    <a:pt x="56991" y="1792686"/>
                    <a:pt x="37263" y="1784514"/>
                    <a:pt x="22717" y="1769969"/>
                  </a:cubicBezTo>
                  <a:cubicBezTo>
                    <a:pt x="8172" y="1755423"/>
                    <a:pt x="0" y="1735695"/>
                    <a:pt x="0" y="1715124"/>
                  </a:cubicBezTo>
                  <a:lnTo>
                    <a:pt x="0" y="77561"/>
                  </a:lnTo>
                  <a:cubicBezTo>
                    <a:pt x="0" y="56991"/>
                    <a:pt x="8172" y="37263"/>
                    <a:pt x="22717" y="22717"/>
                  </a:cubicBezTo>
                  <a:cubicBezTo>
                    <a:pt x="37263" y="8172"/>
                    <a:pt x="56991" y="0"/>
                    <a:pt x="77561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340753" cy="1868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299143" y="6393721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0" y="0"/>
                </a:moveTo>
                <a:lnTo>
                  <a:pt x="2584311" y="0"/>
                </a:lnTo>
                <a:lnTo>
                  <a:pt x="2584311" y="3219392"/>
                </a:lnTo>
                <a:lnTo>
                  <a:pt x="0" y="3219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flipH="1">
            <a:off x="3220735" y="6393721"/>
            <a:ext cx="2584311" cy="3219392"/>
          </a:xfrm>
          <a:custGeom>
            <a:avLst/>
            <a:gdLst/>
            <a:ahLst/>
            <a:cxnLst/>
            <a:rect l="l" t="t" r="r" b="b"/>
            <a:pathLst>
              <a:path w="2584311" h="3219392">
                <a:moveTo>
                  <a:pt x="2584311" y="0"/>
                </a:moveTo>
                <a:lnTo>
                  <a:pt x="0" y="0"/>
                </a:lnTo>
                <a:lnTo>
                  <a:pt x="0" y="3219392"/>
                </a:lnTo>
                <a:lnTo>
                  <a:pt x="2584311" y="3219392"/>
                </a:lnTo>
                <a:lnTo>
                  <a:pt x="2584311" y="0"/>
                </a:lnTo>
                <a:close/>
              </a:path>
            </a:pathLst>
          </a:custGeom>
          <a:blipFill>
            <a:blip r:embed="rId2"/>
            <a:stretch>
              <a:fillRect t="-2318" r="-6502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2321673" y="6301044"/>
            <a:ext cx="982399" cy="1134083"/>
          </a:xfrm>
          <a:custGeom>
            <a:avLst/>
            <a:gdLst/>
            <a:ahLst/>
            <a:cxnLst/>
            <a:rect l="l" t="t" r="r" b="b"/>
            <a:pathLst>
              <a:path w="982399" h="1134083">
                <a:moveTo>
                  <a:pt x="0" y="0"/>
                </a:moveTo>
                <a:lnTo>
                  <a:pt x="982399" y="0"/>
                </a:lnTo>
                <a:lnTo>
                  <a:pt x="982399" y="1134082"/>
                </a:lnTo>
                <a:lnTo>
                  <a:pt x="0" y="1134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07511" y="973268"/>
            <a:ext cx="10169738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Kidneys and Urine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99143" y="2778699"/>
            <a:ext cx="4549784" cy="3027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If kidneys are not filtering water, your body is not making pee</a:t>
            </a:r>
          </a:p>
        </p:txBody>
      </p:sp>
      <p:sp>
        <p:nvSpPr>
          <p:cNvPr id="23" name="Freeform 23"/>
          <p:cNvSpPr/>
          <p:nvPr/>
        </p:nvSpPr>
        <p:spPr>
          <a:xfrm>
            <a:off x="7040893" y="6134508"/>
            <a:ext cx="4682729" cy="3616920"/>
          </a:xfrm>
          <a:custGeom>
            <a:avLst/>
            <a:gdLst/>
            <a:ahLst/>
            <a:cxnLst/>
            <a:rect l="l" t="t" r="r" b="b"/>
            <a:pathLst>
              <a:path w="4682729" h="3616920">
                <a:moveTo>
                  <a:pt x="0" y="0"/>
                </a:moveTo>
                <a:lnTo>
                  <a:pt x="4682729" y="0"/>
                </a:lnTo>
                <a:lnTo>
                  <a:pt x="4682729" y="3616920"/>
                </a:lnTo>
                <a:lnTo>
                  <a:pt x="0" y="361692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7040893" y="2778699"/>
            <a:ext cx="4549784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The amount of pee you make can be a sign of how much kidney function you have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62267" y="2778699"/>
            <a:ext cx="5168744" cy="376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The amount of dialysis you need changes over time depending on your kidneys and pee</a:t>
            </a:r>
          </a:p>
        </p:txBody>
      </p:sp>
      <p:sp>
        <p:nvSpPr>
          <p:cNvPr id="26" name="Freeform 26"/>
          <p:cNvSpPr/>
          <p:nvPr/>
        </p:nvSpPr>
        <p:spPr>
          <a:xfrm>
            <a:off x="12386621" y="6548694"/>
            <a:ext cx="2554120" cy="3306305"/>
          </a:xfrm>
          <a:custGeom>
            <a:avLst/>
            <a:gdLst/>
            <a:ahLst/>
            <a:cxnLst/>
            <a:rect l="l" t="t" r="r" b="b"/>
            <a:pathLst>
              <a:path w="2554120" h="3306305">
                <a:moveTo>
                  <a:pt x="0" y="0"/>
                </a:moveTo>
                <a:lnTo>
                  <a:pt x="2554120" y="0"/>
                </a:lnTo>
                <a:lnTo>
                  <a:pt x="2554120" y="3306304"/>
                </a:lnTo>
                <a:lnTo>
                  <a:pt x="0" y="330630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Freeform 27"/>
          <p:cNvSpPr/>
          <p:nvPr/>
        </p:nvSpPr>
        <p:spPr>
          <a:xfrm>
            <a:off x="13443074" y="6548694"/>
            <a:ext cx="4338004" cy="3534496"/>
          </a:xfrm>
          <a:custGeom>
            <a:avLst/>
            <a:gdLst/>
            <a:ahLst/>
            <a:cxnLst/>
            <a:rect l="l" t="t" r="r" b="b"/>
            <a:pathLst>
              <a:path w="4338004" h="3534496">
                <a:moveTo>
                  <a:pt x="0" y="0"/>
                </a:moveTo>
                <a:lnTo>
                  <a:pt x="4338004" y="0"/>
                </a:lnTo>
                <a:lnTo>
                  <a:pt x="4338004" y="3534496"/>
                </a:lnTo>
                <a:lnTo>
                  <a:pt x="0" y="35344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r="-8080" b="-2458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8" name="Freeform 28"/>
          <p:cNvSpPr/>
          <p:nvPr/>
        </p:nvSpPr>
        <p:spPr>
          <a:xfrm>
            <a:off x="14648322" y="7549203"/>
            <a:ext cx="1414572" cy="1092757"/>
          </a:xfrm>
          <a:custGeom>
            <a:avLst/>
            <a:gdLst/>
            <a:ahLst/>
            <a:cxnLst/>
            <a:rect l="l" t="t" r="r" b="b"/>
            <a:pathLst>
              <a:path w="1414572" h="1092757">
                <a:moveTo>
                  <a:pt x="0" y="0"/>
                </a:moveTo>
                <a:lnTo>
                  <a:pt x="1414572" y="0"/>
                </a:lnTo>
                <a:lnTo>
                  <a:pt x="1414572" y="1092757"/>
                </a:lnTo>
                <a:lnTo>
                  <a:pt x="0" y="10927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3220735" y="5805744"/>
            <a:ext cx="2460411" cy="1900411"/>
          </a:xfrm>
          <a:custGeom>
            <a:avLst/>
            <a:gdLst/>
            <a:ahLst/>
            <a:cxnLst/>
            <a:rect l="l" t="t" r="r" b="b"/>
            <a:pathLst>
              <a:path w="2460411" h="1900411">
                <a:moveTo>
                  <a:pt x="0" y="0"/>
                </a:moveTo>
                <a:lnTo>
                  <a:pt x="2460411" y="0"/>
                </a:lnTo>
                <a:lnTo>
                  <a:pt x="2460411" y="1900411"/>
                </a:lnTo>
                <a:lnTo>
                  <a:pt x="0" y="19004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AutoShape 30"/>
          <p:cNvSpPr/>
          <p:nvPr/>
        </p:nvSpPr>
        <p:spPr>
          <a:xfrm flipV="1">
            <a:off x="3483898" y="6887135"/>
            <a:ext cx="503852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EC3B8B9-248D-481E-B843-F0F2EF35A9A7}"/>
              </a:ext>
            </a:extLst>
          </p:cNvPr>
          <p:cNvCxnSpPr/>
          <p:nvPr/>
        </p:nvCxnSpPr>
        <p:spPr>
          <a:xfrm>
            <a:off x="8229600" y="7012818"/>
            <a:ext cx="0" cy="1981200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86595" y="7942968"/>
            <a:ext cx="18854472" cy="1315332"/>
            <a:chOff x="0" y="0"/>
            <a:chExt cx="496578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5787" cy="346425"/>
            </a:xfrm>
            <a:custGeom>
              <a:avLst/>
              <a:gdLst/>
              <a:ahLst/>
              <a:cxnLst/>
              <a:rect l="l" t="t" r="r" b="b"/>
              <a:pathLst>
                <a:path w="4965787" h="346425">
                  <a:moveTo>
                    <a:pt x="20941" y="0"/>
                  </a:moveTo>
                  <a:lnTo>
                    <a:pt x="4944845" y="0"/>
                  </a:lnTo>
                  <a:cubicBezTo>
                    <a:pt x="4950399" y="0"/>
                    <a:pt x="4955726" y="2206"/>
                    <a:pt x="4959653" y="6134"/>
                  </a:cubicBezTo>
                  <a:cubicBezTo>
                    <a:pt x="4963580" y="10061"/>
                    <a:pt x="4965787" y="15387"/>
                    <a:pt x="4965787" y="20941"/>
                  </a:cubicBezTo>
                  <a:lnTo>
                    <a:pt x="4965787" y="325483"/>
                  </a:lnTo>
                  <a:cubicBezTo>
                    <a:pt x="4965787" y="337049"/>
                    <a:pt x="4956411" y="346425"/>
                    <a:pt x="4944845" y="346425"/>
                  </a:cubicBezTo>
                  <a:lnTo>
                    <a:pt x="20941" y="346425"/>
                  </a:lnTo>
                  <a:cubicBezTo>
                    <a:pt x="9376" y="346425"/>
                    <a:pt x="0" y="337049"/>
                    <a:pt x="0" y="325483"/>
                  </a:cubicBezTo>
                  <a:lnTo>
                    <a:pt x="0" y="20941"/>
                  </a:lnTo>
                  <a:cubicBezTo>
                    <a:pt x="0" y="9376"/>
                    <a:pt x="9376" y="0"/>
                    <a:pt x="20941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96578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6931573" y="2281001"/>
            <a:ext cx="4544343" cy="5381557"/>
            <a:chOff x="0" y="0"/>
            <a:chExt cx="1196864" cy="14173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FBD9F1">
                <a:alpha val="2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48980" y="2281001"/>
            <a:ext cx="4544343" cy="5381557"/>
            <a:chOff x="0" y="0"/>
            <a:chExt cx="1196864" cy="141736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714957" y="2281001"/>
            <a:ext cx="4544343" cy="5381557"/>
            <a:chOff x="0" y="0"/>
            <a:chExt cx="1196864" cy="141736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96864" cy="1417365"/>
            </a:xfrm>
            <a:custGeom>
              <a:avLst/>
              <a:gdLst/>
              <a:ahLst/>
              <a:cxnLst/>
              <a:rect l="l" t="t" r="r" b="b"/>
              <a:pathLst>
                <a:path w="1196864" h="1417365">
                  <a:moveTo>
                    <a:pt x="86886" y="0"/>
                  </a:moveTo>
                  <a:lnTo>
                    <a:pt x="1109978" y="0"/>
                  </a:lnTo>
                  <a:cubicBezTo>
                    <a:pt x="1157964" y="0"/>
                    <a:pt x="1196864" y="38900"/>
                    <a:pt x="1196864" y="86886"/>
                  </a:cubicBezTo>
                  <a:lnTo>
                    <a:pt x="1196864" y="1330479"/>
                  </a:lnTo>
                  <a:cubicBezTo>
                    <a:pt x="1196864" y="1378465"/>
                    <a:pt x="1157964" y="1417365"/>
                    <a:pt x="1109978" y="1417365"/>
                  </a:cubicBezTo>
                  <a:lnTo>
                    <a:pt x="86886" y="1417365"/>
                  </a:lnTo>
                  <a:cubicBezTo>
                    <a:pt x="38900" y="1417365"/>
                    <a:pt x="0" y="1378465"/>
                    <a:pt x="0" y="1330479"/>
                  </a:cubicBezTo>
                  <a:lnTo>
                    <a:pt x="0" y="86886"/>
                  </a:lnTo>
                  <a:cubicBezTo>
                    <a:pt x="0" y="38900"/>
                    <a:pt x="38900" y="0"/>
                    <a:pt x="86886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1196864" cy="149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355586" y="4697658"/>
            <a:ext cx="1696317" cy="3245310"/>
          </a:xfrm>
          <a:custGeom>
            <a:avLst/>
            <a:gdLst/>
            <a:ahLst/>
            <a:cxnLst/>
            <a:rect l="l" t="t" r="r" b="b"/>
            <a:pathLst>
              <a:path w="1696317" h="3245310">
                <a:moveTo>
                  <a:pt x="0" y="0"/>
                </a:moveTo>
                <a:lnTo>
                  <a:pt x="1696316" y="0"/>
                </a:lnTo>
                <a:lnTo>
                  <a:pt x="1696316" y="3245310"/>
                </a:lnTo>
                <a:lnTo>
                  <a:pt x="0" y="32453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4008" r="-72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/>
          <p:nvPr/>
        </p:nvSpPr>
        <p:spPr>
          <a:xfrm>
            <a:off x="12994831" y="2382418"/>
            <a:ext cx="3984594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PD Exchange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27209" y="4278528"/>
            <a:ext cx="3252217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Manual</a:t>
            </a:r>
          </a:p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Machine</a:t>
            </a:r>
          </a:p>
        </p:txBody>
      </p:sp>
      <p:sp>
        <p:nvSpPr>
          <p:cNvPr id="21" name="Freeform 21"/>
          <p:cNvSpPr/>
          <p:nvPr/>
        </p:nvSpPr>
        <p:spPr>
          <a:xfrm>
            <a:off x="12191418" y="4179101"/>
            <a:ext cx="6096582" cy="4708974"/>
          </a:xfrm>
          <a:custGeom>
            <a:avLst/>
            <a:gdLst/>
            <a:ahLst/>
            <a:cxnLst/>
            <a:rect l="l" t="t" r="r" b="b"/>
            <a:pathLst>
              <a:path w="6096582" h="4708974">
                <a:moveTo>
                  <a:pt x="0" y="0"/>
                </a:moveTo>
                <a:lnTo>
                  <a:pt x="6096582" y="0"/>
                </a:lnTo>
                <a:lnTo>
                  <a:pt x="6096582" y="4708974"/>
                </a:lnTo>
                <a:lnTo>
                  <a:pt x="0" y="47089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 rot="5287190">
            <a:off x="1554878" y="3776953"/>
            <a:ext cx="5254079" cy="6801397"/>
          </a:xfrm>
          <a:custGeom>
            <a:avLst/>
            <a:gdLst/>
            <a:ahLst/>
            <a:cxnLst/>
            <a:rect l="l" t="t" r="r" b="b"/>
            <a:pathLst>
              <a:path w="5254079" h="6801397">
                <a:moveTo>
                  <a:pt x="0" y="0"/>
                </a:moveTo>
                <a:lnTo>
                  <a:pt x="5254079" y="0"/>
                </a:lnTo>
                <a:lnTo>
                  <a:pt x="5254079" y="6801397"/>
                </a:lnTo>
                <a:lnTo>
                  <a:pt x="0" y="68013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0" y="491867"/>
            <a:ext cx="13863145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What is Peritoneal Dialysis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139493" y="2256003"/>
            <a:ext cx="4009013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Peritoneal Membrane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28854" y="2256003"/>
            <a:ext cx="3984594" cy="2058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PD Catheter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681814" y="1966676"/>
            <a:ext cx="4392281" cy="7617415"/>
            <a:chOff x="0" y="0"/>
            <a:chExt cx="1156815" cy="2006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6815" cy="2006233"/>
            </a:xfrm>
            <a:custGeom>
              <a:avLst/>
              <a:gdLst/>
              <a:ahLst/>
              <a:cxnLst/>
              <a:rect l="l" t="t" r="r" b="b"/>
              <a:pathLst>
                <a:path w="1156815" h="2006233">
                  <a:moveTo>
                    <a:pt x="89894" y="0"/>
                  </a:moveTo>
                  <a:lnTo>
                    <a:pt x="1066921" y="0"/>
                  </a:lnTo>
                  <a:cubicBezTo>
                    <a:pt x="1116568" y="0"/>
                    <a:pt x="1156815" y="40247"/>
                    <a:pt x="1156815" y="89894"/>
                  </a:cubicBezTo>
                  <a:lnTo>
                    <a:pt x="1156815" y="1916339"/>
                  </a:lnTo>
                  <a:cubicBezTo>
                    <a:pt x="1156815" y="1965986"/>
                    <a:pt x="1116568" y="2006233"/>
                    <a:pt x="1066921" y="2006233"/>
                  </a:cubicBezTo>
                  <a:lnTo>
                    <a:pt x="89894" y="2006233"/>
                  </a:lnTo>
                  <a:cubicBezTo>
                    <a:pt x="40247" y="2006233"/>
                    <a:pt x="0" y="1965986"/>
                    <a:pt x="0" y="1916339"/>
                  </a:cubicBezTo>
                  <a:lnTo>
                    <a:pt x="0" y="89894"/>
                  </a:lnTo>
                  <a:cubicBezTo>
                    <a:pt x="0" y="40247"/>
                    <a:pt x="40247" y="0"/>
                    <a:pt x="89894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115681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3112" y="1966676"/>
            <a:ext cx="4392281" cy="7617415"/>
            <a:chOff x="0" y="0"/>
            <a:chExt cx="1156815" cy="20062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6815" cy="2006233"/>
            </a:xfrm>
            <a:custGeom>
              <a:avLst/>
              <a:gdLst/>
              <a:ahLst/>
              <a:cxnLst/>
              <a:rect l="l" t="t" r="r" b="b"/>
              <a:pathLst>
                <a:path w="1156815" h="2006233">
                  <a:moveTo>
                    <a:pt x="89894" y="0"/>
                  </a:moveTo>
                  <a:lnTo>
                    <a:pt x="1066921" y="0"/>
                  </a:lnTo>
                  <a:cubicBezTo>
                    <a:pt x="1116568" y="0"/>
                    <a:pt x="1156815" y="40247"/>
                    <a:pt x="1156815" y="89894"/>
                  </a:cubicBezTo>
                  <a:lnTo>
                    <a:pt x="1156815" y="1916339"/>
                  </a:lnTo>
                  <a:cubicBezTo>
                    <a:pt x="1156815" y="1965986"/>
                    <a:pt x="1116568" y="2006233"/>
                    <a:pt x="1066921" y="2006233"/>
                  </a:cubicBezTo>
                  <a:lnTo>
                    <a:pt x="89894" y="2006233"/>
                  </a:lnTo>
                  <a:cubicBezTo>
                    <a:pt x="40247" y="2006233"/>
                    <a:pt x="0" y="1965986"/>
                    <a:pt x="0" y="1916339"/>
                  </a:cubicBezTo>
                  <a:lnTo>
                    <a:pt x="0" y="89894"/>
                  </a:lnTo>
                  <a:cubicBezTo>
                    <a:pt x="0" y="40247"/>
                    <a:pt x="40247" y="0"/>
                    <a:pt x="89894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115681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88395" y="1966676"/>
            <a:ext cx="4392281" cy="7617415"/>
            <a:chOff x="0" y="0"/>
            <a:chExt cx="1156815" cy="20062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6815" cy="2006233"/>
            </a:xfrm>
            <a:custGeom>
              <a:avLst/>
              <a:gdLst/>
              <a:ahLst/>
              <a:cxnLst/>
              <a:rect l="l" t="t" r="r" b="b"/>
              <a:pathLst>
                <a:path w="1156815" h="2006233">
                  <a:moveTo>
                    <a:pt x="89894" y="0"/>
                  </a:moveTo>
                  <a:lnTo>
                    <a:pt x="1066921" y="0"/>
                  </a:lnTo>
                  <a:cubicBezTo>
                    <a:pt x="1116568" y="0"/>
                    <a:pt x="1156815" y="40247"/>
                    <a:pt x="1156815" y="89894"/>
                  </a:cubicBezTo>
                  <a:lnTo>
                    <a:pt x="1156815" y="1916339"/>
                  </a:lnTo>
                  <a:cubicBezTo>
                    <a:pt x="1156815" y="1965986"/>
                    <a:pt x="1116568" y="2006233"/>
                    <a:pt x="1066921" y="2006233"/>
                  </a:cubicBezTo>
                  <a:lnTo>
                    <a:pt x="89894" y="2006233"/>
                  </a:lnTo>
                  <a:cubicBezTo>
                    <a:pt x="40247" y="2006233"/>
                    <a:pt x="0" y="1965986"/>
                    <a:pt x="0" y="1916339"/>
                  </a:cubicBezTo>
                  <a:lnTo>
                    <a:pt x="0" y="89894"/>
                  </a:lnTo>
                  <a:cubicBezTo>
                    <a:pt x="0" y="40247"/>
                    <a:pt x="40247" y="0"/>
                    <a:pt x="89894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5681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09985" y="1966676"/>
            <a:ext cx="4392281" cy="7617415"/>
            <a:chOff x="0" y="0"/>
            <a:chExt cx="1156815" cy="20062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6815" cy="2006233"/>
            </a:xfrm>
            <a:custGeom>
              <a:avLst/>
              <a:gdLst/>
              <a:ahLst/>
              <a:cxnLst/>
              <a:rect l="l" t="t" r="r" b="b"/>
              <a:pathLst>
                <a:path w="1156815" h="2006233">
                  <a:moveTo>
                    <a:pt x="89894" y="0"/>
                  </a:moveTo>
                  <a:lnTo>
                    <a:pt x="1066921" y="0"/>
                  </a:lnTo>
                  <a:cubicBezTo>
                    <a:pt x="1116568" y="0"/>
                    <a:pt x="1156815" y="40247"/>
                    <a:pt x="1156815" y="89894"/>
                  </a:cubicBezTo>
                  <a:lnTo>
                    <a:pt x="1156815" y="1916339"/>
                  </a:lnTo>
                  <a:cubicBezTo>
                    <a:pt x="1156815" y="1965986"/>
                    <a:pt x="1116568" y="2006233"/>
                    <a:pt x="1066921" y="2006233"/>
                  </a:cubicBezTo>
                  <a:lnTo>
                    <a:pt x="89894" y="2006233"/>
                  </a:lnTo>
                  <a:cubicBezTo>
                    <a:pt x="40247" y="2006233"/>
                    <a:pt x="0" y="1965986"/>
                    <a:pt x="0" y="1916339"/>
                  </a:cubicBezTo>
                  <a:lnTo>
                    <a:pt x="0" y="89894"/>
                  </a:lnTo>
                  <a:cubicBezTo>
                    <a:pt x="0" y="40247"/>
                    <a:pt x="40247" y="0"/>
                    <a:pt x="89894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76200"/>
              <a:ext cx="1156815" cy="2082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0" y="8581584"/>
            <a:ext cx="18414328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4880973" y="7002513"/>
            <a:ext cx="3993962" cy="2937690"/>
            <a:chOff x="0" y="0"/>
            <a:chExt cx="1051908" cy="77371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51908" cy="773713"/>
            </a:xfrm>
            <a:custGeom>
              <a:avLst/>
              <a:gdLst/>
              <a:ahLst/>
              <a:cxnLst/>
              <a:rect l="l" t="t" r="r" b="b"/>
              <a:pathLst>
                <a:path w="1051908" h="773713">
                  <a:moveTo>
                    <a:pt x="98859" y="0"/>
                  </a:moveTo>
                  <a:lnTo>
                    <a:pt x="953049" y="0"/>
                  </a:lnTo>
                  <a:cubicBezTo>
                    <a:pt x="979268" y="0"/>
                    <a:pt x="1004413" y="10415"/>
                    <a:pt x="1022953" y="28955"/>
                  </a:cubicBezTo>
                  <a:cubicBezTo>
                    <a:pt x="1041492" y="47495"/>
                    <a:pt x="1051908" y="72640"/>
                    <a:pt x="1051908" y="98859"/>
                  </a:cubicBezTo>
                  <a:lnTo>
                    <a:pt x="1051908" y="674854"/>
                  </a:lnTo>
                  <a:cubicBezTo>
                    <a:pt x="1051908" y="701073"/>
                    <a:pt x="1041492" y="726218"/>
                    <a:pt x="1022953" y="744758"/>
                  </a:cubicBezTo>
                  <a:cubicBezTo>
                    <a:pt x="1004413" y="763297"/>
                    <a:pt x="979268" y="773713"/>
                    <a:pt x="953049" y="773713"/>
                  </a:cubicBezTo>
                  <a:lnTo>
                    <a:pt x="98859" y="773713"/>
                  </a:lnTo>
                  <a:cubicBezTo>
                    <a:pt x="72640" y="773713"/>
                    <a:pt x="47495" y="763297"/>
                    <a:pt x="28955" y="744758"/>
                  </a:cubicBezTo>
                  <a:cubicBezTo>
                    <a:pt x="10415" y="726218"/>
                    <a:pt x="0" y="701073"/>
                    <a:pt x="0" y="674854"/>
                  </a:cubicBezTo>
                  <a:lnTo>
                    <a:pt x="0" y="98859"/>
                  </a:lnTo>
                  <a:cubicBezTo>
                    <a:pt x="0" y="72640"/>
                    <a:pt x="10415" y="47495"/>
                    <a:pt x="28955" y="28955"/>
                  </a:cubicBezTo>
                  <a:cubicBezTo>
                    <a:pt x="47495" y="10415"/>
                    <a:pt x="72640" y="0"/>
                    <a:pt x="98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76200"/>
              <a:ext cx="1051908" cy="849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 rot="5091495">
            <a:off x="5447024" y="6124824"/>
            <a:ext cx="4170466" cy="5986339"/>
          </a:xfrm>
          <a:custGeom>
            <a:avLst/>
            <a:gdLst/>
            <a:ahLst/>
            <a:cxnLst/>
            <a:rect l="l" t="t" r="r" b="b"/>
            <a:pathLst>
              <a:path w="4170466" h="5986339">
                <a:moveTo>
                  <a:pt x="0" y="0"/>
                </a:moveTo>
                <a:lnTo>
                  <a:pt x="4170466" y="0"/>
                </a:lnTo>
                <a:lnTo>
                  <a:pt x="4170466" y="5986339"/>
                </a:lnTo>
                <a:lnTo>
                  <a:pt x="0" y="5986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8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5"/>
          <p:cNvGrpSpPr/>
          <p:nvPr/>
        </p:nvGrpSpPr>
        <p:grpSpPr>
          <a:xfrm>
            <a:off x="9395059" y="7002513"/>
            <a:ext cx="3993962" cy="2937690"/>
            <a:chOff x="0" y="0"/>
            <a:chExt cx="1051908" cy="77371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051908" cy="773713"/>
            </a:xfrm>
            <a:custGeom>
              <a:avLst/>
              <a:gdLst/>
              <a:ahLst/>
              <a:cxnLst/>
              <a:rect l="l" t="t" r="r" b="b"/>
              <a:pathLst>
                <a:path w="1051908" h="773713">
                  <a:moveTo>
                    <a:pt x="98859" y="0"/>
                  </a:moveTo>
                  <a:lnTo>
                    <a:pt x="953049" y="0"/>
                  </a:lnTo>
                  <a:cubicBezTo>
                    <a:pt x="979268" y="0"/>
                    <a:pt x="1004413" y="10415"/>
                    <a:pt x="1022953" y="28955"/>
                  </a:cubicBezTo>
                  <a:cubicBezTo>
                    <a:pt x="1041492" y="47495"/>
                    <a:pt x="1051908" y="72640"/>
                    <a:pt x="1051908" y="98859"/>
                  </a:cubicBezTo>
                  <a:lnTo>
                    <a:pt x="1051908" y="674854"/>
                  </a:lnTo>
                  <a:cubicBezTo>
                    <a:pt x="1051908" y="701073"/>
                    <a:pt x="1041492" y="726218"/>
                    <a:pt x="1022953" y="744758"/>
                  </a:cubicBezTo>
                  <a:cubicBezTo>
                    <a:pt x="1004413" y="763297"/>
                    <a:pt x="979268" y="773713"/>
                    <a:pt x="953049" y="773713"/>
                  </a:cubicBezTo>
                  <a:lnTo>
                    <a:pt x="98859" y="773713"/>
                  </a:lnTo>
                  <a:cubicBezTo>
                    <a:pt x="72640" y="773713"/>
                    <a:pt x="47495" y="763297"/>
                    <a:pt x="28955" y="744758"/>
                  </a:cubicBezTo>
                  <a:cubicBezTo>
                    <a:pt x="10415" y="726218"/>
                    <a:pt x="0" y="701073"/>
                    <a:pt x="0" y="674854"/>
                  </a:cubicBezTo>
                  <a:lnTo>
                    <a:pt x="0" y="98859"/>
                  </a:lnTo>
                  <a:cubicBezTo>
                    <a:pt x="0" y="72640"/>
                    <a:pt x="10415" y="47495"/>
                    <a:pt x="28955" y="28955"/>
                  </a:cubicBezTo>
                  <a:cubicBezTo>
                    <a:pt x="47495" y="10415"/>
                    <a:pt x="72640" y="0"/>
                    <a:pt x="98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76200"/>
              <a:ext cx="1051908" cy="849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 rot="-10800000">
            <a:off x="9754351" y="8215740"/>
            <a:ext cx="3275378" cy="511236"/>
          </a:xfrm>
          <a:custGeom>
            <a:avLst/>
            <a:gdLst/>
            <a:ahLst/>
            <a:cxnLst/>
            <a:rect l="l" t="t" r="r" b="b"/>
            <a:pathLst>
              <a:path w="3275378" h="511236">
                <a:moveTo>
                  <a:pt x="0" y="0"/>
                </a:moveTo>
                <a:lnTo>
                  <a:pt x="3275378" y="0"/>
                </a:lnTo>
                <a:lnTo>
                  <a:pt x="3275378" y="511237"/>
                </a:lnTo>
                <a:lnTo>
                  <a:pt x="0" y="5112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13923576" y="7002513"/>
            <a:ext cx="3993962" cy="2937690"/>
            <a:chOff x="0" y="0"/>
            <a:chExt cx="1051908" cy="77371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051908" cy="773713"/>
            </a:xfrm>
            <a:custGeom>
              <a:avLst/>
              <a:gdLst/>
              <a:ahLst/>
              <a:cxnLst/>
              <a:rect l="l" t="t" r="r" b="b"/>
              <a:pathLst>
                <a:path w="1051908" h="773713">
                  <a:moveTo>
                    <a:pt x="98859" y="0"/>
                  </a:moveTo>
                  <a:lnTo>
                    <a:pt x="953049" y="0"/>
                  </a:lnTo>
                  <a:cubicBezTo>
                    <a:pt x="979268" y="0"/>
                    <a:pt x="1004413" y="10415"/>
                    <a:pt x="1022953" y="28955"/>
                  </a:cubicBezTo>
                  <a:cubicBezTo>
                    <a:pt x="1041492" y="47495"/>
                    <a:pt x="1051908" y="72640"/>
                    <a:pt x="1051908" y="98859"/>
                  </a:cubicBezTo>
                  <a:lnTo>
                    <a:pt x="1051908" y="674854"/>
                  </a:lnTo>
                  <a:cubicBezTo>
                    <a:pt x="1051908" y="701073"/>
                    <a:pt x="1041492" y="726218"/>
                    <a:pt x="1022953" y="744758"/>
                  </a:cubicBezTo>
                  <a:cubicBezTo>
                    <a:pt x="1004413" y="763297"/>
                    <a:pt x="979268" y="773713"/>
                    <a:pt x="953049" y="773713"/>
                  </a:cubicBezTo>
                  <a:lnTo>
                    <a:pt x="98859" y="773713"/>
                  </a:lnTo>
                  <a:cubicBezTo>
                    <a:pt x="72640" y="773713"/>
                    <a:pt x="47495" y="763297"/>
                    <a:pt x="28955" y="744758"/>
                  </a:cubicBezTo>
                  <a:cubicBezTo>
                    <a:pt x="10415" y="726218"/>
                    <a:pt x="0" y="701073"/>
                    <a:pt x="0" y="674854"/>
                  </a:cubicBezTo>
                  <a:lnTo>
                    <a:pt x="0" y="98859"/>
                  </a:lnTo>
                  <a:cubicBezTo>
                    <a:pt x="0" y="72640"/>
                    <a:pt x="10415" y="47495"/>
                    <a:pt x="28955" y="28955"/>
                  </a:cubicBezTo>
                  <a:cubicBezTo>
                    <a:pt x="47495" y="10415"/>
                    <a:pt x="72640" y="0"/>
                    <a:pt x="98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76200"/>
              <a:ext cx="1051908" cy="849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370291" y="7002513"/>
            <a:ext cx="3993962" cy="2937690"/>
            <a:chOff x="0" y="0"/>
            <a:chExt cx="1051908" cy="773713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051908" cy="773713"/>
            </a:xfrm>
            <a:custGeom>
              <a:avLst/>
              <a:gdLst/>
              <a:ahLst/>
              <a:cxnLst/>
              <a:rect l="l" t="t" r="r" b="b"/>
              <a:pathLst>
                <a:path w="1051908" h="773713">
                  <a:moveTo>
                    <a:pt x="98859" y="0"/>
                  </a:moveTo>
                  <a:lnTo>
                    <a:pt x="953049" y="0"/>
                  </a:lnTo>
                  <a:cubicBezTo>
                    <a:pt x="979268" y="0"/>
                    <a:pt x="1004413" y="10415"/>
                    <a:pt x="1022953" y="28955"/>
                  </a:cubicBezTo>
                  <a:cubicBezTo>
                    <a:pt x="1041492" y="47495"/>
                    <a:pt x="1051908" y="72640"/>
                    <a:pt x="1051908" y="98859"/>
                  </a:cubicBezTo>
                  <a:lnTo>
                    <a:pt x="1051908" y="674854"/>
                  </a:lnTo>
                  <a:cubicBezTo>
                    <a:pt x="1051908" y="701073"/>
                    <a:pt x="1041492" y="726218"/>
                    <a:pt x="1022953" y="744758"/>
                  </a:cubicBezTo>
                  <a:cubicBezTo>
                    <a:pt x="1004413" y="763297"/>
                    <a:pt x="979268" y="773713"/>
                    <a:pt x="953049" y="773713"/>
                  </a:cubicBezTo>
                  <a:lnTo>
                    <a:pt x="98859" y="773713"/>
                  </a:lnTo>
                  <a:cubicBezTo>
                    <a:pt x="72640" y="773713"/>
                    <a:pt x="47495" y="763297"/>
                    <a:pt x="28955" y="744758"/>
                  </a:cubicBezTo>
                  <a:cubicBezTo>
                    <a:pt x="10415" y="726218"/>
                    <a:pt x="0" y="701073"/>
                    <a:pt x="0" y="674854"/>
                  </a:cubicBezTo>
                  <a:lnTo>
                    <a:pt x="0" y="98859"/>
                  </a:lnTo>
                  <a:cubicBezTo>
                    <a:pt x="0" y="72640"/>
                    <a:pt x="10415" y="47495"/>
                    <a:pt x="28955" y="28955"/>
                  </a:cubicBezTo>
                  <a:cubicBezTo>
                    <a:pt x="47495" y="10415"/>
                    <a:pt x="72640" y="0"/>
                    <a:pt x="98859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76200"/>
              <a:ext cx="1051908" cy="8499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246171" y="7115745"/>
            <a:ext cx="2379102" cy="2711228"/>
          </a:xfrm>
          <a:custGeom>
            <a:avLst/>
            <a:gdLst/>
            <a:ahLst/>
            <a:cxnLst/>
            <a:rect l="l" t="t" r="r" b="b"/>
            <a:pathLst>
              <a:path w="2379102" h="2711228">
                <a:moveTo>
                  <a:pt x="0" y="0"/>
                </a:moveTo>
                <a:lnTo>
                  <a:pt x="2379102" y="0"/>
                </a:lnTo>
                <a:lnTo>
                  <a:pt x="2379102" y="2711227"/>
                </a:lnTo>
                <a:lnTo>
                  <a:pt x="0" y="27112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36"/>
          <p:cNvGrpSpPr/>
          <p:nvPr/>
        </p:nvGrpSpPr>
        <p:grpSpPr>
          <a:xfrm>
            <a:off x="1621448" y="8212198"/>
            <a:ext cx="1628549" cy="259160"/>
            <a:chOff x="0" y="0"/>
            <a:chExt cx="428918" cy="6825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28918" cy="68256"/>
            </a:xfrm>
            <a:custGeom>
              <a:avLst/>
              <a:gdLst/>
              <a:ahLst/>
              <a:cxnLst/>
              <a:rect l="l" t="t" r="r" b="b"/>
              <a:pathLst>
                <a:path w="428918" h="68256">
                  <a:moveTo>
                    <a:pt x="34128" y="0"/>
                  </a:moveTo>
                  <a:lnTo>
                    <a:pt x="394790" y="0"/>
                  </a:lnTo>
                  <a:cubicBezTo>
                    <a:pt x="403842" y="0"/>
                    <a:pt x="412522" y="3596"/>
                    <a:pt x="418922" y="9996"/>
                  </a:cubicBezTo>
                  <a:cubicBezTo>
                    <a:pt x="425323" y="16396"/>
                    <a:pt x="428918" y="25077"/>
                    <a:pt x="428918" y="34128"/>
                  </a:cubicBezTo>
                  <a:lnTo>
                    <a:pt x="428918" y="34128"/>
                  </a:lnTo>
                  <a:cubicBezTo>
                    <a:pt x="428918" y="52977"/>
                    <a:pt x="413639" y="68256"/>
                    <a:pt x="394790" y="68256"/>
                  </a:cubicBezTo>
                  <a:lnTo>
                    <a:pt x="34128" y="68256"/>
                  </a:lnTo>
                  <a:cubicBezTo>
                    <a:pt x="25077" y="68256"/>
                    <a:pt x="16396" y="64661"/>
                    <a:pt x="9996" y="58260"/>
                  </a:cubicBezTo>
                  <a:cubicBezTo>
                    <a:pt x="3596" y="51860"/>
                    <a:pt x="0" y="43179"/>
                    <a:pt x="0" y="34128"/>
                  </a:cubicBezTo>
                  <a:lnTo>
                    <a:pt x="0" y="34128"/>
                  </a:lnTo>
                  <a:cubicBezTo>
                    <a:pt x="0" y="25077"/>
                    <a:pt x="3596" y="16396"/>
                    <a:pt x="9996" y="9996"/>
                  </a:cubicBezTo>
                  <a:cubicBezTo>
                    <a:pt x="16396" y="3596"/>
                    <a:pt x="25077" y="0"/>
                    <a:pt x="34128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76200"/>
              <a:ext cx="428918" cy="14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621448" y="8535516"/>
            <a:ext cx="1628549" cy="259160"/>
            <a:chOff x="0" y="0"/>
            <a:chExt cx="428918" cy="68256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28918" cy="68256"/>
            </a:xfrm>
            <a:custGeom>
              <a:avLst/>
              <a:gdLst/>
              <a:ahLst/>
              <a:cxnLst/>
              <a:rect l="l" t="t" r="r" b="b"/>
              <a:pathLst>
                <a:path w="428918" h="68256">
                  <a:moveTo>
                    <a:pt x="34128" y="0"/>
                  </a:moveTo>
                  <a:lnTo>
                    <a:pt x="394790" y="0"/>
                  </a:lnTo>
                  <a:cubicBezTo>
                    <a:pt x="403842" y="0"/>
                    <a:pt x="412522" y="3596"/>
                    <a:pt x="418922" y="9996"/>
                  </a:cubicBezTo>
                  <a:cubicBezTo>
                    <a:pt x="425323" y="16396"/>
                    <a:pt x="428918" y="25077"/>
                    <a:pt x="428918" y="34128"/>
                  </a:cubicBezTo>
                  <a:lnTo>
                    <a:pt x="428918" y="34128"/>
                  </a:lnTo>
                  <a:cubicBezTo>
                    <a:pt x="428918" y="52977"/>
                    <a:pt x="413639" y="68256"/>
                    <a:pt x="394790" y="68256"/>
                  </a:cubicBezTo>
                  <a:lnTo>
                    <a:pt x="34128" y="68256"/>
                  </a:lnTo>
                  <a:cubicBezTo>
                    <a:pt x="25077" y="68256"/>
                    <a:pt x="16396" y="64661"/>
                    <a:pt x="9996" y="58260"/>
                  </a:cubicBezTo>
                  <a:cubicBezTo>
                    <a:pt x="3596" y="51860"/>
                    <a:pt x="0" y="43179"/>
                    <a:pt x="0" y="34128"/>
                  </a:cubicBezTo>
                  <a:lnTo>
                    <a:pt x="0" y="34128"/>
                  </a:lnTo>
                  <a:cubicBezTo>
                    <a:pt x="0" y="25077"/>
                    <a:pt x="3596" y="16396"/>
                    <a:pt x="9996" y="9996"/>
                  </a:cubicBezTo>
                  <a:cubicBezTo>
                    <a:pt x="16396" y="3596"/>
                    <a:pt x="25077" y="0"/>
                    <a:pt x="34128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76200"/>
              <a:ext cx="428918" cy="14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1637981" y="8858833"/>
            <a:ext cx="1628549" cy="259160"/>
            <a:chOff x="0" y="0"/>
            <a:chExt cx="428918" cy="68256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28918" cy="68256"/>
            </a:xfrm>
            <a:custGeom>
              <a:avLst/>
              <a:gdLst/>
              <a:ahLst/>
              <a:cxnLst/>
              <a:rect l="l" t="t" r="r" b="b"/>
              <a:pathLst>
                <a:path w="428918" h="68256">
                  <a:moveTo>
                    <a:pt x="34128" y="0"/>
                  </a:moveTo>
                  <a:lnTo>
                    <a:pt x="394790" y="0"/>
                  </a:lnTo>
                  <a:cubicBezTo>
                    <a:pt x="403842" y="0"/>
                    <a:pt x="412522" y="3596"/>
                    <a:pt x="418922" y="9996"/>
                  </a:cubicBezTo>
                  <a:cubicBezTo>
                    <a:pt x="425323" y="16396"/>
                    <a:pt x="428918" y="25077"/>
                    <a:pt x="428918" y="34128"/>
                  </a:cubicBezTo>
                  <a:lnTo>
                    <a:pt x="428918" y="34128"/>
                  </a:lnTo>
                  <a:cubicBezTo>
                    <a:pt x="428918" y="52977"/>
                    <a:pt x="413639" y="68256"/>
                    <a:pt x="394790" y="68256"/>
                  </a:cubicBezTo>
                  <a:lnTo>
                    <a:pt x="34128" y="68256"/>
                  </a:lnTo>
                  <a:cubicBezTo>
                    <a:pt x="25077" y="68256"/>
                    <a:pt x="16396" y="64661"/>
                    <a:pt x="9996" y="58260"/>
                  </a:cubicBezTo>
                  <a:cubicBezTo>
                    <a:pt x="3596" y="51860"/>
                    <a:pt x="0" y="43179"/>
                    <a:pt x="0" y="34128"/>
                  </a:cubicBezTo>
                  <a:lnTo>
                    <a:pt x="0" y="34128"/>
                  </a:lnTo>
                  <a:cubicBezTo>
                    <a:pt x="0" y="25077"/>
                    <a:pt x="3596" y="16396"/>
                    <a:pt x="9996" y="9996"/>
                  </a:cubicBezTo>
                  <a:cubicBezTo>
                    <a:pt x="16396" y="3596"/>
                    <a:pt x="25077" y="0"/>
                    <a:pt x="34128" y="0"/>
                  </a:cubicBezTo>
                  <a:close/>
                </a:path>
              </a:pathLst>
            </a:custGeom>
            <a:solidFill>
              <a:srgbClr val="44434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76200"/>
              <a:ext cx="428918" cy="144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14188178" y="7002513"/>
            <a:ext cx="3435895" cy="2937690"/>
          </a:xfrm>
          <a:custGeom>
            <a:avLst/>
            <a:gdLst/>
            <a:ahLst/>
            <a:cxnLst/>
            <a:rect l="l" t="t" r="r" b="b"/>
            <a:pathLst>
              <a:path w="3435895" h="2937690">
                <a:moveTo>
                  <a:pt x="0" y="0"/>
                </a:moveTo>
                <a:lnTo>
                  <a:pt x="3435895" y="0"/>
                </a:lnTo>
                <a:lnTo>
                  <a:pt x="3435895" y="2937691"/>
                </a:lnTo>
                <a:lnTo>
                  <a:pt x="0" y="29376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56142" t="-57348" r="-42542" b="-2214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6" name="TextBox 46"/>
          <p:cNvSpPr txBox="1"/>
          <p:nvPr/>
        </p:nvSpPr>
        <p:spPr>
          <a:xfrm>
            <a:off x="0" y="491867"/>
            <a:ext cx="7250547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PD Catheter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291363" y="1928724"/>
            <a:ext cx="3704651" cy="17637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8"/>
              </a:lnSpc>
            </a:pPr>
            <a:r>
              <a:rPr lang="en-US" sz="4799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Day Surgery</a:t>
            </a:r>
          </a:p>
          <a:p>
            <a:pPr algn="l">
              <a:lnSpc>
                <a:spcPts val="6718"/>
              </a:lnSpc>
            </a:pPr>
            <a:endParaRPr lang="en-US" sz="4799">
              <a:solidFill>
                <a:srgbClr val="FFFFFF"/>
              </a:solidFill>
              <a:latin typeface="Grotesque MT Std"/>
              <a:ea typeface="Grotesque MT Std"/>
              <a:cs typeface="Grotesque MT Std"/>
              <a:sym typeface="Grotesque MT St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314045" y="2743905"/>
            <a:ext cx="3805794" cy="1541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ctr">
              <a:lnSpc>
                <a:spcPts val="5880"/>
              </a:lnSpc>
              <a:spcBef>
                <a:spcPct val="0"/>
              </a:spcBef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3 weeks to heal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5091320" y="1928724"/>
            <a:ext cx="3571148" cy="261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Small, soft tube in lower abdomen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639204" y="1928724"/>
            <a:ext cx="3388662" cy="345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12 inches long outside abdomen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4034670" y="1928724"/>
            <a:ext cx="3802070" cy="2611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Hidden </a:t>
            </a:r>
          </a:p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under clothes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226860" y="4166782"/>
            <a:ext cx="4284786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8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PD nurse checks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39119" y="4774500"/>
            <a:ext cx="4226275" cy="228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healing, infection, flushes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551740" y="3742284"/>
            <a:ext cx="4412871" cy="798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80" lvl="1" indent="-453390" algn="l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belt or lanyard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83236" y="7923918"/>
            <a:ext cx="18854472" cy="1315332"/>
            <a:chOff x="0" y="0"/>
            <a:chExt cx="4965787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65787" cy="346425"/>
            </a:xfrm>
            <a:custGeom>
              <a:avLst/>
              <a:gdLst/>
              <a:ahLst/>
              <a:cxnLst/>
              <a:rect l="l" t="t" r="r" b="b"/>
              <a:pathLst>
                <a:path w="4965787" h="346425">
                  <a:moveTo>
                    <a:pt x="20941" y="0"/>
                  </a:moveTo>
                  <a:lnTo>
                    <a:pt x="4944845" y="0"/>
                  </a:lnTo>
                  <a:cubicBezTo>
                    <a:pt x="4950399" y="0"/>
                    <a:pt x="4955726" y="2206"/>
                    <a:pt x="4959653" y="6134"/>
                  </a:cubicBezTo>
                  <a:cubicBezTo>
                    <a:pt x="4963580" y="10061"/>
                    <a:pt x="4965787" y="15387"/>
                    <a:pt x="4965787" y="20941"/>
                  </a:cubicBezTo>
                  <a:lnTo>
                    <a:pt x="4965787" y="325483"/>
                  </a:lnTo>
                  <a:cubicBezTo>
                    <a:pt x="4965787" y="337049"/>
                    <a:pt x="4956411" y="346425"/>
                    <a:pt x="4944845" y="346425"/>
                  </a:cubicBezTo>
                  <a:lnTo>
                    <a:pt x="20941" y="346425"/>
                  </a:lnTo>
                  <a:cubicBezTo>
                    <a:pt x="9376" y="346425"/>
                    <a:pt x="0" y="337049"/>
                    <a:pt x="0" y="325483"/>
                  </a:cubicBezTo>
                  <a:lnTo>
                    <a:pt x="0" y="20941"/>
                  </a:lnTo>
                  <a:cubicBezTo>
                    <a:pt x="0" y="9376"/>
                    <a:pt x="9376" y="0"/>
                    <a:pt x="20941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4965787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>
            <a:off x="0" y="858158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3496656" y="1691875"/>
            <a:ext cx="3969276" cy="8595125"/>
          </a:xfrm>
          <a:custGeom>
            <a:avLst/>
            <a:gdLst/>
            <a:ahLst/>
            <a:cxnLst/>
            <a:rect l="l" t="t" r="r" b="b"/>
            <a:pathLst>
              <a:path w="3969276" h="8595125">
                <a:moveTo>
                  <a:pt x="0" y="0"/>
                </a:moveTo>
                <a:lnTo>
                  <a:pt x="3969277" y="0"/>
                </a:lnTo>
                <a:lnTo>
                  <a:pt x="3969277" y="8595125"/>
                </a:lnTo>
                <a:lnTo>
                  <a:pt x="0" y="85951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 rot="-1238169">
            <a:off x="14095445" y="6092853"/>
            <a:ext cx="498211" cy="297125"/>
            <a:chOff x="0" y="0"/>
            <a:chExt cx="131216" cy="782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31216" cy="78255"/>
            </a:xfrm>
            <a:custGeom>
              <a:avLst/>
              <a:gdLst/>
              <a:ahLst/>
              <a:cxnLst/>
              <a:rect l="l" t="t" r="r" b="b"/>
              <a:pathLst>
                <a:path w="131216" h="78255">
                  <a:moveTo>
                    <a:pt x="0" y="0"/>
                  </a:moveTo>
                  <a:lnTo>
                    <a:pt x="131216" y="0"/>
                  </a:lnTo>
                  <a:lnTo>
                    <a:pt x="131216" y="78255"/>
                  </a:lnTo>
                  <a:lnTo>
                    <a:pt x="0" y="78255"/>
                  </a:ln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76200"/>
              <a:ext cx="131216" cy="1544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77270" y="723900"/>
            <a:ext cx="11618284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Peritoneal Membrane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7307" y="3008758"/>
            <a:ext cx="10738247" cy="345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Peritoneum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Lining of the abdomen</a:t>
            </a:r>
          </a:p>
          <a:p>
            <a:pPr marL="2072640" lvl="2" indent="-690880" algn="l">
              <a:lnSpc>
                <a:spcPts val="6719"/>
              </a:lnSpc>
              <a:buFont typeface="Arial"/>
              <a:buChar char="⚬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Thousands of blood vessels</a:t>
            </a:r>
          </a:p>
          <a:p>
            <a:pPr marL="2072640" lvl="2" indent="-690880" algn="l">
              <a:lnSpc>
                <a:spcPts val="6719"/>
              </a:lnSpc>
              <a:buFont typeface="Arial"/>
              <a:buChar char="⚬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Filters waste and removes fluid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21195" y="661103"/>
            <a:ext cx="12416538" cy="6681212"/>
            <a:chOff x="0" y="0"/>
            <a:chExt cx="3270199" cy="175966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270199" cy="1759661"/>
            </a:xfrm>
            <a:custGeom>
              <a:avLst/>
              <a:gdLst/>
              <a:ahLst/>
              <a:cxnLst/>
              <a:rect l="l" t="t" r="r" b="b"/>
              <a:pathLst>
                <a:path w="3270199" h="1759661">
                  <a:moveTo>
                    <a:pt x="31799" y="0"/>
                  </a:moveTo>
                  <a:lnTo>
                    <a:pt x="3238400" y="0"/>
                  </a:lnTo>
                  <a:cubicBezTo>
                    <a:pt x="3246834" y="0"/>
                    <a:pt x="3254922" y="3350"/>
                    <a:pt x="3260885" y="9314"/>
                  </a:cubicBezTo>
                  <a:cubicBezTo>
                    <a:pt x="3266849" y="15277"/>
                    <a:pt x="3270199" y="23366"/>
                    <a:pt x="3270199" y="31799"/>
                  </a:cubicBezTo>
                  <a:lnTo>
                    <a:pt x="3270199" y="1727861"/>
                  </a:lnTo>
                  <a:cubicBezTo>
                    <a:pt x="3270199" y="1736295"/>
                    <a:pt x="3266849" y="1744383"/>
                    <a:pt x="3260885" y="1750347"/>
                  </a:cubicBezTo>
                  <a:cubicBezTo>
                    <a:pt x="3254922" y="1756311"/>
                    <a:pt x="3246834" y="1759661"/>
                    <a:pt x="3238400" y="1759661"/>
                  </a:cubicBezTo>
                  <a:lnTo>
                    <a:pt x="31799" y="1759661"/>
                  </a:lnTo>
                  <a:cubicBezTo>
                    <a:pt x="23366" y="1759661"/>
                    <a:pt x="15277" y="1756311"/>
                    <a:pt x="9314" y="1750347"/>
                  </a:cubicBezTo>
                  <a:cubicBezTo>
                    <a:pt x="3350" y="1744383"/>
                    <a:pt x="0" y="1736295"/>
                    <a:pt x="0" y="1727861"/>
                  </a:cubicBezTo>
                  <a:lnTo>
                    <a:pt x="0" y="31799"/>
                  </a:lnTo>
                  <a:cubicBezTo>
                    <a:pt x="0" y="23366"/>
                    <a:pt x="3350" y="15277"/>
                    <a:pt x="9314" y="9314"/>
                  </a:cubicBezTo>
                  <a:cubicBezTo>
                    <a:pt x="15277" y="3350"/>
                    <a:pt x="23366" y="0"/>
                    <a:pt x="31799" y="0"/>
                  </a:cubicBez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76200"/>
              <a:ext cx="3270199" cy="183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 rot="5608242">
            <a:off x="10918279" y="1781823"/>
            <a:ext cx="2588583" cy="4114800"/>
          </a:xfrm>
          <a:custGeom>
            <a:avLst/>
            <a:gdLst/>
            <a:ahLst/>
            <a:cxnLst/>
            <a:rect l="l" t="t" r="r" b="b"/>
            <a:pathLst>
              <a:path w="2588583" h="4114800">
                <a:moveTo>
                  <a:pt x="0" y="0"/>
                </a:moveTo>
                <a:lnTo>
                  <a:pt x="2588583" y="0"/>
                </a:lnTo>
                <a:lnTo>
                  <a:pt x="258858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58820" y="7965317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flipV="1">
            <a:off x="19" y="8622983"/>
            <a:ext cx="18806457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flipH="1">
            <a:off x="583104" y="1791771"/>
            <a:ext cx="3969276" cy="8595125"/>
          </a:xfrm>
          <a:custGeom>
            <a:avLst/>
            <a:gdLst/>
            <a:ahLst/>
            <a:cxnLst/>
            <a:rect l="l" t="t" r="r" b="b"/>
            <a:pathLst>
              <a:path w="3969276" h="8595125">
                <a:moveTo>
                  <a:pt x="3969277" y="0"/>
                </a:moveTo>
                <a:lnTo>
                  <a:pt x="0" y="0"/>
                </a:lnTo>
                <a:lnTo>
                  <a:pt x="0" y="8595125"/>
                </a:lnTo>
                <a:lnTo>
                  <a:pt x="3969277" y="8595125"/>
                </a:lnTo>
                <a:lnTo>
                  <a:pt x="396927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641016" y="723900"/>
            <a:ext cx="11618284" cy="14957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904"/>
              </a:lnSpc>
            </a:pPr>
            <a:r>
              <a:rPr lang="en-US" sz="7788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Peritoneal Membrane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241889" y="817821"/>
            <a:ext cx="12416538" cy="6681212"/>
            <a:chOff x="0" y="0"/>
            <a:chExt cx="3270199" cy="17596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70199" cy="1759661"/>
            </a:xfrm>
            <a:custGeom>
              <a:avLst/>
              <a:gdLst/>
              <a:ahLst/>
              <a:cxnLst/>
              <a:rect l="l" t="t" r="r" b="b"/>
              <a:pathLst>
                <a:path w="3270199" h="1759661">
                  <a:moveTo>
                    <a:pt x="31799" y="0"/>
                  </a:moveTo>
                  <a:lnTo>
                    <a:pt x="3238400" y="0"/>
                  </a:lnTo>
                  <a:cubicBezTo>
                    <a:pt x="3246834" y="0"/>
                    <a:pt x="3254922" y="3350"/>
                    <a:pt x="3260885" y="9314"/>
                  </a:cubicBezTo>
                  <a:cubicBezTo>
                    <a:pt x="3266849" y="15277"/>
                    <a:pt x="3270199" y="23366"/>
                    <a:pt x="3270199" y="31799"/>
                  </a:cubicBezTo>
                  <a:lnTo>
                    <a:pt x="3270199" y="1727861"/>
                  </a:lnTo>
                  <a:cubicBezTo>
                    <a:pt x="3270199" y="1736295"/>
                    <a:pt x="3266849" y="1744383"/>
                    <a:pt x="3260885" y="1750347"/>
                  </a:cubicBezTo>
                  <a:cubicBezTo>
                    <a:pt x="3254922" y="1756311"/>
                    <a:pt x="3246834" y="1759661"/>
                    <a:pt x="3238400" y="1759661"/>
                  </a:cubicBezTo>
                  <a:lnTo>
                    <a:pt x="31799" y="1759661"/>
                  </a:lnTo>
                  <a:cubicBezTo>
                    <a:pt x="23366" y="1759661"/>
                    <a:pt x="15277" y="1756311"/>
                    <a:pt x="9314" y="1750347"/>
                  </a:cubicBezTo>
                  <a:cubicBezTo>
                    <a:pt x="3350" y="1744383"/>
                    <a:pt x="0" y="1736295"/>
                    <a:pt x="0" y="1727861"/>
                  </a:cubicBezTo>
                  <a:lnTo>
                    <a:pt x="0" y="31799"/>
                  </a:lnTo>
                  <a:cubicBezTo>
                    <a:pt x="0" y="23366"/>
                    <a:pt x="3350" y="15277"/>
                    <a:pt x="9314" y="9314"/>
                  </a:cubicBezTo>
                  <a:cubicBezTo>
                    <a:pt x="15277" y="3350"/>
                    <a:pt x="23366" y="0"/>
                    <a:pt x="31799" y="0"/>
                  </a:cubicBez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3270199" cy="18358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862756" y="2862661"/>
            <a:ext cx="11396514" cy="430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Dialysis Solution fills the peritoneum</a:t>
            </a:r>
          </a:p>
          <a:p>
            <a:pPr marL="1036320" lvl="1" indent="-518160" algn="just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Through the PD catheter</a:t>
            </a:r>
          </a:p>
          <a:p>
            <a:pPr marL="2072640" lvl="2" indent="-690880" algn="just">
              <a:lnSpc>
                <a:spcPts val="6719"/>
              </a:lnSpc>
              <a:buFont typeface="Arial"/>
              <a:buChar char="⚬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2 - 3 Liter solution</a:t>
            </a:r>
          </a:p>
          <a:p>
            <a:pPr marL="2072640" lvl="2" indent="-690880" algn="just">
              <a:lnSpc>
                <a:spcPts val="6719"/>
              </a:lnSpc>
              <a:buFont typeface="Arial"/>
              <a:buChar char="⚬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Sits inside the body</a:t>
            </a:r>
          </a:p>
          <a:p>
            <a:pPr marL="2072640" lvl="2" indent="-690880" algn="just">
              <a:lnSpc>
                <a:spcPts val="6719"/>
              </a:lnSpc>
              <a:buFont typeface="Arial"/>
              <a:buChar char="⚬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Drains and fills with new solution</a:t>
            </a:r>
          </a:p>
        </p:txBody>
      </p:sp>
      <p:sp>
        <p:nvSpPr>
          <p:cNvPr id="15" name="Freeform 15"/>
          <p:cNvSpPr/>
          <p:nvPr/>
        </p:nvSpPr>
        <p:spPr>
          <a:xfrm>
            <a:off x="1861201" y="5537198"/>
            <a:ext cx="5710447" cy="4749802"/>
          </a:xfrm>
          <a:custGeom>
            <a:avLst/>
            <a:gdLst/>
            <a:ahLst/>
            <a:cxnLst/>
            <a:rect l="l" t="t" r="r" b="b"/>
            <a:pathLst>
              <a:path w="5710447" h="4749802">
                <a:moveTo>
                  <a:pt x="0" y="0"/>
                </a:moveTo>
                <a:lnTo>
                  <a:pt x="5710447" y="0"/>
                </a:lnTo>
                <a:lnTo>
                  <a:pt x="5710447" y="4749802"/>
                </a:lnTo>
                <a:lnTo>
                  <a:pt x="0" y="474980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03" b="-10787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8003417"/>
            <a:chOff x="0" y="0"/>
            <a:chExt cx="4816593" cy="21078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07896"/>
            </a:xfrm>
            <a:custGeom>
              <a:avLst/>
              <a:gdLst/>
              <a:ahLst/>
              <a:cxnLst/>
              <a:rect l="l" t="t" r="r" b="b"/>
              <a:pathLst>
                <a:path w="4816592" h="2107896">
                  <a:moveTo>
                    <a:pt x="0" y="0"/>
                  </a:moveTo>
                  <a:lnTo>
                    <a:pt x="4816592" y="0"/>
                  </a:lnTo>
                  <a:lnTo>
                    <a:pt x="4816592" y="2107896"/>
                  </a:lnTo>
                  <a:lnTo>
                    <a:pt x="0" y="2107896"/>
                  </a:lnTo>
                  <a:close/>
                </a:path>
              </a:pathLst>
            </a:custGeom>
            <a:solidFill>
              <a:srgbClr val="752864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4816593" cy="2184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95972" y="7942968"/>
            <a:ext cx="19865296" cy="1315332"/>
            <a:chOff x="0" y="0"/>
            <a:chExt cx="5232012" cy="34642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232012" cy="346425"/>
            </a:xfrm>
            <a:custGeom>
              <a:avLst/>
              <a:gdLst/>
              <a:ahLst/>
              <a:cxnLst/>
              <a:rect l="l" t="t" r="r" b="b"/>
              <a:pathLst>
                <a:path w="5232012" h="346425">
                  <a:moveTo>
                    <a:pt x="19876" y="0"/>
                  </a:moveTo>
                  <a:lnTo>
                    <a:pt x="5212136" y="0"/>
                  </a:lnTo>
                  <a:cubicBezTo>
                    <a:pt x="5223113" y="0"/>
                    <a:pt x="5232012" y="8899"/>
                    <a:pt x="5232012" y="19876"/>
                  </a:cubicBezTo>
                  <a:lnTo>
                    <a:pt x="5232012" y="326549"/>
                  </a:lnTo>
                  <a:cubicBezTo>
                    <a:pt x="5232012" y="337526"/>
                    <a:pt x="5223113" y="346425"/>
                    <a:pt x="5212136" y="346425"/>
                  </a:cubicBezTo>
                  <a:lnTo>
                    <a:pt x="19876" y="346425"/>
                  </a:lnTo>
                  <a:cubicBezTo>
                    <a:pt x="8899" y="346425"/>
                    <a:pt x="0" y="337526"/>
                    <a:pt x="0" y="326549"/>
                  </a:cubicBezTo>
                  <a:lnTo>
                    <a:pt x="0" y="19876"/>
                  </a:lnTo>
                  <a:cubicBezTo>
                    <a:pt x="0" y="8899"/>
                    <a:pt x="8899" y="0"/>
                    <a:pt x="19876" y="0"/>
                  </a:cubicBezTo>
                  <a:close/>
                </a:path>
              </a:pathLst>
            </a:custGeom>
            <a:solidFill>
              <a:srgbClr val="6C6F7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5232012" cy="4226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342645" y="2227323"/>
            <a:ext cx="8693683" cy="5418832"/>
            <a:chOff x="0" y="0"/>
            <a:chExt cx="2289694" cy="14271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89694" cy="1427182"/>
            </a:xfrm>
            <a:custGeom>
              <a:avLst/>
              <a:gdLst/>
              <a:ahLst/>
              <a:cxnLst/>
              <a:rect l="l" t="t" r="r" b="b"/>
              <a:pathLst>
                <a:path w="2289694" h="1427182">
                  <a:moveTo>
                    <a:pt x="45417" y="0"/>
                  </a:moveTo>
                  <a:lnTo>
                    <a:pt x="2244278" y="0"/>
                  </a:lnTo>
                  <a:cubicBezTo>
                    <a:pt x="2269361" y="0"/>
                    <a:pt x="2289694" y="20334"/>
                    <a:pt x="2289694" y="45417"/>
                  </a:cubicBezTo>
                  <a:lnTo>
                    <a:pt x="2289694" y="1381765"/>
                  </a:lnTo>
                  <a:cubicBezTo>
                    <a:pt x="2289694" y="1393811"/>
                    <a:pt x="2284909" y="1405363"/>
                    <a:pt x="2276392" y="1413880"/>
                  </a:cubicBezTo>
                  <a:cubicBezTo>
                    <a:pt x="2267875" y="1422397"/>
                    <a:pt x="2256323" y="1427182"/>
                    <a:pt x="2244278" y="1427182"/>
                  </a:cubicBezTo>
                  <a:lnTo>
                    <a:pt x="45417" y="1427182"/>
                  </a:lnTo>
                  <a:cubicBezTo>
                    <a:pt x="20334" y="1427182"/>
                    <a:pt x="0" y="1406848"/>
                    <a:pt x="0" y="1381765"/>
                  </a:cubicBezTo>
                  <a:lnTo>
                    <a:pt x="0" y="45417"/>
                  </a:lnTo>
                  <a:cubicBezTo>
                    <a:pt x="0" y="33371"/>
                    <a:pt x="4785" y="21819"/>
                    <a:pt x="13302" y="13302"/>
                  </a:cubicBezTo>
                  <a:cubicBezTo>
                    <a:pt x="21819" y="4785"/>
                    <a:pt x="33371" y="0"/>
                    <a:pt x="4541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2289694" cy="1503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44050" y="2227323"/>
            <a:ext cx="8693683" cy="5418832"/>
            <a:chOff x="0" y="0"/>
            <a:chExt cx="2289694" cy="142718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89694" cy="1427182"/>
            </a:xfrm>
            <a:custGeom>
              <a:avLst/>
              <a:gdLst/>
              <a:ahLst/>
              <a:cxnLst/>
              <a:rect l="l" t="t" r="r" b="b"/>
              <a:pathLst>
                <a:path w="2289694" h="1427182">
                  <a:moveTo>
                    <a:pt x="45417" y="0"/>
                  </a:moveTo>
                  <a:lnTo>
                    <a:pt x="2244278" y="0"/>
                  </a:lnTo>
                  <a:cubicBezTo>
                    <a:pt x="2269361" y="0"/>
                    <a:pt x="2289694" y="20334"/>
                    <a:pt x="2289694" y="45417"/>
                  </a:cubicBezTo>
                  <a:lnTo>
                    <a:pt x="2289694" y="1381765"/>
                  </a:lnTo>
                  <a:cubicBezTo>
                    <a:pt x="2289694" y="1393811"/>
                    <a:pt x="2284909" y="1405363"/>
                    <a:pt x="2276392" y="1413880"/>
                  </a:cubicBezTo>
                  <a:cubicBezTo>
                    <a:pt x="2267875" y="1422397"/>
                    <a:pt x="2256323" y="1427182"/>
                    <a:pt x="2244278" y="1427182"/>
                  </a:cubicBezTo>
                  <a:lnTo>
                    <a:pt x="45417" y="1427182"/>
                  </a:lnTo>
                  <a:cubicBezTo>
                    <a:pt x="20334" y="1427182"/>
                    <a:pt x="0" y="1406848"/>
                    <a:pt x="0" y="1381765"/>
                  </a:cubicBezTo>
                  <a:lnTo>
                    <a:pt x="0" y="45417"/>
                  </a:lnTo>
                  <a:cubicBezTo>
                    <a:pt x="0" y="33371"/>
                    <a:pt x="4785" y="21819"/>
                    <a:pt x="13302" y="13302"/>
                  </a:cubicBezTo>
                  <a:cubicBezTo>
                    <a:pt x="21819" y="4785"/>
                    <a:pt x="33371" y="0"/>
                    <a:pt x="45417" y="0"/>
                  </a:cubicBezTo>
                  <a:close/>
                </a:path>
              </a:pathLst>
            </a:custGeom>
            <a:solidFill>
              <a:srgbClr val="1E9D8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2289694" cy="150338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02070" y="455701"/>
            <a:ext cx="11009062" cy="14748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04"/>
              </a:lnSpc>
            </a:pPr>
            <a:r>
              <a:rPr lang="en-US" sz="7788" dirty="0">
                <a:solidFill>
                  <a:srgbClr val="FFFFFF"/>
                </a:solidFill>
                <a:latin typeface="Grotesque MT Std Light"/>
                <a:ea typeface="Grotesque MT Std Light"/>
                <a:cs typeface="Grotesque MT Std Light"/>
                <a:sym typeface="Grotesque MT Std Light"/>
              </a:rPr>
              <a:t>PD Exchange - Two Types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4050" y="2189286"/>
            <a:ext cx="8121295" cy="4307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Manual - CAPD 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Done by hand,  gravity based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No electricity, emergency 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Every day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42645" y="2198811"/>
            <a:ext cx="8693683" cy="345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Machine - APD 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Cycler machine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Every night</a:t>
            </a:r>
          </a:p>
          <a:p>
            <a:pPr marL="1036320" lvl="1" indent="-518160" algn="l">
              <a:lnSpc>
                <a:spcPts val="6719"/>
              </a:lnSpc>
              <a:buFont typeface="Arial"/>
              <a:buChar char="•"/>
            </a:pPr>
            <a:r>
              <a:rPr lang="en-US" sz="4800">
                <a:solidFill>
                  <a:srgbClr val="FFFFFF"/>
                </a:solidFill>
                <a:latin typeface="Grotesque MT Std"/>
                <a:ea typeface="Grotesque MT Std"/>
                <a:cs typeface="Grotesque MT Std"/>
                <a:sym typeface="Grotesque MT Std"/>
              </a:rPr>
              <a:t>+/- daytime exchange</a:t>
            </a:r>
          </a:p>
        </p:txBody>
      </p:sp>
      <p:sp>
        <p:nvSpPr>
          <p:cNvPr id="17" name="AutoShape 17"/>
          <p:cNvSpPr/>
          <p:nvPr/>
        </p:nvSpPr>
        <p:spPr>
          <a:xfrm flipV="1">
            <a:off x="0" y="8600634"/>
            <a:ext cx="18288000" cy="1905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3689486" y="2118786"/>
            <a:ext cx="5114389" cy="5225429"/>
          </a:xfrm>
          <a:custGeom>
            <a:avLst/>
            <a:gdLst/>
            <a:ahLst/>
            <a:cxnLst/>
            <a:rect l="l" t="t" r="r" b="b"/>
            <a:pathLst>
              <a:path w="5114389" h="5225429">
                <a:moveTo>
                  <a:pt x="0" y="0"/>
                </a:moveTo>
                <a:lnTo>
                  <a:pt x="5114389" y="0"/>
                </a:lnTo>
                <a:lnTo>
                  <a:pt x="5114389" y="5225430"/>
                </a:lnTo>
                <a:lnTo>
                  <a:pt x="0" y="52254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9845817" y="3918465"/>
            <a:ext cx="6675400" cy="5156051"/>
          </a:xfrm>
          <a:custGeom>
            <a:avLst/>
            <a:gdLst/>
            <a:ahLst/>
            <a:cxnLst/>
            <a:rect l="l" t="t" r="r" b="b"/>
            <a:pathLst>
              <a:path w="6675400" h="5156051">
                <a:moveTo>
                  <a:pt x="0" y="0"/>
                </a:moveTo>
                <a:lnTo>
                  <a:pt x="6675400" y="0"/>
                </a:lnTo>
                <a:lnTo>
                  <a:pt x="6675400" y="5156051"/>
                </a:lnTo>
                <a:lnTo>
                  <a:pt x="0" y="51560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720</Words>
  <Application>Microsoft Office PowerPoint</Application>
  <PresentationFormat>Custom</PresentationFormat>
  <Paragraphs>192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STEP: Peritoneal Dialysis</dc:title>
  <cp:lastModifiedBy>Beth Ingersoll</cp:lastModifiedBy>
  <cp:revision>9</cp:revision>
  <dcterms:created xsi:type="dcterms:W3CDTF">2006-08-16T00:00:00Z</dcterms:created>
  <dcterms:modified xsi:type="dcterms:W3CDTF">2025-09-13T00:03:12Z</dcterms:modified>
  <dc:identifier>DAGtLSygqDw</dc:identifier>
</cp:coreProperties>
</file>